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Lst>
  <p:sldSz cy="6858000" cx="12192000"/>
  <p:notesSz cx="6858000" cy="9144000"/>
  <p:embeddedFontLst>
    <p:embeddedFont>
      <p:font typeface="Oxygen"/>
      <p:regular r:id="rId39"/>
      <p:bold r:id="rId40"/>
    </p:embeddedFont>
    <p:embeddedFont>
      <p:font typeface="Arial Black"/>
      <p:regular r:id="rId41"/>
    </p:embeddedFont>
    <p:embeddedFont>
      <p:font typeface="Open Sans"/>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6" roundtripDataSignature="AMtx7mhIA2X/f//LdmdyyNGcSjpcSzg1i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79CDB0E-54C0-434A-B482-809E3759D2F4}">
  <a:tblStyle styleId="{F79CDB0E-54C0-434A-B482-809E3759D2F4}"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CECE7"/>
          </a:solidFill>
        </a:fill>
      </a:tcStyle>
    </a:wholeTbl>
    <a:band1H>
      <a:tcTxStyle b="off" i="off"/>
      <a:tcStyle>
        <a:fill>
          <a:solidFill>
            <a:srgbClr val="F8D6CC"/>
          </a:solidFill>
        </a:fill>
      </a:tcStyle>
    </a:band1H>
    <a:band2H>
      <a:tcTxStyle b="off" i="off"/>
    </a:band2H>
    <a:band1V>
      <a:tcTxStyle b="off" i="off"/>
      <a:tcStyle>
        <a:fill>
          <a:solidFill>
            <a:srgbClr val="F8D6CC"/>
          </a:solidFill>
        </a:fill>
      </a:tcStyle>
    </a:band1V>
    <a:band2V>
      <a:tcTxStyle b="off" i="off"/>
    </a:band2V>
    <a:lastCol>
      <a:tcTxStyle b="on" i="off">
        <a:font>
          <a:latin typeface="Calibri"/>
          <a:ea typeface="Calibri"/>
          <a:cs typeface="Calibri"/>
        </a:font>
        <a:schemeClr val="lt1"/>
      </a:tcTxStyle>
      <a:tcStyle>
        <a:fill>
          <a:solidFill>
            <a:schemeClr val="accent2"/>
          </a:solidFill>
        </a:fill>
      </a:tcStyle>
    </a:lastCol>
    <a:firstCol>
      <a:tcTxStyle b="on" i="off">
        <a:font>
          <a:latin typeface="Calibri"/>
          <a:ea typeface="Calibri"/>
          <a:cs typeface="Calibri"/>
        </a:font>
        <a:schemeClr val="lt1"/>
      </a:tcTxStyle>
      <a:tcStyle>
        <a:fill>
          <a:solidFill>
            <a:schemeClr val="accent2"/>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2"/>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2"/>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Oxygen-bold.fntdata"/><Relationship Id="rId20" Type="http://schemas.openxmlformats.org/officeDocument/2006/relationships/slide" Target="slides/slide14.xml"/><Relationship Id="rId42" Type="http://schemas.openxmlformats.org/officeDocument/2006/relationships/font" Target="fonts/OpenSans-regular.fntdata"/><Relationship Id="rId41" Type="http://schemas.openxmlformats.org/officeDocument/2006/relationships/font" Target="fonts/ArialBlack-regular.fntdata"/><Relationship Id="rId22" Type="http://schemas.openxmlformats.org/officeDocument/2006/relationships/slide" Target="slides/slide16.xml"/><Relationship Id="rId44" Type="http://schemas.openxmlformats.org/officeDocument/2006/relationships/font" Target="fonts/OpenSans-italic.fntdata"/><Relationship Id="rId21" Type="http://schemas.openxmlformats.org/officeDocument/2006/relationships/slide" Target="slides/slide15.xml"/><Relationship Id="rId43" Type="http://schemas.openxmlformats.org/officeDocument/2006/relationships/font" Target="fonts/OpenSans-bold.fntdata"/><Relationship Id="rId24" Type="http://schemas.openxmlformats.org/officeDocument/2006/relationships/slide" Target="slides/slide18.xml"/><Relationship Id="rId46" Type="http://customschemas.google.com/relationships/presentationmetadata" Target="metadata"/><Relationship Id="rId23" Type="http://schemas.openxmlformats.org/officeDocument/2006/relationships/slide" Target="slides/slide17.xml"/><Relationship Id="rId45" Type="http://schemas.openxmlformats.org/officeDocument/2006/relationships/font" Target="fonts/OpenSans-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font" Target="fonts/Oxygen-regular.fntdata"/><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4" name="Google Shape;94;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IE"/>
              <a:t>The short script and interview questions or a storyboard will not only help you develop the video, it also helps you to know what you need to record a video. Having this clear you can record the video with a better quality. </a:t>
            </a:r>
            <a:endParaRPr/>
          </a:p>
          <a:p>
            <a:pPr indent="0" lvl="0" marL="0" rtl="0" algn="l">
              <a:lnSpc>
                <a:spcPct val="100000"/>
              </a:lnSpc>
              <a:spcBef>
                <a:spcPts val="0"/>
              </a:spcBef>
              <a:spcAft>
                <a:spcPts val="0"/>
              </a:spcAft>
              <a:buSzPts val="1100"/>
              <a:buNone/>
            </a:pPr>
            <a:r>
              <a:t/>
            </a:r>
            <a:endParaRPr/>
          </a:p>
        </p:txBody>
      </p:sp>
      <p:sp>
        <p:nvSpPr>
          <p:cNvPr id="189" name="Google Shape;189;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IE"/>
              <a:t>Use free image sites that are copyright free such as Pexels or Unsplash. </a:t>
            </a:r>
            <a:endParaRPr/>
          </a:p>
          <a:p>
            <a:pPr indent="0" lvl="0" marL="0" rtl="0" algn="l">
              <a:lnSpc>
                <a:spcPct val="100000"/>
              </a:lnSpc>
              <a:spcBef>
                <a:spcPts val="0"/>
              </a:spcBef>
              <a:spcAft>
                <a:spcPts val="0"/>
              </a:spcAft>
              <a:buSzPts val="1100"/>
              <a:buNone/>
            </a:pPr>
            <a:r>
              <a:rPr lang="en-IE"/>
              <a:t>You could also use free movie editing software such as Movie maker or lightworks</a:t>
            </a:r>
            <a:endParaRPr/>
          </a:p>
        </p:txBody>
      </p:sp>
      <p:sp>
        <p:nvSpPr>
          <p:cNvPr id="202" name="Google Shape;202;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6" name="Google Shape;216;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9" name="Google Shape;229;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2" name="Google Shape;242;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2" name="Google Shape;252;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IE"/>
              <a:t>The cameras (back and/or front) of a smartphone are powerful tools capable of generating quality images that, added to the portability of the device and its distribution capacity on the internet, converts the smartphone into a mini video recording studio – that you can work with on the go.</a:t>
            </a:r>
            <a:endParaRPr/>
          </a:p>
          <a:p>
            <a:pPr indent="0" lvl="0" marL="0" rtl="0" algn="l">
              <a:lnSpc>
                <a:spcPct val="100000"/>
              </a:lnSpc>
              <a:spcBef>
                <a:spcPts val="0"/>
              </a:spcBef>
              <a:spcAft>
                <a:spcPts val="0"/>
              </a:spcAft>
              <a:buSzPts val="1100"/>
              <a:buNone/>
            </a:pPr>
            <a:r>
              <a:rPr lang="en-IE"/>
              <a:t>However, your smartphone isn’t just useful for taking impromptu videos and photographs when you are out and about; it can also be used for the production of a video with stable image, controlled light and good quality audio. All smartphones now have the technical characteristics necessary to produce a video with professional appearance. </a:t>
            </a:r>
            <a:endParaRPr/>
          </a:p>
          <a:p>
            <a:pPr indent="0" lvl="0" marL="0" rtl="0" algn="l">
              <a:lnSpc>
                <a:spcPct val="100000"/>
              </a:lnSpc>
              <a:spcBef>
                <a:spcPts val="0"/>
              </a:spcBef>
              <a:spcAft>
                <a:spcPts val="0"/>
              </a:spcAft>
              <a:buSzPts val="1100"/>
              <a:buNone/>
            </a:pPr>
            <a:r>
              <a:rPr lang="en-IE"/>
              <a:t>Recording videos with your smartphone has already become commonplace. The high quality offered by the cameras of most current smartphones means that even the professionals sometimes use their smartphones! The latest innovation included in mobile cameras is the ability to record with 4K quality.  However, although we have high quality cameras this will be of little use to us in making our videos if we do not know how to use them correctly.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
        <p:nvSpPr>
          <p:cNvPr id="263" name="Google Shape;263;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IE"/>
              <a:t>Smartphone cameras have small image sensors and low dynamic range. Shooting in dark environments will give you grainy, low-quality footage, so you should try to shoot your video in brightly lit areas. In addition, the auto exposure on mobile phones is typically slow to adjust when changing from one scene to the next, so be cautious of this when moving from dark areas to bright ones. Most cameras offer touch focusing and exposure; use this feature to expose a specific part of a scene or subject. There are also a few LED lights on the market that are small and easy to use.</a:t>
            </a:r>
            <a:endParaRPr/>
          </a:p>
          <a:p>
            <a:pPr indent="0" lvl="0" marL="0" rtl="0" algn="l">
              <a:lnSpc>
                <a:spcPct val="100000"/>
              </a:lnSpc>
              <a:spcBef>
                <a:spcPts val="0"/>
              </a:spcBef>
              <a:spcAft>
                <a:spcPts val="0"/>
              </a:spcAft>
              <a:buSzPts val="1100"/>
              <a:buNone/>
            </a:pPr>
            <a:r>
              <a:t/>
            </a:r>
            <a:endParaRPr/>
          </a:p>
        </p:txBody>
      </p:sp>
      <p:sp>
        <p:nvSpPr>
          <p:cNvPr id="275" name="Google Shape;275;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IE"/>
              <a:t>Why directional lighting is important:</a:t>
            </a:r>
            <a:endParaRPr/>
          </a:p>
          <a:p>
            <a:pPr indent="0" lvl="0" marL="0" rtl="0" algn="l">
              <a:lnSpc>
                <a:spcPct val="100000"/>
              </a:lnSpc>
              <a:spcBef>
                <a:spcPts val="0"/>
              </a:spcBef>
              <a:spcAft>
                <a:spcPts val="0"/>
              </a:spcAft>
              <a:buSzPts val="1100"/>
              <a:buNone/>
            </a:pPr>
            <a:r>
              <a:rPr lang="en-IE"/>
              <a:t>Directional lighting involves the interaction between your subject and your source of light. Understanding how to place your subject (or move around it) to capture its best possible sides will help you take breathtaking photographs with your smartphone. There are three main types of directional lighting:</a:t>
            </a:r>
            <a:endParaRPr/>
          </a:p>
          <a:p>
            <a:pPr indent="0" lvl="0" marL="0" rtl="0" algn="l">
              <a:lnSpc>
                <a:spcPct val="100000"/>
              </a:lnSpc>
              <a:spcBef>
                <a:spcPts val="0"/>
              </a:spcBef>
              <a:spcAft>
                <a:spcPts val="0"/>
              </a:spcAft>
              <a:buSzPts val="1100"/>
              <a:buNone/>
            </a:pPr>
            <a:r>
              <a:rPr lang="en-IE"/>
              <a:t>Front Lighting - Well-lit, even lighting like this is ideal for landscape photography, but don't confuse it with harsh midday light! Front lighting can be used on cloudy days or when the sun is about to rise or set.</a:t>
            </a:r>
            <a:endParaRPr/>
          </a:p>
          <a:p>
            <a:pPr indent="0" lvl="0" marL="0" rtl="0" algn="l">
              <a:lnSpc>
                <a:spcPct val="100000"/>
              </a:lnSpc>
              <a:spcBef>
                <a:spcPts val="0"/>
              </a:spcBef>
              <a:spcAft>
                <a:spcPts val="0"/>
              </a:spcAft>
              <a:buSzPts val="1100"/>
              <a:buNone/>
            </a:pPr>
            <a:r>
              <a:rPr lang="en-IE"/>
              <a:t>Back Lighting - Backlight is often used during the golden hour. Portrait photographers flourish when it comes to this type of light. When the sun is behind your subject, you can create interesting silhouettes or use the sun's rays to create elegant light halos around your subject. The results are cheerful, golden, and visually appealing. Backlighting is used in a variety of photography genres, so make sure you experiment with it as much as possible.</a:t>
            </a:r>
            <a:endParaRPr/>
          </a:p>
          <a:p>
            <a:pPr indent="0" lvl="0" marL="0" rtl="0" algn="l">
              <a:lnSpc>
                <a:spcPct val="100000"/>
              </a:lnSpc>
              <a:spcBef>
                <a:spcPts val="0"/>
              </a:spcBef>
              <a:spcAft>
                <a:spcPts val="0"/>
              </a:spcAft>
              <a:buSzPts val="1100"/>
              <a:buNone/>
            </a:pPr>
            <a:r>
              <a:rPr lang="en-IE"/>
              <a:t>Side Lighting - This involves exposing half of your subject to a source of light, be it artificial or natural. Side lighting creates fascinating shadows, accentuates exposed features, and highlights textures. Still life photographers use this kind of lighting to enhance the natural texture of objects. Portrait photographers often use side lighting in studios to create a sense of mystery.</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
        <p:nvSpPr>
          <p:cNvPr id="290" name="Google Shape;290;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IE"/>
              <a:t>It can be challenging to shoot steady footage with a mobile phone. Smartphones are light and small, making them hard to keep stable. Always shoot using both hands, keeping the device as close to your body as possible. Consider propping the phone or your arms on a fixed structure, like a table or wall, for more stability. And for the steadiest shoots, consider getting a small tripod. </a:t>
            </a:r>
            <a:r>
              <a:rPr b="0" i="0" lang="en-IE">
                <a:solidFill>
                  <a:srgbClr val="000000"/>
                </a:solidFill>
                <a:latin typeface="Open Sans"/>
                <a:ea typeface="Open Sans"/>
                <a:cs typeface="Open Sans"/>
                <a:sym typeface="Open Sans"/>
              </a:rPr>
              <a:t>Shaky video might be your style or intention, but in most cases, it’s not. Invest in a small support system, like a tripod to lock down those shots. Don’t go overboard with a bulky DSLR tripod, though; keep it light and small so it’s easy to carry around. A tripod can also be used as a pole to capture those high angles, or if you want, to get above the crowd.</a:t>
            </a:r>
            <a:endParaRPr/>
          </a:p>
          <a:p>
            <a:pPr indent="0" lvl="0" marL="0" marR="0" rtl="0" algn="l">
              <a:lnSpc>
                <a:spcPct val="100000"/>
              </a:lnSpc>
              <a:spcBef>
                <a:spcPts val="0"/>
              </a:spcBef>
              <a:spcAft>
                <a:spcPts val="0"/>
              </a:spcAft>
              <a:buClr>
                <a:srgbClr val="000000"/>
              </a:buClr>
              <a:buSzPts val="1100"/>
              <a:buFont typeface="Arial"/>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
        <p:nvSpPr>
          <p:cNvPr id="304" name="Google Shape;304;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2" name="Google Shape;102;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IE"/>
              <a:t>3. Exposure and focus</a:t>
            </a:r>
            <a:endParaRPr/>
          </a:p>
          <a:p>
            <a:pPr indent="0" lvl="0" marL="0" rtl="0" algn="l">
              <a:lnSpc>
                <a:spcPct val="100000"/>
              </a:lnSpc>
              <a:spcBef>
                <a:spcPts val="0"/>
              </a:spcBef>
              <a:spcAft>
                <a:spcPts val="0"/>
              </a:spcAft>
              <a:buSzPts val="1100"/>
              <a:buNone/>
            </a:pPr>
            <a:r>
              <a:rPr lang="en-IE"/>
              <a:t>Smartphones and digital cameras will automatically detect and adjust exposure and focus accordingly. It’s great for taking quick snaps, but ideally while recording you’ll want to have more manual control and lock these down so they don’t adjust and leave your footage over-exposed and out of focus.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IE"/>
              <a:t>Simply tap on your subject using your smartphone’s default app to manually lock exposure and focus in your footage. This can be adjusted whilst filming. Most modern digital cameras also offer this tap feature. If not, a ‘half-press’ of the capture button will do this.</a:t>
            </a:r>
            <a:endParaRPr/>
          </a:p>
          <a:p>
            <a:pPr indent="0" lvl="0" marL="0" rtl="0" algn="l">
              <a:lnSpc>
                <a:spcPct val="100000"/>
              </a:lnSpc>
              <a:spcBef>
                <a:spcPts val="0"/>
              </a:spcBef>
              <a:spcAft>
                <a:spcPts val="0"/>
              </a:spcAft>
              <a:buSzPts val="1100"/>
              <a:buNone/>
            </a:pPr>
            <a:r>
              <a:t/>
            </a:r>
            <a:endParaRPr/>
          </a:p>
        </p:txBody>
      </p:sp>
      <p:sp>
        <p:nvSpPr>
          <p:cNvPr id="315" name="Google Shape;315;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9" name="Google Shape;329;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IE"/>
              <a:t>Finally, you have to be mindful that in order to get the best performance from your smartphone’s camera, you need practice! The ability to record videos like a professional is now at your fingertips. What are you waiting for?</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
        <p:nvSpPr>
          <p:cNvPr id="340" name="Google Shape;340;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IE"/>
              <a:t>We are going to take a quick look at the topic of the video production on smartphones and why the audio is even more important than the video content – especially in your oral history project</a:t>
            </a:r>
            <a:endParaRPr/>
          </a:p>
          <a:p>
            <a:pPr indent="0" lvl="0" marL="0" rtl="0" algn="l">
              <a:lnSpc>
                <a:spcPct val="100000"/>
              </a:lnSpc>
              <a:spcBef>
                <a:spcPts val="0"/>
              </a:spcBef>
              <a:spcAft>
                <a:spcPts val="0"/>
              </a:spcAft>
              <a:buSzPts val="1100"/>
              <a:buNone/>
            </a:pPr>
            <a:r>
              <a:t/>
            </a:r>
            <a:endParaRPr/>
          </a:p>
        </p:txBody>
      </p:sp>
      <p:sp>
        <p:nvSpPr>
          <p:cNvPr id="350" name="Google Shape;350;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IE"/>
              <a:t>In production, it is very common for beginners to neglect how important sound is, in preference of capturing a better-quality image.</a:t>
            </a:r>
            <a:endParaRPr/>
          </a:p>
          <a:p>
            <a:pPr indent="0" lvl="0" marL="0" rtl="0" algn="l">
              <a:lnSpc>
                <a:spcPct val="100000"/>
              </a:lnSpc>
              <a:spcBef>
                <a:spcPts val="0"/>
              </a:spcBef>
              <a:spcAft>
                <a:spcPts val="0"/>
              </a:spcAft>
              <a:buSzPts val="1100"/>
              <a:buNone/>
            </a:pPr>
            <a:r>
              <a:rPr lang="en-IE"/>
              <a:t>As an audience, if we do not have quality sound, we cannot fully immerse ourselves in a story and we lose interest in what we are seeing. The sound is 50% of an audio-visual production and as such, you have to pay attention to the sound when recording your video project.</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
        <p:nvSpPr>
          <p:cNvPr id="361" name="Google Shape;361;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IE"/>
              <a:t>In pre-production, while you and your team are planning your video project, you have to think about how the sound will be captured. We have to investigate the site where the recording will take place and locate where to put microphones and recorders. Then we will have to analyze what type of microphones or recorders will be most suitable for each situation.</a:t>
            </a:r>
            <a:endParaRPr/>
          </a:p>
          <a:p>
            <a:pPr indent="0" lvl="0" marL="0" rtl="0" algn="l">
              <a:lnSpc>
                <a:spcPct val="100000"/>
              </a:lnSpc>
              <a:spcBef>
                <a:spcPts val="0"/>
              </a:spcBef>
              <a:spcAft>
                <a:spcPts val="0"/>
              </a:spcAft>
              <a:buSzPts val="1100"/>
              <a:buNone/>
            </a:pPr>
            <a:r>
              <a:t/>
            </a:r>
            <a:endParaRPr/>
          </a:p>
        </p:txBody>
      </p:sp>
      <p:sp>
        <p:nvSpPr>
          <p:cNvPr id="373" name="Google Shape;373;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IE"/>
              <a:t>It is very likely that during the recording of your video you will fail to record all of the sounds that you wanted to include in your project. It is nothing to worry about. During post-production, you can produce those sounds and synchronize them to those that you could capture in recording.  The audio from the original recording is called direct sound. If you do not have the opportunity to do it yourself, look on the Internet, there are several sound banks, even ones that are free of access.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
        <p:nvSpPr>
          <p:cNvPr id="392" name="Google Shape;392;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3" name="Google Shape;403;p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5" name="Google Shape;415;p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7" name="Google Shape;427;p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3" name="Google Shape;113;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IE"/>
              <a:t>Which platform are you going to publish your podcast on?</a:t>
            </a:r>
            <a:endParaRPr/>
          </a:p>
          <a:p>
            <a:pPr indent="0" lvl="0" marL="0" rtl="0" algn="l">
              <a:lnSpc>
                <a:spcPct val="100000"/>
              </a:lnSpc>
              <a:spcBef>
                <a:spcPts val="0"/>
              </a:spcBef>
              <a:spcAft>
                <a:spcPts val="0"/>
              </a:spcAft>
              <a:buSzPts val="1100"/>
              <a:buNone/>
            </a:pPr>
            <a:r>
              <a:rPr lang="en-IE"/>
              <a:t>Will you publish on multiple platforms? </a:t>
            </a:r>
            <a:endParaRPr/>
          </a:p>
          <a:p>
            <a:pPr indent="0" lvl="0" marL="0" rtl="0" algn="l">
              <a:lnSpc>
                <a:spcPct val="100000"/>
              </a:lnSpc>
              <a:spcBef>
                <a:spcPts val="0"/>
              </a:spcBef>
              <a:spcAft>
                <a:spcPts val="0"/>
              </a:spcAft>
              <a:buSzPts val="1100"/>
              <a:buNone/>
            </a:pPr>
            <a:r>
              <a:rPr lang="en-IE"/>
              <a:t>Which are they biggest platforms for podcasters today?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IE"/>
              <a:t>Will you need some promotion to get your story out into the world?</a:t>
            </a:r>
            <a:endParaRPr/>
          </a:p>
          <a:p>
            <a:pPr indent="0" lvl="0" marL="0" rtl="0" algn="l">
              <a:lnSpc>
                <a:spcPct val="100000"/>
              </a:lnSpc>
              <a:spcBef>
                <a:spcPts val="0"/>
              </a:spcBef>
              <a:spcAft>
                <a:spcPts val="0"/>
              </a:spcAft>
              <a:buSzPts val="1100"/>
              <a:buNone/>
            </a:pPr>
            <a:r>
              <a:rPr lang="en-IE"/>
              <a:t>Who is your target audience?</a:t>
            </a:r>
            <a:endParaRPr/>
          </a:p>
        </p:txBody>
      </p:sp>
      <p:sp>
        <p:nvSpPr>
          <p:cNvPr id="438" name="Google Shape;438;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IE"/>
              <a:t> </a:t>
            </a:r>
            <a:endParaRPr/>
          </a:p>
        </p:txBody>
      </p:sp>
      <p:sp>
        <p:nvSpPr>
          <p:cNvPr id="449" name="Google Shape;449;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1" name="Google Shape;461;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6" name="Google Shape;126;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4" name="Google Shape;134;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2" name="Google Shape;142;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0" i="0" lang="en-IE">
                <a:solidFill>
                  <a:srgbClr val="000000"/>
                </a:solidFill>
                <a:latin typeface="Oxygen"/>
                <a:ea typeface="Oxygen"/>
                <a:cs typeface="Oxygen"/>
                <a:sym typeface="Oxygen"/>
              </a:rPr>
              <a:t>Digital storytelling at its most basic core is the practice of using computer-based tools to tell stories. There are a wealth of other terms used to describe this practice, such as digital documentaries, computer-based narratives, digital essays, electronic memoirs, interactive storytelling, etc.; but in general, they all revolve around the idea of combining the art of telling stories with a variety of multimedia, including graphics, audio, video, and Web publishing.</a:t>
            </a:r>
            <a:endParaRPr/>
          </a:p>
          <a:p>
            <a:pPr indent="-298450" lvl="0" marL="457200" rtl="0" algn="l">
              <a:lnSpc>
                <a:spcPct val="100000"/>
              </a:lnSpc>
              <a:spcBef>
                <a:spcPts val="0"/>
              </a:spcBef>
              <a:spcAft>
                <a:spcPts val="0"/>
              </a:spcAft>
              <a:buSzPts val="1100"/>
              <a:buChar char="●"/>
            </a:pPr>
            <a:r>
              <a:rPr b="0" i="0" lang="en-IE">
                <a:solidFill>
                  <a:srgbClr val="000000"/>
                </a:solidFill>
                <a:latin typeface="Oxygen"/>
                <a:ea typeface="Oxygen"/>
                <a:cs typeface="Oxygen"/>
                <a:sym typeface="Oxygen"/>
              </a:rPr>
              <a:t>As with traditional storytelling, most digital stories focus on a specific topic and contain a particular point of view. However, as the name implies, digital stories usually contain some mixture of computer-based images, text, recorded audio narration, video clips, and/or music. Digital stories can vary in length, but most of the stories used in education typically last between 2 and 10 minutes. The topics used in digital storytelling range from personal tales to the recounting of historical events, from exploring life in one’s own community to the search for life in other corners of the universe, and literally, everything in between.</a:t>
            </a:r>
            <a:endParaRPr/>
          </a:p>
          <a:p>
            <a:pPr indent="0" lvl="0" marL="0" rtl="0" algn="l">
              <a:lnSpc>
                <a:spcPct val="100000"/>
              </a:lnSpc>
              <a:spcBef>
                <a:spcPts val="0"/>
              </a:spcBef>
              <a:spcAft>
                <a:spcPts val="0"/>
              </a:spcAft>
              <a:buSzPts val="1100"/>
              <a:buNone/>
            </a:pPr>
            <a:r>
              <a:t/>
            </a:r>
            <a:endParaRPr/>
          </a:p>
        </p:txBody>
      </p:sp>
      <p:sp>
        <p:nvSpPr>
          <p:cNvPr id="153" name="Google Shape;153;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IE"/>
              <a:t>Idea generation is the act of forming ideas.</a:t>
            </a:r>
            <a:endParaRPr/>
          </a:p>
          <a:p>
            <a:pPr indent="0" lvl="0" marL="0" rtl="0" algn="l">
              <a:lnSpc>
                <a:spcPct val="100000"/>
              </a:lnSpc>
              <a:spcBef>
                <a:spcPts val="0"/>
              </a:spcBef>
              <a:spcAft>
                <a:spcPts val="0"/>
              </a:spcAft>
              <a:buSzPts val="1100"/>
              <a:buNone/>
            </a:pPr>
            <a:r>
              <a:rPr lang="en-IE"/>
              <a:t>It is a creative process that encompasses the generation, development and communication of new thoughts and concepts, which become the basis of your innovation strategy.</a:t>
            </a:r>
            <a:endParaRPr/>
          </a:p>
        </p:txBody>
      </p:sp>
      <p:sp>
        <p:nvSpPr>
          <p:cNvPr id="163" name="Google Shape;163;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IE"/>
              <a:t>The first thing we must do before choosing an idea is to answer the following questions. What do we want to show? What are we going to show it for? Who are we going to show it to? And finally; how are we going to show it? Once we have answered these simple questions, it will be easier to choose our idea.</a:t>
            </a:r>
            <a:endParaRPr/>
          </a:p>
          <a:p>
            <a:pPr indent="0" lvl="0" marL="0" marR="0" rtl="0" algn="l">
              <a:lnSpc>
                <a:spcPct val="100000"/>
              </a:lnSpc>
              <a:spcBef>
                <a:spcPts val="0"/>
              </a:spcBef>
              <a:spcAft>
                <a:spcPts val="0"/>
              </a:spcAft>
              <a:buClr>
                <a:srgbClr val="000000"/>
              </a:buClr>
              <a:buSzPts val="1100"/>
              <a:buFont typeface="Arial"/>
              <a:buNone/>
            </a:pPr>
            <a:r>
              <a:rPr lang="en-IE"/>
              <a:t>When choosing a good idea for your African story project, you have to keep in mind those who your audience will be? We must be able to correctly transmit our message or creative idea, so we must know the viewer very well to know how to express ourselves and what language to use.</a:t>
            </a:r>
            <a:endParaRPr/>
          </a:p>
          <a:p>
            <a:pPr indent="0" lvl="0" marL="0" rtl="0" algn="l">
              <a:lnSpc>
                <a:spcPct val="100000"/>
              </a:lnSpc>
              <a:spcBef>
                <a:spcPts val="0"/>
              </a:spcBef>
              <a:spcAft>
                <a:spcPts val="0"/>
              </a:spcAft>
              <a:buSzPts val="1100"/>
              <a:buNone/>
            </a:pPr>
            <a:r>
              <a:t/>
            </a:r>
            <a:endParaRPr/>
          </a:p>
        </p:txBody>
      </p:sp>
      <p:sp>
        <p:nvSpPr>
          <p:cNvPr id="176" name="Google Shape;176;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1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1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2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6" name="Shape 86"/>
        <p:cNvGrpSpPr/>
        <p:nvPr/>
      </p:nvGrpSpPr>
      <p:grpSpPr>
        <a:xfrm>
          <a:off x="0" y="0"/>
          <a:ext cx="0" cy="0"/>
          <a:chOff x="0" y="0"/>
          <a:chExt cx="0" cy="0"/>
        </a:xfrm>
      </p:grpSpPr>
      <p:sp>
        <p:nvSpPr>
          <p:cNvPr id="87" name="Google Shape;87;p5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5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 name="Google Shape;89;p5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2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2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2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2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23"/>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2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23"/>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2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2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2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2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2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7"/>
          <p:cNvSpPr/>
          <p:nvPr>
            <p:ph idx="2" type="pic"/>
          </p:nvPr>
        </p:nvSpPr>
        <p:spPr>
          <a:xfrm>
            <a:off x="5183188" y="987425"/>
            <a:ext cx="6172200" cy="4873625"/>
          </a:xfrm>
          <a:prstGeom prst="rect">
            <a:avLst/>
          </a:prstGeom>
          <a:noFill/>
          <a:ln>
            <a:noFill/>
          </a:ln>
        </p:spPr>
      </p:sp>
      <p:sp>
        <p:nvSpPr>
          <p:cNvPr id="64" name="Google Shape;64;p2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 name="Shape 80"/>
        <p:cNvGrpSpPr/>
        <p:nvPr/>
      </p:nvGrpSpPr>
      <p:grpSpPr>
        <a:xfrm>
          <a:off x="0" y="0"/>
          <a:ext cx="0" cy="0"/>
          <a:chOff x="0" y="0"/>
          <a:chExt cx="0" cy="0"/>
        </a:xfrm>
      </p:grpSpPr>
      <p:sp>
        <p:nvSpPr>
          <p:cNvPr id="81" name="Google Shape;81;p5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2" name="Google Shape;82;p5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3" name="Google Shape;83;p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4" name="Google Shape;84;p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5" name="Google Shape;85;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 accent1="accent1" accent2="accent2" accent3="accent3" accent4="accent4" accent5="accent5" accent6="accent6" bg1="lt1" bg2="dk2" tx1="dk1" tx2="lt2" folHlink="folHlink" hlink="hlink"/>
  <p:sldLayoutIdLst>
    <p:sldLayoutId id="2147483661"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5.jpg"/><Relationship Id="rId4" Type="http://schemas.openxmlformats.org/officeDocument/2006/relationships/image" Target="../media/image1.png"/><Relationship Id="rId5"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2.jpg"/><Relationship Id="rId4" Type="http://schemas.openxmlformats.org/officeDocument/2006/relationships/image" Target="../media/image1.png"/><Relationship Id="rId5"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8.jpg"/><Relationship Id="rId4" Type="http://schemas.openxmlformats.org/officeDocument/2006/relationships/image" Target="../media/image1.png"/><Relationship Id="rId5"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4.jpg"/><Relationship Id="rId4" Type="http://schemas.openxmlformats.org/officeDocument/2006/relationships/image" Target="../media/image1.png"/><Relationship Id="rId5"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5.jpg"/><Relationship Id="rId4" Type="http://schemas.openxmlformats.org/officeDocument/2006/relationships/image" Target="../media/image1.png"/><Relationship Id="rId5"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9.png"/><Relationship Id="rId4" Type="http://schemas.openxmlformats.org/officeDocument/2006/relationships/image" Target="../media/image16.png"/><Relationship Id="rId5" Type="http://schemas.openxmlformats.org/officeDocument/2006/relationships/image" Target="../media/image1.png"/><Relationship Id="rId6"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3.jpg"/><Relationship Id="rId4" Type="http://schemas.openxmlformats.org/officeDocument/2006/relationships/image" Target="../media/image1.png"/><Relationship Id="rId5"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0.jpg"/><Relationship Id="rId4" Type="http://schemas.openxmlformats.org/officeDocument/2006/relationships/image" Target="../media/image1.png"/><Relationship Id="rId5"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3.jpg"/><Relationship Id="rId4" Type="http://schemas.openxmlformats.org/officeDocument/2006/relationships/image" Target="../media/image1.png"/><Relationship Id="rId5"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6.jpg"/><Relationship Id="rId4" Type="http://schemas.openxmlformats.org/officeDocument/2006/relationships/image" Target="../media/image1.png"/><Relationship Id="rId5"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2.jpg"/><Relationship Id="rId4" Type="http://schemas.openxmlformats.org/officeDocument/2006/relationships/image" Target="../media/image1.png"/><Relationship Id="rId5"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8.jpg"/><Relationship Id="rId4" Type="http://schemas.openxmlformats.org/officeDocument/2006/relationships/image" Target="../media/image1.png"/><Relationship Id="rId5"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6.jpg"/><Relationship Id="rId4" Type="http://schemas.openxmlformats.org/officeDocument/2006/relationships/image" Target="../media/image1.png"/><Relationship Id="rId5"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9.png"/><Relationship Id="rId4" Type="http://schemas.openxmlformats.org/officeDocument/2006/relationships/image" Target="../media/image16.png"/><Relationship Id="rId5" Type="http://schemas.openxmlformats.org/officeDocument/2006/relationships/image" Target="../media/image1.png"/><Relationship Id="rId6" Type="http://schemas.openxmlformats.org/officeDocument/2006/relationships/image" Target="../media/image1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8.jpg"/><Relationship Id="rId4" Type="http://schemas.openxmlformats.org/officeDocument/2006/relationships/image" Target="../media/image1.png"/><Relationship Id="rId5" Type="http://schemas.openxmlformats.org/officeDocument/2006/relationships/image" Target="../media/image1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5.png"/><Relationship Id="rId4" Type="http://schemas.openxmlformats.org/officeDocument/2006/relationships/image" Target="../media/image17.jpg"/><Relationship Id="rId5" Type="http://schemas.openxmlformats.org/officeDocument/2006/relationships/image" Target="../media/image20.jpg"/><Relationship Id="rId6" Type="http://schemas.openxmlformats.org/officeDocument/2006/relationships/image" Target="../media/image1.png"/><Relationship Id="rId7" Type="http://schemas.openxmlformats.org/officeDocument/2006/relationships/image" Target="../media/image1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4.jpg"/><Relationship Id="rId4" Type="http://schemas.openxmlformats.org/officeDocument/2006/relationships/image" Target="../media/image1.png"/><Relationship Id="rId5" Type="http://schemas.openxmlformats.org/officeDocument/2006/relationships/image" Target="../media/image1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9.jpg"/><Relationship Id="rId4" Type="http://schemas.openxmlformats.org/officeDocument/2006/relationships/image" Target="../media/image1.png"/><Relationship Id="rId5" Type="http://schemas.openxmlformats.org/officeDocument/2006/relationships/image" Target="../media/image1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0.jpg"/><Relationship Id="rId4" Type="http://schemas.openxmlformats.org/officeDocument/2006/relationships/image" Target="../media/image1.png"/><Relationship Id="rId5" Type="http://schemas.openxmlformats.org/officeDocument/2006/relationships/image" Target="../media/image1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7.png"/><Relationship Id="rId4" Type="http://schemas.openxmlformats.org/officeDocument/2006/relationships/image" Target="../media/image1.png"/><Relationship Id="rId5"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2.jpg"/><Relationship Id="rId4" Type="http://schemas.openxmlformats.org/officeDocument/2006/relationships/image" Target="../media/image1.png"/><Relationship Id="rId5" Type="http://schemas.openxmlformats.org/officeDocument/2006/relationships/image" Target="../media/image1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46.png"/><Relationship Id="rId4" Type="http://schemas.openxmlformats.org/officeDocument/2006/relationships/image" Target="../media/image1.png"/><Relationship Id="rId5" Type="http://schemas.openxmlformats.org/officeDocument/2006/relationships/image" Target="../media/image1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png"/><Relationship Id="rId4" Type="http://schemas.openxmlformats.org/officeDocument/2006/relationships/image" Target="../media/image11.png"/><Relationship Id="rId11" Type="http://schemas.openxmlformats.org/officeDocument/2006/relationships/image" Target="../media/image34.jpg"/><Relationship Id="rId10" Type="http://schemas.openxmlformats.org/officeDocument/2006/relationships/image" Target="../media/image35.png"/><Relationship Id="rId12" Type="http://schemas.openxmlformats.org/officeDocument/2006/relationships/image" Target="../media/image37.png"/><Relationship Id="rId9" Type="http://schemas.openxmlformats.org/officeDocument/2006/relationships/image" Target="../media/image43.jpg"/><Relationship Id="rId5" Type="http://schemas.openxmlformats.org/officeDocument/2006/relationships/image" Target="../media/image27.png"/><Relationship Id="rId6" Type="http://schemas.openxmlformats.org/officeDocument/2006/relationships/image" Target="../media/image29.png"/><Relationship Id="rId7" Type="http://schemas.openxmlformats.org/officeDocument/2006/relationships/image" Target="../media/image31.png"/><Relationship Id="rId8"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12.png"/><Relationship Id="rId5" Type="http://schemas.openxmlformats.org/officeDocument/2006/relationships/image" Target="../media/image1.png"/><Relationship Id="rId6"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1.png"/><Relationship Id="rId5"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4.jpg"/><Relationship Id="rId4" Type="http://schemas.openxmlformats.org/officeDocument/2006/relationships/image" Target="../media/image1.png"/><Relationship Id="rId5"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1.jpg"/><Relationship Id="rId4" Type="http://schemas.openxmlformats.org/officeDocument/2006/relationships/image" Target="../media/image1.png"/><Relationship Id="rId5"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
          <p:cNvSpPr txBox="1"/>
          <p:nvPr>
            <p:ph type="ctrTitle"/>
          </p:nvPr>
        </p:nvSpPr>
        <p:spPr>
          <a:xfrm>
            <a:off x="3303013" y="5117807"/>
            <a:ext cx="5585974" cy="606374"/>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2400"/>
              <a:buFont typeface="Arial Black"/>
              <a:buNone/>
            </a:pPr>
            <a:r>
              <a:rPr lang="en-IE" sz="2400">
                <a:latin typeface="Arial Black"/>
                <a:ea typeface="Arial Black"/>
                <a:cs typeface="Arial Black"/>
                <a:sym typeface="Arial Black"/>
              </a:rPr>
              <a:t>Module 3</a:t>
            </a:r>
            <a:endParaRPr/>
          </a:p>
        </p:txBody>
      </p:sp>
      <p:pic>
        <p:nvPicPr>
          <p:cNvPr descr="Text&#10;&#10;Description automatically generated" id="97" name="Google Shape;97;p1"/>
          <p:cNvPicPr preferRelativeResize="0"/>
          <p:nvPr/>
        </p:nvPicPr>
        <p:blipFill rotWithShape="1">
          <a:blip r:embed="rId3">
            <a:alphaModFix/>
          </a:blip>
          <a:srcRect b="0" l="0" r="0" t="0"/>
          <a:stretch/>
        </p:blipFill>
        <p:spPr>
          <a:xfrm>
            <a:off x="235341" y="6247302"/>
            <a:ext cx="1964299" cy="427819"/>
          </a:xfrm>
          <a:prstGeom prst="rect">
            <a:avLst/>
          </a:prstGeom>
          <a:noFill/>
          <a:ln>
            <a:noFill/>
          </a:ln>
        </p:spPr>
      </p:pic>
      <p:pic>
        <p:nvPicPr>
          <p:cNvPr id="98" name="Google Shape;98;p1"/>
          <p:cNvPicPr preferRelativeResize="0"/>
          <p:nvPr/>
        </p:nvPicPr>
        <p:blipFill rotWithShape="1">
          <a:blip r:embed="rId4">
            <a:alphaModFix/>
          </a:blip>
          <a:srcRect b="0" l="0" r="0" t="0"/>
          <a:stretch/>
        </p:blipFill>
        <p:spPr>
          <a:xfrm>
            <a:off x="4542691" y="769716"/>
            <a:ext cx="3106618" cy="4021632"/>
          </a:xfrm>
          <a:prstGeom prst="rect">
            <a:avLst/>
          </a:prstGeom>
          <a:noFill/>
          <a:ln>
            <a:noFill/>
          </a:ln>
        </p:spPr>
      </p:pic>
      <p:pic>
        <p:nvPicPr>
          <p:cNvPr id="99" name="Google Shape;99;p1"/>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0" name="Shape 190"/>
        <p:cNvGrpSpPr/>
        <p:nvPr/>
      </p:nvGrpSpPr>
      <p:grpSpPr>
        <a:xfrm>
          <a:off x="0" y="0"/>
          <a:ext cx="0" cy="0"/>
          <a:chOff x="0" y="0"/>
          <a:chExt cx="0" cy="0"/>
        </a:xfrm>
      </p:grpSpPr>
      <p:sp>
        <p:nvSpPr>
          <p:cNvPr id="191" name="Google Shape;191;p33"/>
          <p:cNvSpPr/>
          <p:nvPr/>
        </p:nvSpPr>
        <p:spPr>
          <a:xfrm>
            <a:off x="0"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192" name="Google Shape;192;p33"/>
          <p:cNvCxnSpPr/>
          <p:nvPr/>
        </p:nvCxnSpPr>
        <p:spPr>
          <a:xfrm rot="10800000">
            <a:off x="831873" y="1749756"/>
            <a:ext cx="4718304" cy="0"/>
          </a:xfrm>
          <a:prstGeom prst="straightConnector1">
            <a:avLst/>
          </a:prstGeom>
          <a:noFill/>
          <a:ln cap="flat" cmpd="sng" w="12700">
            <a:solidFill>
              <a:schemeClr val="accent2"/>
            </a:solidFill>
            <a:prstDash val="solid"/>
            <a:round/>
            <a:headEnd len="sm" w="sm" type="none"/>
            <a:tailEnd len="sm" w="sm" type="none"/>
          </a:ln>
        </p:spPr>
      </p:cxnSp>
      <p:sp>
        <p:nvSpPr>
          <p:cNvPr id="193" name="Google Shape;193;p33"/>
          <p:cNvSpPr txBox="1"/>
          <p:nvPr/>
        </p:nvSpPr>
        <p:spPr>
          <a:xfrm>
            <a:off x="897769" y="1909192"/>
            <a:ext cx="4586513" cy="364771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0000"/>
              </a:buClr>
              <a:buSzPts val="2000"/>
              <a:buFont typeface="Arial"/>
              <a:buChar char="•"/>
            </a:pPr>
            <a:r>
              <a:rPr b="0" i="0" lang="en-IE" sz="2000" u="none" cap="none" strike="noStrike">
                <a:solidFill>
                  <a:schemeClr val="lt1"/>
                </a:solidFill>
                <a:latin typeface="Arial"/>
                <a:ea typeface="Arial"/>
                <a:cs typeface="Arial"/>
                <a:sym typeface="Arial"/>
              </a:rPr>
              <a:t>Step 3: Plan/Storyboard</a:t>
            </a:r>
            <a:endParaRPr/>
          </a:p>
        </p:txBody>
      </p:sp>
      <p:cxnSp>
        <p:nvCxnSpPr>
          <p:cNvPr id="194" name="Google Shape;194;p33"/>
          <p:cNvCxnSpPr/>
          <p:nvPr/>
        </p:nvCxnSpPr>
        <p:spPr>
          <a:xfrm rot="10800000">
            <a:off x="834027" y="5707672"/>
            <a:ext cx="4713997" cy="0"/>
          </a:xfrm>
          <a:prstGeom prst="straightConnector1">
            <a:avLst/>
          </a:prstGeom>
          <a:noFill/>
          <a:ln cap="flat" cmpd="sng" w="12700">
            <a:solidFill>
              <a:schemeClr val="accent2"/>
            </a:solidFill>
            <a:prstDash val="solid"/>
            <a:round/>
            <a:headEnd len="sm" w="sm" type="none"/>
            <a:tailEnd len="sm" w="sm" type="none"/>
          </a:ln>
        </p:spPr>
      </p:cxnSp>
      <p:pic>
        <p:nvPicPr>
          <p:cNvPr descr="Text&#10;&#10;Description automatically generated with medium confidence" id="195" name="Google Shape;195;p33"/>
          <p:cNvPicPr preferRelativeResize="0"/>
          <p:nvPr/>
        </p:nvPicPr>
        <p:blipFill rotWithShape="1">
          <a:blip r:embed="rId3">
            <a:alphaModFix/>
          </a:blip>
          <a:srcRect b="0" l="0" r="0" t="8020"/>
          <a:stretch/>
        </p:blipFill>
        <p:spPr>
          <a:xfrm>
            <a:off x="5823857" y="10"/>
            <a:ext cx="6368143" cy="6857990"/>
          </a:xfrm>
          <a:prstGeom prst="rect">
            <a:avLst/>
          </a:prstGeom>
          <a:noFill/>
          <a:ln>
            <a:noFill/>
          </a:ln>
        </p:spPr>
      </p:pic>
      <p:sp>
        <p:nvSpPr>
          <p:cNvPr id="196" name="Google Shape;196;p33"/>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97" name="Google Shape;197;p33"/>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198" name="Google Shape;198;p33"/>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199" name="Google Shape;199;p33"/>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3" name="Shape 203"/>
        <p:cNvGrpSpPr/>
        <p:nvPr/>
      </p:nvGrpSpPr>
      <p:grpSpPr>
        <a:xfrm>
          <a:off x="0" y="0"/>
          <a:ext cx="0" cy="0"/>
          <a:chOff x="0" y="0"/>
          <a:chExt cx="0" cy="0"/>
        </a:xfrm>
      </p:grpSpPr>
      <p:sp>
        <p:nvSpPr>
          <p:cNvPr id="204" name="Google Shape;204;p34"/>
          <p:cNvSpPr/>
          <p:nvPr/>
        </p:nvSpPr>
        <p:spPr>
          <a:xfrm>
            <a:off x="0"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205" name="Google Shape;205;p34"/>
          <p:cNvCxnSpPr/>
          <p:nvPr/>
        </p:nvCxnSpPr>
        <p:spPr>
          <a:xfrm rot="10800000">
            <a:off x="831873" y="1749756"/>
            <a:ext cx="4718304" cy="0"/>
          </a:xfrm>
          <a:prstGeom prst="straightConnector1">
            <a:avLst/>
          </a:prstGeom>
          <a:noFill/>
          <a:ln cap="flat" cmpd="sng" w="12700">
            <a:solidFill>
              <a:schemeClr val="accent2"/>
            </a:solidFill>
            <a:prstDash val="solid"/>
            <a:round/>
            <a:headEnd len="sm" w="sm" type="none"/>
            <a:tailEnd len="sm" w="sm" type="none"/>
          </a:ln>
        </p:spPr>
      </p:cxnSp>
      <p:sp>
        <p:nvSpPr>
          <p:cNvPr id="206" name="Google Shape;206;p34"/>
          <p:cNvSpPr txBox="1"/>
          <p:nvPr/>
        </p:nvSpPr>
        <p:spPr>
          <a:xfrm>
            <a:off x="897769" y="1909192"/>
            <a:ext cx="4586513" cy="364771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0000"/>
              </a:buClr>
              <a:buSzPts val="2000"/>
              <a:buFont typeface="Arial"/>
              <a:buChar char="•"/>
            </a:pPr>
            <a:r>
              <a:rPr b="0" i="0" lang="en-IE" sz="2000" u="none" cap="none" strike="noStrike">
                <a:solidFill>
                  <a:schemeClr val="lt1"/>
                </a:solidFill>
                <a:latin typeface="Arial"/>
                <a:ea typeface="Arial"/>
                <a:cs typeface="Arial"/>
                <a:sym typeface="Arial"/>
              </a:rPr>
              <a:t>Step 4: Gather or create images/audio/video</a:t>
            </a:r>
            <a:endParaRPr/>
          </a:p>
        </p:txBody>
      </p:sp>
      <p:cxnSp>
        <p:nvCxnSpPr>
          <p:cNvPr id="207" name="Google Shape;207;p34"/>
          <p:cNvCxnSpPr/>
          <p:nvPr/>
        </p:nvCxnSpPr>
        <p:spPr>
          <a:xfrm rot="10800000">
            <a:off x="834027" y="5707672"/>
            <a:ext cx="4713997" cy="0"/>
          </a:xfrm>
          <a:prstGeom prst="straightConnector1">
            <a:avLst/>
          </a:prstGeom>
          <a:noFill/>
          <a:ln cap="flat" cmpd="sng" w="12700">
            <a:solidFill>
              <a:schemeClr val="accent2"/>
            </a:solidFill>
            <a:prstDash val="solid"/>
            <a:round/>
            <a:headEnd len="sm" w="sm" type="none"/>
            <a:tailEnd len="sm" w="sm" type="none"/>
          </a:ln>
        </p:spPr>
      </p:cxnSp>
      <p:pic>
        <p:nvPicPr>
          <p:cNvPr descr="A person working on a computer&#10;&#10;Description automatically generated with low confidence" id="208" name="Google Shape;208;p34"/>
          <p:cNvPicPr preferRelativeResize="0"/>
          <p:nvPr/>
        </p:nvPicPr>
        <p:blipFill rotWithShape="1">
          <a:blip r:embed="rId3">
            <a:alphaModFix/>
          </a:blip>
          <a:srcRect b="17049" l="0" r="0" t="2165"/>
          <a:stretch/>
        </p:blipFill>
        <p:spPr>
          <a:xfrm>
            <a:off x="5902235" y="10"/>
            <a:ext cx="6289766" cy="6857990"/>
          </a:xfrm>
          <a:prstGeom prst="rect">
            <a:avLst/>
          </a:prstGeom>
          <a:noFill/>
          <a:ln>
            <a:noFill/>
          </a:ln>
        </p:spPr>
      </p:pic>
      <p:sp>
        <p:nvSpPr>
          <p:cNvPr id="209" name="Google Shape;209;p34"/>
          <p:cNvSpPr/>
          <p:nvPr/>
        </p:nvSpPr>
        <p:spPr>
          <a:xfrm flipH="1">
            <a:off x="12191999" y="57150"/>
            <a:ext cx="45719" cy="56340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sp>
        <p:nvSpPr>
          <p:cNvPr id="210" name="Google Shape;210;p34"/>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211" name="Google Shape;211;p34"/>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212" name="Google Shape;212;p34"/>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213" name="Google Shape;213;p34"/>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7" name="Shape 217"/>
        <p:cNvGrpSpPr/>
        <p:nvPr/>
      </p:nvGrpSpPr>
      <p:grpSpPr>
        <a:xfrm>
          <a:off x="0" y="0"/>
          <a:ext cx="0" cy="0"/>
          <a:chOff x="0" y="0"/>
          <a:chExt cx="0" cy="0"/>
        </a:xfrm>
      </p:grpSpPr>
      <p:sp>
        <p:nvSpPr>
          <p:cNvPr id="218" name="Google Shape;218;p35"/>
          <p:cNvSpPr/>
          <p:nvPr/>
        </p:nvSpPr>
        <p:spPr>
          <a:xfrm>
            <a:off x="0"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219" name="Google Shape;219;p35"/>
          <p:cNvCxnSpPr/>
          <p:nvPr/>
        </p:nvCxnSpPr>
        <p:spPr>
          <a:xfrm rot="10800000">
            <a:off x="831873" y="1749756"/>
            <a:ext cx="4718304" cy="0"/>
          </a:xfrm>
          <a:prstGeom prst="straightConnector1">
            <a:avLst/>
          </a:prstGeom>
          <a:noFill/>
          <a:ln cap="flat" cmpd="sng" w="12700">
            <a:solidFill>
              <a:schemeClr val="accent2"/>
            </a:solidFill>
            <a:prstDash val="solid"/>
            <a:round/>
            <a:headEnd len="sm" w="sm" type="none"/>
            <a:tailEnd len="sm" w="sm" type="none"/>
          </a:ln>
        </p:spPr>
      </p:cxnSp>
      <p:sp>
        <p:nvSpPr>
          <p:cNvPr id="220" name="Google Shape;220;p35"/>
          <p:cNvSpPr txBox="1"/>
          <p:nvPr/>
        </p:nvSpPr>
        <p:spPr>
          <a:xfrm>
            <a:off x="897769" y="1909192"/>
            <a:ext cx="4586513" cy="364771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0000"/>
              </a:buClr>
              <a:buSzPts val="2000"/>
              <a:buFont typeface="Arial"/>
              <a:buChar char="•"/>
            </a:pPr>
            <a:r>
              <a:rPr b="0" i="0" lang="en-IE" sz="2000" u="none" cap="none" strike="noStrike">
                <a:solidFill>
                  <a:schemeClr val="lt1"/>
                </a:solidFill>
                <a:latin typeface="Arial"/>
                <a:ea typeface="Arial"/>
                <a:cs typeface="Arial"/>
                <a:sym typeface="Arial"/>
              </a:rPr>
              <a:t>Step 5: Put everything together </a:t>
            </a:r>
            <a:endParaRPr/>
          </a:p>
        </p:txBody>
      </p:sp>
      <p:cxnSp>
        <p:nvCxnSpPr>
          <p:cNvPr id="221" name="Google Shape;221;p35"/>
          <p:cNvCxnSpPr/>
          <p:nvPr/>
        </p:nvCxnSpPr>
        <p:spPr>
          <a:xfrm rot="10800000">
            <a:off x="834027" y="5707672"/>
            <a:ext cx="4713997" cy="0"/>
          </a:xfrm>
          <a:prstGeom prst="straightConnector1">
            <a:avLst/>
          </a:prstGeom>
          <a:noFill/>
          <a:ln cap="flat" cmpd="sng" w="12700">
            <a:solidFill>
              <a:schemeClr val="accent2"/>
            </a:solidFill>
            <a:prstDash val="solid"/>
            <a:round/>
            <a:headEnd len="sm" w="sm" type="none"/>
            <a:tailEnd len="sm" w="sm" type="none"/>
          </a:ln>
        </p:spPr>
      </p:cxnSp>
      <p:pic>
        <p:nvPicPr>
          <p:cNvPr descr="A person using a computer&#10;&#10;Description automatically generated with medium confidence" id="222" name="Google Shape;222;p35"/>
          <p:cNvPicPr preferRelativeResize="0"/>
          <p:nvPr/>
        </p:nvPicPr>
        <p:blipFill rotWithShape="1">
          <a:blip r:embed="rId3">
            <a:alphaModFix/>
          </a:blip>
          <a:srcRect b="-1" l="32547" r="12299" t="0"/>
          <a:stretch/>
        </p:blipFill>
        <p:spPr>
          <a:xfrm>
            <a:off x="6525453" y="10"/>
            <a:ext cx="5666547" cy="6857990"/>
          </a:xfrm>
          <a:prstGeom prst="rect">
            <a:avLst/>
          </a:prstGeom>
          <a:noFill/>
          <a:ln>
            <a:noFill/>
          </a:ln>
        </p:spPr>
      </p:pic>
      <p:sp>
        <p:nvSpPr>
          <p:cNvPr id="223" name="Google Shape;223;p35"/>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224" name="Google Shape;224;p35"/>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225" name="Google Shape;225;p35"/>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226" name="Google Shape;226;p35"/>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0" name="Shape 230"/>
        <p:cNvGrpSpPr/>
        <p:nvPr/>
      </p:nvGrpSpPr>
      <p:grpSpPr>
        <a:xfrm>
          <a:off x="0" y="0"/>
          <a:ext cx="0" cy="0"/>
          <a:chOff x="0" y="0"/>
          <a:chExt cx="0" cy="0"/>
        </a:xfrm>
      </p:grpSpPr>
      <p:sp>
        <p:nvSpPr>
          <p:cNvPr id="231" name="Google Shape;231;p36"/>
          <p:cNvSpPr/>
          <p:nvPr/>
        </p:nvSpPr>
        <p:spPr>
          <a:xfrm>
            <a:off x="0"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232" name="Google Shape;232;p36"/>
          <p:cNvCxnSpPr/>
          <p:nvPr/>
        </p:nvCxnSpPr>
        <p:spPr>
          <a:xfrm rot="10800000">
            <a:off x="831873" y="1749756"/>
            <a:ext cx="4718304" cy="0"/>
          </a:xfrm>
          <a:prstGeom prst="straightConnector1">
            <a:avLst/>
          </a:prstGeom>
          <a:noFill/>
          <a:ln cap="flat" cmpd="sng" w="12700">
            <a:solidFill>
              <a:schemeClr val="accent2"/>
            </a:solidFill>
            <a:prstDash val="solid"/>
            <a:round/>
            <a:headEnd len="sm" w="sm" type="none"/>
            <a:tailEnd len="sm" w="sm" type="none"/>
          </a:ln>
        </p:spPr>
      </p:cxnSp>
      <p:sp>
        <p:nvSpPr>
          <p:cNvPr id="233" name="Google Shape;233;p36"/>
          <p:cNvSpPr txBox="1"/>
          <p:nvPr/>
        </p:nvSpPr>
        <p:spPr>
          <a:xfrm>
            <a:off x="897769" y="1909192"/>
            <a:ext cx="4586513" cy="364771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0000"/>
              </a:buClr>
              <a:buSzPts val="2000"/>
              <a:buFont typeface="Arial"/>
              <a:buChar char="•"/>
            </a:pPr>
            <a:r>
              <a:rPr b="0" i="0" lang="en-IE" sz="2000" u="none" cap="none" strike="noStrike">
                <a:solidFill>
                  <a:schemeClr val="lt1"/>
                </a:solidFill>
                <a:latin typeface="Arial"/>
                <a:ea typeface="Arial"/>
                <a:cs typeface="Arial"/>
                <a:sym typeface="Arial"/>
              </a:rPr>
              <a:t>Step 6: Publish </a:t>
            </a:r>
            <a:endParaRPr/>
          </a:p>
        </p:txBody>
      </p:sp>
      <p:cxnSp>
        <p:nvCxnSpPr>
          <p:cNvPr id="234" name="Google Shape;234;p36"/>
          <p:cNvCxnSpPr/>
          <p:nvPr/>
        </p:nvCxnSpPr>
        <p:spPr>
          <a:xfrm rot="10800000">
            <a:off x="834027" y="5707672"/>
            <a:ext cx="4713997" cy="0"/>
          </a:xfrm>
          <a:prstGeom prst="straightConnector1">
            <a:avLst/>
          </a:prstGeom>
          <a:noFill/>
          <a:ln cap="flat" cmpd="sng" w="12700">
            <a:solidFill>
              <a:schemeClr val="accent2"/>
            </a:solidFill>
            <a:prstDash val="solid"/>
            <a:round/>
            <a:headEnd len="sm" w="sm" type="none"/>
            <a:tailEnd len="sm" w="sm" type="none"/>
          </a:ln>
        </p:spPr>
      </p:cxnSp>
      <p:pic>
        <p:nvPicPr>
          <p:cNvPr descr="A picture containing person, indoor&#10;&#10;Description automatically generated" id="235" name="Google Shape;235;p36"/>
          <p:cNvPicPr preferRelativeResize="0"/>
          <p:nvPr/>
        </p:nvPicPr>
        <p:blipFill rotWithShape="1">
          <a:blip r:embed="rId3">
            <a:alphaModFix/>
          </a:blip>
          <a:srcRect b="16205" l="0" r="0" t="3009"/>
          <a:stretch/>
        </p:blipFill>
        <p:spPr>
          <a:xfrm>
            <a:off x="6525453" y="10"/>
            <a:ext cx="5666547" cy="6857990"/>
          </a:xfrm>
          <a:prstGeom prst="rect">
            <a:avLst/>
          </a:prstGeom>
          <a:noFill/>
          <a:ln>
            <a:noFill/>
          </a:ln>
        </p:spPr>
      </p:pic>
      <p:sp>
        <p:nvSpPr>
          <p:cNvPr id="236" name="Google Shape;236;p36"/>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237" name="Google Shape;237;p36"/>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238" name="Google Shape;238;p36"/>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239" name="Google Shape;239;p36"/>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43" name="Shape 243"/>
        <p:cNvGrpSpPr/>
        <p:nvPr/>
      </p:nvGrpSpPr>
      <p:grpSpPr>
        <a:xfrm>
          <a:off x="0" y="0"/>
          <a:ext cx="0" cy="0"/>
          <a:chOff x="0" y="0"/>
          <a:chExt cx="0" cy="0"/>
        </a:xfrm>
      </p:grpSpPr>
      <p:sp>
        <p:nvSpPr>
          <p:cNvPr id="244" name="Google Shape;244;p37"/>
          <p:cNvSpPr txBox="1"/>
          <p:nvPr/>
        </p:nvSpPr>
        <p:spPr>
          <a:xfrm>
            <a:off x="838200" y="2322576"/>
            <a:ext cx="6254496" cy="3858768"/>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0000"/>
              </a:buClr>
              <a:buSzPts val="2400"/>
              <a:buFont typeface="Arial"/>
              <a:buChar char="•"/>
            </a:pPr>
            <a:r>
              <a:rPr b="0" i="0" lang="en-IE" sz="2400" u="none" cap="none" strike="noStrike">
                <a:solidFill>
                  <a:schemeClr val="lt1"/>
                </a:solidFill>
                <a:latin typeface="Arial"/>
                <a:ea typeface="Arial"/>
                <a:cs typeface="Arial"/>
                <a:sym typeface="Arial"/>
              </a:rPr>
              <a:t>Step 7: Feedback and reflection</a:t>
            </a:r>
            <a:endParaRPr/>
          </a:p>
        </p:txBody>
      </p:sp>
      <p:pic>
        <p:nvPicPr>
          <p:cNvPr descr="A picture containing text&#10;&#10;Description automatically generated" id="245" name="Google Shape;245;p37"/>
          <p:cNvPicPr preferRelativeResize="0"/>
          <p:nvPr/>
        </p:nvPicPr>
        <p:blipFill rotWithShape="1">
          <a:blip r:embed="rId3">
            <a:alphaModFix/>
          </a:blip>
          <a:srcRect b="-1" l="0" r="-2" t="1337"/>
          <a:stretch/>
        </p:blipFill>
        <p:spPr>
          <a:xfrm>
            <a:off x="5660571" y="10"/>
            <a:ext cx="6531428" cy="6857990"/>
          </a:xfrm>
          <a:prstGeom prst="rect">
            <a:avLst/>
          </a:prstGeom>
          <a:noFill/>
          <a:ln>
            <a:noFill/>
          </a:ln>
        </p:spPr>
      </p:pic>
      <p:sp>
        <p:nvSpPr>
          <p:cNvPr id="246" name="Google Shape;246;p37"/>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247" name="Google Shape;247;p37"/>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248" name="Google Shape;248;p37"/>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249" name="Google Shape;249;p37"/>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id="254" name="Google Shape;254;p38"/>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255" name="Google Shape;255;p38"/>
          <p:cNvPicPr preferRelativeResize="0"/>
          <p:nvPr/>
        </p:nvPicPr>
        <p:blipFill rotWithShape="1">
          <a:blip r:embed="rId4">
            <a:alphaModFix/>
          </a:blip>
          <a:srcRect b="0" l="0" r="0" t="0"/>
          <a:stretch/>
        </p:blipFill>
        <p:spPr>
          <a:xfrm>
            <a:off x="2331065" y="1222216"/>
            <a:ext cx="7529869" cy="4869747"/>
          </a:xfrm>
          <a:prstGeom prst="rect">
            <a:avLst/>
          </a:prstGeom>
          <a:noFill/>
          <a:ln>
            <a:noFill/>
          </a:ln>
        </p:spPr>
      </p:pic>
      <p:sp>
        <p:nvSpPr>
          <p:cNvPr id="256" name="Google Shape;256;p38"/>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257" name="Google Shape;257;p38"/>
          <p:cNvPicPr preferRelativeResize="0"/>
          <p:nvPr/>
        </p:nvPicPr>
        <p:blipFill rotWithShape="1">
          <a:blip r:embed="rId5">
            <a:alphaModFix/>
          </a:blip>
          <a:srcRect b="0" l="0" r="0" t="0"/>
          <a:stretch/>
        </p:blipFill>
        <p:spPr>
          <a:xfrm>
            <a:off x="235341" y="6242795"/>
            <a:ext cx="1964299" cy="427819"/>
          </a:xfrm>
          <a:prstGeom prst="rect">
            <a:avLst/>
          </a:prstGeom>
          <a:noFill/>
          <a:ln>
            <a:noFill/>
          </a:ln>
        </p:spPr>
      </p:pic>
      <p:sp>
        <p:nvSpPr>
          <p:cNvPr id="258" name="Google Shape;258;p38"/>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259" name="Google Shape;259;p38"/>
          <p:cNvPicPr preferRelativeResize="0"/>
          <p:nvPr/>
        </p:nvPicPr>
        <p:blipFill rotWithShape="1">
          <a:blip r:embed="rId6">
            <a:alphaModFix/>
          </a:blip>
          <a:srcRect b="0" l="0" r="0" t="0"/>
          <a:stretch/>
        </p:blipFill>
        <p:spPr>
          <a:xfrm>
            <a:off x="11374639" y="152449"/>
            <a:ext cx="462675" cy="709197"/>
          </a:xfrm>
          <a:prstGeom prst="rect">
            <a:avLst/>
          </a:prstGeom>
          <a:noFill/>
          <a:ln>
            <a:noFill/>
          </a:ln>
        </p:spPr>
      </p:pic>
      <p:sp>
        <p:nvSpPr>
          <p:cNvPr id="260" name="Google Shape;260;p38"/>
          <p:cNvSpPr txBox="1"/>
          <p:nvPr/>
        </p:nvSpPr>
        <p:spPr>
          <a:xfrm>
            <a:off x="3692304" y="2175143"/>
            <a:ext cx="4807390" cy="31393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E" sz="6600" u="none" cap="none" strike="noStrike">
                <a:solidFill>
                  <a:srgbClr val="000000"/>
                </a:solidFill>
                <a:latin typeface="Arial"/>
                <a:ea typeface="Arial"/>
                <a:cs typeface="Arial"/>
                <a:sym typeface="Arial"/>
              </a:rPr>
              <a:t>Unit 2: Smartphone Flim-making</a:t>
            </a:r>
            <a:endParaRPr b="0" i="0" sz="66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4" name="Shape 264"/>
        <p:cNvGrpSpPr/>
        <p:nvPr/>
      </p:nvGrpSpPr>
      <p:grpSpPr>
        <a:xfrm>
          <a:off x="0" y="0"/>
          <a:ext cx="0" cy="0"/>
          <a:chOff x="0" y="0"/>
          <a:chExt cx="0" cy="0"/>
        </a:xfrm>
      </p:grpSpPr>
      <p:pic>
        <p:nvPicPr>
          <p:cNvPr descr="A picture containing indoor&#10;&#10;Description automatically generated" id="265" name="Google Shape;265;p39"/>
          <p:cNvPicPr preferRelativeResize="0"/>
          <p:nvPr/>
        </p:nvPicPr>
        <p:blipFill rotWithShape="1">
          <a:blip r:embed="rId3">
            <a:alphaModFix/>
          </a:blip>
          <a:srcRect b="9608" l="0" r="0" t="6122"/>
          <a:stretch/>
        </p:blipFill>
        <p:spPr>
          <a:xfrm>
            <a:off x="20" y="10"/>
            <a:ext cx="12191980" cy="6857990"/>
          </a:xfrm>
          <a:prstGeom prst="rect">
            <a:avLst/>
          </a:prstGeom>
          <a:noFill/>
          <a:ln>
            <a:noFill/>
          </a:ln>
        </p:spPr>
      </p:pic>
      <p:sp>
        <p:nvSpPr>
          <p:cNvPr id="266" name="Google Shape;266;p39"/>
          <p:cNvSpPr/>
          <p:nvPr/>
        </p:nvSpPr>
        <p:spPr>
          <a:xfrm>
            <a:off x="7488621" y="2277613"/>
            <a:ext cx="4703379" cy="4580387"/>
          </a:xfrm>
          <a:custGeom>
            <a:rect b="b" l="l" r="r" t="t"/>
            <a:pathLst>
              <a:path extrusionOk="0" h="1298" w="1333">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lt1">
              <a:alpha val="69803"/>
            </a:schemeClr>
          </a:solid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1600"/>
              <a:buFont typeface="Arial"/>
              <a:buNone/>
            </a:pPr>
            <a:r>
              <a:t/>
            </a:r>
            <a:endParaRPr b="0" i="0" sz="1600" u="none" cap="none" strike="noStrike">
              <a:solidFill>
                <a:srgbClr val="000000"/>
              </a:solidFill>
              <a:latin typeface="Arial"/>
              <a:ea typeface="Arial"/>
              <a:cs typeface="Arial"/>
              <a:sym typeface="Arial"/>
            </a:endParaRPr>
          </a:p>
        </p:txBody>
      </p:sp>
      <p:sp>
        <p:nvSpPr>
          <p:cNvPr id="267" name="Google Shape;267;p39"/>
          <p:cNvSpPr txBox="1"/>
          <p:nvPr/>
        </p:nvSpPr>
        <p:spPr>
          <a:xfrm>
            <a:off x="8022021" y="3231931"/>
            <a:ext cx="3852041" cy="1834056"/>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None/>
            </a:pPr>
            <a:r>
              <a:rPr b="1" i="0" lang="en-IE" sz="4000" u="none" cap="none" strike="noStrike">
                <a:solidFill>
                  <a:schemeClr val="dk1"/>
                </a:solidFill>
                <a:latin typeface="Arial"/>
                <a:ea typeface="Arial"/>
                <a:cs typeface="Arial"/>
                <a:sym typeface="Arial"/>
              </a:rPr>
              <a:t>Camera Quality</a:t>
            </a:r>
            <a:endParaRPr/>
          </a:p>
        </p:txBody>
      </p:sp>
      <p:cxnSp>
        <p:nvCxnSpPr>
          <p:cNvPr id="268" name="Google Shape;268;p39"/>
          <p:cNvCxnSpPr/>
          <p:nvPr/>
        </p:nvCxnSpPr>
        <p:spPr>
          <a:xfrm>
            <a:off x="9480331" y="5123793"/>
            <a:ext cx="935420" cy="0"/>
          </a:xfrm>
          <a:prstGeom prst="straightConnector1">
            <a:avLst/>
          </a:prstGeom>
          <a:noFill/>
          <a:ln cap="sq" cmpd="sng" w="25400">
            <a:solidFill>
              <a:srgbClr val="262626"/>
            </a:solidFill>
            <a:prstDash val="solid"/>
            <a:bevel/>
            <a:headEnd len="sm" w="sm" type="none"/>
            <a:tailEnd len="sm" w="sm" type="none"/>
          </a:ln>
        </p:spPr>
      </p:cxnSp>
      <p:sp>
        <p:nvSpPr>
          <p:cNvPr id="269" name="Google Shape;269;p39"/>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270" name="Google Shape;270;p39"/>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271" name="Google Shape;271;p39"/>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272" name="Google Shape;272;p39"/>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6" name="Shape 276"/>
        <p:cNvGrpSpPr/>
        <p:nvPr/>
      </p:nvGrpSpPr>
      <p:grpSpPr>
        <a:xfrm>
          <a:off x="0" y="0"/>
          <a:ext cx="0" cy="0"/>
          <a:chOff x="0" y="0"/>
          <a:chExt cx="0" cy="0"/>
        </a:xfrm>
      </p:grpSpPr>
      <p:sp>
        <p:nvSpPr>
          <p:cNvPr id="277" name="Google Shape;277;p40"/>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A picture containing person, indoor&#10;&#10;Description automatically generated" id="278" name="Google Shape;278;p40"/>
          <p:cNvPicPr preferRelativeResize="0"/>
          <p:nvPr/>
        </p:nvPicPr>
        <p:blipFill rotWithShape="1">
          <a:blip r:embed="rId3">
            <a:alphaModFix/>
          </a:blip>
          <a:srcRect b="-1" l="16529" r="4807" t="0"/>
          <a:stretch/>
        </p:blipFill>
        <p:spPr>
          <a:xfrm>
            <a:off x="4110127" y="10"/>
            <a:ext cx="8081873" cy="6857990"/>
          </a:xfrm>
          <a:custGeom>
            <a:rect b="b" l="l" r="r" t="t"/>
            <a:pathLst>
              <a:path extrusionOk="0" h="6858000" w="8081873">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noFill/>
          <a:ln>
            <a:noFill/>
          </a:ln>
        </p:spPr>
      </p:pic>
      <p:sp>
        <p:nvSpPr>
          <p:cNvPr id="279" name="Google Shape;279;p40"/>
          <p:cNvSpPr/>
          <p:nvPr/>
        </p:nvSpPr>
        <p:spPr>
          <a:xfrm>
            <a:off x="0" y="0"/>
            <a:ext cx="4959047" cy="6858000"/>
          </a:xfrm>
          <a:custGeom>
            <a:rect b="b" l="l" r="r" t="t"/>
            <a:pathLst>
              <a:path extrusionOk="0" h="6858000" w="4959047">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solidFill>
            <a:schemeClr val="lt1"/>
          </a:solidFill>
          <a:ln cap="flat" cmpd="sng" w="9525">
            <a:solidFill>
              <a:srgbClr val="FCFBFB"/>
            </a:solidFill>
            <a:prstDash val="solid"/>
            <a:round/>
            <a:headEnd len="sm" w="sm" type="none"/>
            <a:tailEnd len="sm" w="sm" type="none"/>
          </a:ln>
          <a:effectLst>
            <a:outerShdw blurRad="50800" rotWithShape="0" algn="l" dist="38100">
              <a:srgbClr val="D8D8D8">
                <a:alpha val="2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80" name="Google Shape;280;p40"/>
          <p:cNvSpPr/>
          <p:nvPr/>
        </p:nvSpPr>
        <p:spPr>
          <a:xfrm>
            <a:off x="0" y="0"/>
            <a:ext cx="4948887" cy="6858000"/>
          </a:xfrm>
          <a:custGeom>
            <a:rect b="b" l="l" r="r" t="t"/>
            <a:pathLst>
              <a:path extrusionOk="0" h="6858000" w="4948887">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81" name="Google Shape;281;p40"/>
          <p:cNvSpPr txBox="1"/>
          <p:nvPr/>
        </p:nvSpPr>
        <p:spPr>
          <a:xfrm>
            <a:off x="477981" y="1122363"/>
            <a:ext cx="4023360" cy="3204134"/>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0" i="0" lang="en-IE" sz="4800" u="none" cap="none" strike="noStrike">
                <a:solidFill>
                  <a:schemeClr val="dk1"/>
                </a:solidFill>
                <a:latin typeface="Arial"/>
                <a:ea typeface="Arial"/>
                <a:cs typeface="Arial"/>
                <a:sym typeface="Arial"/>
              </a:rPr>
              <a:t>Lighting</a:t>
            </a:r>
            <a:endParaRPr/>
          </a:p>
        </p:txBody>
      </p:sp>
      <p:sp>
        <p:nvSpPr>
          <p:cNvPr id="282" name="Google Shape;282;p40"/>
          <p:cNvSpPr/>
          <p:nvPr/>
        </p:nvSpPr>
        <p:spPr>
          <a:xfrm rot="5400000">
            <a:off x="759921" y="346791"/>
            <a:ext cx="146304" cy="70408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83" name="Google Shape;283;p40"/>
          <p:cNvSpPr/>
          <p:nvPr/>
        </p:nvSpPr>
        <p:spPr>
          <a:xfrm>
            <a:off x="481029" y="4546920"/>
            <a:ext cx="4023360" cy="18288"/>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84" name="Google Shape;284;p40"/>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285" name="Google Shape;285;p40"/>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286" name="Google Shape;286;p40"/>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287" name="Google Shape;287;p40"/>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1" name="Shape 291"/>
        <p:cNvGrpSpPr/>
        <p:nvPr/>
      </p:nvGrpSpPr>
      <p:grpSpPr>
        <a:xfrm>
          <a:off x="0" y="0"/>
          <a:ext cx="0" cy="0"/>
          <a:chOff x="0" y="0"/>
          <a:chExt cx="0" cy="0"/>
        </a:xfrm>
      </p:grpSpPr>
      <p:sp>
        <p:nvSpPr>
          <p:cNvPr id="292" name="Google Shape;292;p4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Meiryo"/>
              <a:ea typeface="Meiryo"/>
              <a:cs typeface="Meiryo"/>
              <a:sym typeface="Meiryo"/>
            </a:endParaRPr>
          </a:p>
        </p:txBody>
      </p:sp>
      <p:sp>
        <p:nvSpPr>
          <p:cNvPr id="293" name="Google Shape;293;p41"/>
          <p:cNvSpPr/>
          <p:nvPr/>
        </p:nvSpPr>
        <p:spPr>
          <a:xfrm flipH="1">
            <a:off x="2212206" y="0"/>
            <a:ext cx="2529723" cy="6858000"/>
          </a:xfrm>
          <a:custGeom>
            <a:rect b="b" l="l" r="r" t="t"/>
            <a:pathLst>
              <a:path extrusionOk="0" h="6858000" w="2529723">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Meiryo"/>
              <a:ea typeface="Meiryo"/>
              <a:cs typeface="Meiryo"/>
              <a:sym typeface="Meiryo"/>
            </a:endParaRPr>
          </a:p>
        </p:txBody>
      </p:sp>
      <p:sp>
        <p:nvSpPr>
          <p:cNvPr id="294" name="Google Shape;294;p41"/>
          <p:cNvSpPr/>
          <p:nvPr/>
        </p:nvSpPr>
        <p:spPr>
          <a:xfrm flipH="1">
            <a:off x="2417551" y="0"/>
            <a:ext cx="2536434" cy="6858000"/>
          </a:xfrm>
          <a:custGeom>
            <a:rect b="b" l="l" r="r" t="t"/>
            <a:pathLst>
              <a:path extrusionOk="0" h="6858000" w="2536434">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Meiryo"/>
              <a:ea typeface="Meiryo"/>
              <a:cs typeface="Meiryo"/>
              <a:sym typeface="Meiryo"/>
            </a:endParaRPr>
          </a:p>
        </p:txBody>
      </p:sp>
      <p:pic>
        <p:nvPicPr>
          <p:cNvPr descr="A person looking through a camera&#10;&#10;Description automatically generated with medium confidence" id="295" name="Google Shape;295;p41"/>
          <p:cNvPicPr preferRelativeResize="0"/>
          <p:nvPr/>
        </p:nvPicPr>
        <p:blipFill rotWithShape="1">
          <a:blip r:embed="rId3">
            <a:alphaModFix/>
          </a:blip>
          <a:srcRect b="-1" l="7075" r="-1" t="0"/>
          <a:stretch/>
        </p:blipFill>
        <p:spPr>
          <a:xfrm>
            <a:off x="2644776" y="10"/>
            <a:ext cx="9547224" cy="6857990"/>
          </a:xfrm>
          <a:custGeom>
            <a:rect b="b" l="l" r="r" t="t"/>
            <a:pathLst>
              <a:path extrusionOk="0" h="6858000" w="9547224">
                <a:moveTo>
                  <a:pt x="1623023" y="0"/>
                </a:moveTo>
                <a:lnTo>
                  <a:pt x="2716256" y="0"/>
                </a:lnTo>
                <a:lnTo>
                  <a:pt x="3032455" y="0"/>
                </a:lnTo>
                <a:lnTo>
                  <a:pt x="3496422" y="0"/>
                </a:lnTo>
                <a:lnTo>
                  <a:pt x="5205951" y="0"/>
                </a:lnTo>
                <a:lnTo>
                  <a:pt x="9547224" y="0"/>
                </a:lnTo>
                <a:lnTo>
                  <a:pt x="9547224" y="6858000"/>
                </a:lnTo>
                <a:lnTo>
                  <a:pt x="5205951" y="6858000"/>
                </a:lnTo>
                <a:lnTo>
                  <a:pt x="3496422" y="6858000"/>
                </a:lnTo>
                <a:lnTo>
                  <a:pt x="3032455"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a:noFill/>
          <a:ln>
            <a:noFill/>
          </a:ln>
        </p:spPr>
      </p:pic>
      <p:sp>
        <p:nvSpPr>
          <p:cNvPr id="296" name="Google Shape;296;p41"/>
          <p:cNvSpPr/>
          <p:nvPr/>
        </p:nvSpPr>
        <p:spPr>
          <a:xfrm flipH="1">
            <a:off x="2644774" y="0"/>
            <a:ext cx="2756893" cy="6858000"/>
          </a:xfrm>
          <a:custGeom>
            <a:rect b="b" l="l" r="r" t="t"/>
            <a:pathLst>
              <a:path extrusionOk="0" h="6858000" w="2756893">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97" name="Google Shape;297;p41"/>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298" name="Google Shape;298;p41"/>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299" name="Google Shape;299;p41"/>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300" name="Google Shape;300;p41"/>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301" name="Google Shape;301;p41"/>
          <p:cNvSpPr txBox="1"/>
          <p:nvPr/>
        </p:nvSpPr>
        <p:spPr>
          <a:xfrm>
            <a:off x="474157" y="936380"/>
            <a:ext cx="3211286"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IE" sz="4000" u="none" cap="none" strike="noStrike">
                <a:solidFill>
                  <a:schemeClr val="dk1"/>
                </a:solidFill>
                <a:highlight>
                  <a:srgbClr val="FFFF00"/>
                </a:highlight>
                <a:latin typeface="Arial"/>
                <a:ea typeface="Arial"/>
                <a:cs typeface="Arial"/>
                <a:sym typeface="Arial"/>
              </a:rPr>
              <a:t>Lighting</a:t>
            </a:r>
            <a:endParaRPr b="1" i="0" sz="4000" u="none" cap="none" strike="noStrike">
              <a:solidFill>
                <a:srgbClr val="000000"/>
              </a:solidFill>
              <a:highlight>
                <a:srgbClr val="FFFF00"/>
              </a:highlight>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5" name="Shape 305"/>
        <p:cNvGrpSpPr/>
        <p:nvPr/>
      </p:nvGrpSpPr>
      <p:grpSpPr>
        <a:xfrm>
          <a:off x="0" y="0"/>
          <a:ext cx="0" cy="0"/>
          <a:chOff x="0" y="0"/>
          <a:chExt cx="0" cy="0"/>
        </a:xfrm>
      </p:grpSpPr>
      <p:pic>
        <p:nvPicPr>
          <p:cNvPr descr="A person sitting at a desk with a camera and a computer&#10;&#10;Description automatically generated with medium confidence" id="306" name="Google Shape;306;p42"/>
          <p:cNvPicPr preferRelativeResize="0"/>
          <p:nvPr/>
        </p:nvPicPr>
        <p:blipFill rotWithShape="1">
          <a:blip r:embed="rId3">
            <a:alphaModFix/>
          </a:blip>
          <a:srcRect b="0" l="0" r="0" t="0"/>
          <a:stretch/>
        </p:blipFill>
        <p:spPr>
          <a:xfrm>
            <a:off x="4236656" y="643466"/>
            <a:ext cx="3718687" cy="5571067"/>
          </a:xfrm>
          <a:prstGeom prst="rect">
            <a:avLst/>
          </a:prstGeom>
          <a:noFill/>
          <a:ln>
            <a:noFill/>
          </a:ln>
        </p:spPr>
      </p:pic>
      <p:sp>
        <p:nvSpPr>
          <p:cNvPr id="307" name="Google Shape;307;p42"/>
          <p:cNvSpPr/>
          <p:nvPr/>
        </p:nvSpPr>
        <p:spPr>
          <a:xfrm>
            <a:off x="10435590" y="57150"/>
            <a:ext cx="1756410" cy="56340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sp>
        <p:nvSpPr>
          <p:cNvPr id="308" name="Google Shape;308;p42"/>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09" name="Google Shape;309;p42"/>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310" name="Google Shape;310;p42"/>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Logo&#10;&#10;Description automatically generated with medium confidence" id="311" name="Google Shape;311;p42"/>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312" name="Google Shape;312;p42"/>
          <p:cNvSpPr txBox="1"/>
          <p:nvPr/>
        </p:nvSpPr>
        <p:spPr>
          <a:xfrm>
            <a:off x="856706" y="936380"/>
            <a:ext cx="2485208" cy="13234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IE" sz="4000" u="none" cap="none" strike="noStrike">
                <a:solidFill>
                  <a:srgbClr val="000000"/>
                </a:solidFill>
                <a:latin typeface="Arial"/>
                <a:ea typeface="Arial"/>
                <a:cs typeface="Arial"/>
                <a:sym typeface="Arial"/>
              </a:rPr>
              <a:t>Tripod stand</a:t>
            </a:r>
            <a:endParaRPr b="1" i="0" sz="40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pic>
        <p:nvPicPr>
          <p:cNvPr id="104" name="Google Shape;104;p2"/>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105" name="Google Shape;105;p2"/>
          <p:cNvPicPr preferRelativeResize="0"/>
          <p:nvPr/>
        </p:nvPicPr>
        <p:blipFill rotWithShape="1">
          <a:blip r:embed="rId4">
            <a:alphaModFix/>
          </a:blip>
          <a:srcRect b="0" l="0" r="0" t="0"/>
          <a:stretch/>
        </p:blipFill>
        <p:spPr>
          <a:xfrm rot="5400000">
            <a:off x="4017640" y="-488420"/>
            <a:ext cx="4156720" cy="7335722"/>
          </a:xfrm>
          <a:prstGeom prst="rect">
            <a:avLst/>
          </a:prstGeom>
          <a:noFill/>
          <a:ln>
            <a:noFill/>
          </a:ln>
        </p:spPr>
      </p:pic>
      <p:sp>
        <p:nvSpPr>
          <p:cNvPr id="106" name="Google Shape;106;p2"/>
          <p:cNvSpPr txBox="1"/>
          <p:nvPr/>
        </p:nvSpPr>
        <p:spPr>
          <a:xfrm>
            <a:off x="2997272" y="2084079"/>
            <a:ext cx="6197455" cy="1754286"/>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3600"/>
              <a:buFont typeface="Arial"/>
              <a:buNone/>
            </a:pPr>
            <a:r>
              <a:rPr b="0" i="0" lang="en-IE" sz="3600" u="none" cap="none" strike="noStrike">
                <a:solidFill>
                  <a:srgbClr val="FD3259"/>
                </a:solidFill>
                <a:latin typeface="Arial Black"/>
                <a:ea typeface="Arial Black"/>
                <a:cs typeface="Arial Black"/>
                <a:sym typeface="Arial Black"/>
              </a:rPr>
              <a:t>Module 3: Producing your Story in a Digital Format</a:t>
            </a:r>
            <a:endParaRPr b="0" i="0" sz="3600" u="none" cap="none" strike="noStrike">
              <a:solidFill>
                <a:srgbClr val="FD3259"/>
              </a:solidFill>
              <a:latin typeface="Arial Black"/>
              <a:ea typeface="Arial Black"/>
              <a:cs typeface="Arial Black"/>
              <a:sym typeface="Arial Black"/>
            </a:endParaRPr>
          </a:p>
        </p:txBody>
      </p:sp>
      <p:sp>
        <p:nvSpPr>
          <p:cNvPr id="107" name="Google Shape;107;p2"/>
          <p:cNvSpPr/>
          <p:nvPr/>
        </p:nvSpPr>
        <p:spPr>
          <a:xfrm>
            <a:off x="0" y="6198244"/>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08" name="Google Shape;108;p2"/>
          <p:cNvPicPr preferRelativeResize="0"/>
          <p:nvPr/>
        </p:nvPicPr>
        <p:blipFill rotWithShape="1">
          <a:blip r:embed="rId5">
            <a:alphaModFix/>
          </a:blip>
          <a:srcRect b="0" l="0" r="0" t="0"/>
          <a:stretch/>
        </p:blipFill>
        <p:spPr>
          <a:xfrm>
            <a:off x="235341" y="6247302"/>
            <a:ext cx="1964299" cy="427819"/>
          </a:xfrm>
          <a:prstGeom prst="rect">
            <a:avLst/>
          </a:prstGeom>
          <a:noFill/>
          <a:ln>
            <a:noFill/>
          </a:ln>
        </p:spPr>
      </p:pic>
      <p:sp>
        <p:nvSpPr>
          <p:cNvPr id="109" name="Google Shape;109;p2"/>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110" name="Google Shape;110;p2"/>
          <p:cNvPicPr preferRelativeResize="0"/>
          <p:nvPr/>
        </p:nvPicPr>
        <p:blipFill rotWithShape="1">
          <a:blip r:embed="rId6">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6" name="Shape 316"/>
        <p:cNvGrpSpPr/>
        <p:nvPr/>
      </p:nvGrpSpPr>
      <p:grpSpPr>
        <a:xfrm>
          <a:off x="0" y="0"/>
          <a:ext cx="0" cy="0"/>
          <a:chOff x="0" y="0"/>
          <a:chExt cx="0" cy="0"/>
        </a:xfrm>
      </p:grpSpPr>
      <p:sp>
        <p:nvSpPr>
          <p:cNvPr id="317" name="Google Shape;317;p43"/>
          <p:cNvSpPr/>
          <p:nvPr/>
        </p:nvSpPr>
        <p:spPr>
          <a:xfrm>
            <a:off x="2" y="0"/>
            <a:ext cx="12191997"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A hand holding a phone&#10;&#10;Description automatically generated with low confidence" id="318" name="Google Shape;318;p43"/>
          <p:cNvPicPr preferRelativeResize="0"/>
          <p:nvPr/>
        </p:nvPicPr>
        <p:blipFill rotWithShape="1">
          <a:blip r:embed="rId3">
            <a:alphaModFix/>
          </a:blip>
          <a:srcRect b="19915" l="0" r="-1" t="6126"/>
          <a:stretch/>
        </p:blipFill>
        <p:spPr>
          <a:xfrm>
            <a:off x="20" y="10"/>
            <a:ext cx="9272902" cy="6857990"/>
          </a:xfrm>
          <a:custGeom>
            <a:rect b="b" l="l" r="r" t="t"/>
            <a:pathLst>
              <a:path extrusionOk="0" h="6858000" w="9272922">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noFill/>
          <a:ln>
            <a:noFill/>
          </a:ln>
        </p:spPr>
      </p:pic>
      <p:sp>
        <p:nvSpPr>
          <p:cNvPr id="319" name="Google Shape;319;p43"/>
          <p:cNvSpPr/>
          <p:nvPr/>
        </p:nvSpPr>
        <p:spPr>
          <a:xfrm>
            <a:off x="9160561" y="1348782"/>
            <a:ext cx="935037" cy="824315"/>
          </a:xfrm>
          <a:custGeom>
            <a:rect b="b" l="l" r="r" t="t"/>
            <a:pathLst>
              <a:path extrusionOk="0" h="692" w="785">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cap="flat" cmpd="sng" w="285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20" name="Google Shape;320;p43"/>
          <p:cNvSpPr/>
          <p:nvPr/>
        </p:nvSpPr>
        <p:spPr>
          <a:xfrm>
            <a:off x="9960661" y="1000124"/>
            <a:ext cx="762167" cy="671915"/>
          </a:xfrm>
          <a:custGeom>
            <a:rect b="b" l="l" r="r" t="t"/>
            <a:pathLst>
              <a:path extrusionOk="0" h="692" w="785">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cap="flat" cmpd="sng" w="285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21" name="Google Shape;321;p43"/>
          <p:cNvSpPr/>
          <p:nvPr/>
        </p:nvSpPr>
        <p:spPr>
          <a:xfrm>
            <a:off x="10435590" y="57150"/>
            <a:ext cx="1756410" cy="56340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sp>
        <p:nvSpPr>
          <p:cNvPr id="322" name="Google Shape;322;p43"/>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23" name="Google Shape;323;p43"/>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324" name="Google Shape;324;p43"/>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Logo&#10;&#10;Description automatically generated with medium confidence" id="325" name="Google Shape;325;p43"/>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326" name="Google Shape;326;p43"/>
          <p:cNvSpPr txBox="1"/>
          <p:nvPr/>
        </p:nvSpPr>
        <p:spPr>
          <a:xfrm>
            <a:off x="9023199" y="4684904"/>
            <a:ext cx="2824781"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n-IE" sz="4000" u="none" cap="none" strike="noStrike">
                <a:solidFill>
                  <a:srgbClr val="000000"/>
                </a:solidFill>
                <a:latin typeface="Arial"/>
                <a:ea typeface="Arial"/>
                <a:cs typeface="Arial"/>
                <a:sym typeface="Arial"/>
              </a:rPr>
              <a:t>Recording</a:t>
            </a:r>
            <a:endParaRPr b="1" i="0" sz="40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0" name="Shape 330"/>
        <p:cNvGrpSpPr/>
        <p:nvPr/>
      </p:nvGrpSpPr>
      <p:grpSpPr>
        <a:xfrm>
          <a:off x="0" y="0"/>
          <a:ext cx="0" cy="0"/>
          <a:chOff x="0" y="0"/>
          <a:chExt cx="0" cy="0"/>
        </a:xfrm>
      </p:grpSpPr>
      <p:sp>
        <p:nvSpPr>
          <p:cNvPr id="331" name="Google Shape;331;p44"/>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32" name="Google Shape;332;p44"/>
          <p:cNvSpPr/>
          <p:nvPr/>
        </p:nvSpPr>
        <p:spPr>
          <a:xfrm>
            <a:off x="0" y="0"/>
            <a:ext cx="12192000" cy="6858000"/>
          </a:xfrm>
          <a:custGeom>
            <a:rect b="b" l="l" r="r" t="t"/>
            <a:pathLst>
              <a:path extrusionOk="0" h="6858000" w="12192000">
                <a:moveTo>
                  <a:pt x="3094406" y="283966"/>
                </a:moveTo>
                <a:cubicBezTo>
                  <a:pt x="3074312" y="283528"/>
                  <a:pt x="3054907" y="288795"/>
                  <a:pt x="3038833" y="309661"/>
                </a:cubicBezTo>
                <a:cubicBezTo>
                  <a:pt x="3124259" y="364657"/>
                  <a:pt x="3233105" y="343983"/>
                  <a:pt x="3348384" y="406000"/>
                </a:cubicBezTo>
                <a:cubicBezTo>
                  <a:pt x="3161001" y="386497"/>
                  <a:pt x="3012653" y="370896"/>
                  <a:pt x="2864309" y="355295"/>
                </a:cubicBezTo>
                <a:cubicBezTo>
                  <a:pt x="2861553" y="366216"/>
                  <a:pt x="2858796" y="377136"/>
                  <a:pt x="2856039" y="388058"/>
                </a:cubicBezTo>
                <a:cubicBezTo>
                  <a:pt x="3045722" y="411070"/>
                  <a:pt x="3221166" y="470356"/>
                  <a:pt x="3405794" y="512089"/>
                </a:cubicBezTo>
                <a:cubicBezTo>
                  <a:pt x="3388799" y="537835"/>
                  <a:pt x="3371808" y="532763"/>
                  <a:pt x="3356651" y="531204"/>
                </a:cubicBezTo>
                <a:cubicBezTo>
                  <a:pt x="3257907" y="521062"/>
                  <a:pt x="3159164" y="510922"/>
                  <a:pt x="3064552" y="483228"/>
                </a:cubicBezTo>
                <a:cubicBezTo>
                  <a:pt x="3043427" y="476987"/>
                  <a:pt x="3017704" y="476987"/>
                  <a:pt x="3005765" y="495708"/>
                </a:cubicBezTo>
                <a:cubicBezTo>
                  <a:pt x="2988771" y="522231"/>
                  <a:pt x="3013113" y="539393"/>
                  <a:pt x="3034700" y="553823"/>
                </a:cubicBezTo>
                <a:cubicBezTo>
                  <a:pt x="3072360" y="578787"/>
                  <a:pt x="3117827" y="571767"/>
                  <a:pt x="3161459" y="576445"/>
                </a:cubicBezTo>
                <a:cubicBezTo>
                  <a:pt x="3277655" y="588537"/>
                  <a:pt x="3333228" y="626370"/>
                  <a:pt x="3358949" y="712961"/>
                </a:cubicBezTo>
                <a:cubicBezTo>
                  <a:pt x="3256987" y="677857"/>
                  <a:pt x="3158703" y="721151"/>
                  <a:pt x="3059960" y="696576"/>
                </a:cubicBezTo>
                <a:cubicBezTo>
                  <a:pt x="3034240" y="690338"/>
                  <a:pt x="2993364" y="699698"/>
                  <a:pt x="3007143" y="729732"/>
                </a:cubicBezTo>
                <a:cubicBezTo>
                  <a:pt x="3020003" y="757814"/>
                  <a:pt x="3062716" y="778096"/>
                  <a:pt x="2986935" y="772635"/>
                </a:cubicBezTo>
                <a:cubicBezTo>
                  <a:pt x="2932740" y="768735"/>
                  <a:pt x="2826647" y="800329"/>
                  <a:pt x="2871197" y="808127"/>
                </a:cubicBezTo>
                <a:cubicBezTo>
                  <a:pt x="2927228" y="817881"/>
                  <a:pt x="2981883" y="831921"/>
                  <a:pt x="3053071" y="847913"/>
                </a:cubicBezTo>
                <a:cubicBezTo>
                  <a:pt x="2974533" y="874043"/>
                  <a:pt x="2918042" y="868584"/>
                  <a:pt x="2858796" y="847913"/>
                </a:cubicBezTo>
                <a:cubicBezTo>
                  <a:pt x="2787150" y="822949"/>
                  <a:pt x="2693916" y="792528"/>
                  <a:pt x="2635588" y="820611"/>
                </a:cubicBezTo>
                <a:cubicBezTo>
                  <a:pt x="2548326" y="862734"/>
                  <a:pt x="2475760" y="836211"/>
                  <a:pt x="2397683" y="829190"/>
                </a:cubicBezTo>
                <a:cubicBezTo>
                  <a:pt x="2238775" y="814759"/>
                  <a:pt x="2081241" y="790576"/>
                  <a:pt x="1921874" y="778877"/>
                </a:cubicBezTo>
                <a:cubicBezTo>
                  <a:pt x="1858036" y="774195"/>
                  <a:pt x="1789143" y="751964"/>
                  <a:pt x="1695450" y="782386"/>
                </a:cubicBezTo>
                <a:cubicBezTo>
                  <a:pt x="2119822" y="938012"/>
                  <a:pt x="2575423" y="928262"/>
                  <a:pt x="2954324" y="1120940"/>
                </a:cubicBezTo>
                <a:cubicBezTo>
                  <a:pt x="2938251" y="1139269"/>
                  <a:pt x="2856502" y="1191535"/>
                  <a:pt x="2890028" y="1195435"/>
                </a:cubicBezTo>
                <a:cubicBezTo>
                  <a:pt x="2984178" y="1206748"/>
                  <a:pt x="3067767" y="1244971"/>
                  <a:pt x="3153652" y="1276563"/>
                </a:cubicBezTo>
                <a:cubicBezTo>
                  <a:pt x="3190855" y="1290216"/>
                  <a:pt x="3235862" y="1308157"/>
                  <a:pt x="3218410" y="1356911"/>
                </a:cubicBezTo>
                <a:cubicBezTo>
                  <a:pt x="3186719" y="1370562"/>
                  <a:pt x="3163296" y="1351451"/>
                  <a:pt x="3137118" y="1349891"/>
                </a:cubicBezTo>
                <a:cubicBezTo>
                  <a:pt x="3110480" y="1348331"/>
                  <a:pt x="3050773" y="1358471"/>
                  <a:pt x="3067309" y="1365102"/>
                </a:cubicBezTo>
                <a:cubicBezTo>
                  <a:pt x="3142629" y="1395136"/>
                  <a:pt x="3007143" y="1467292"/>
                  <a:pt x="3096243" y="1467292"/>
                </a:cubicBezTo>
                <a:cubicBezTo>
                  <a:pt x="3245506" y="1467681"/>
                  <a:pt x="3324961" y="1595613"/>
                  <a:pt x="3468716" y="1599125"/>
                </a:cubicBezTo>
                <a:cubicBezTo>
                  <a:pt x="3491677" y="1599513"/>
                  <a:pt x="3502700" y="1622137"/>
                  <a:pt x="3502241" y="1642029"/>
                </a:cubicBezTo>
                <a:cubicBezTo>
                  <a:pt x="3502241" y="1665822"/>
                  <a:pt x="3481116" y="1670112"/>
                  <a:pt x="3457692" y="1672453"/>
                </a:cubicBezTo>
                <a:cubicBezTo>
                  <a:pt x="3421868" y="1675962"/>
                  <a:pt x="3384667" y="1642029"/>
                  <a:pt x="3337362" y="1688053"/>
                </a:cubicBezTo>
                <a:cubicBezTo>
                  <a:pt x="3422329" y="1714966"/>
                  <a:pt x="3507294" y="1741878"/>
                  <a:pt x="3505915" y="1834318"/>
                </a:cubicBezTo>
                <a:cubicBezTo>
                  <a:pt x="3505457" y="1859279"/>
                  <a:pt x="3540820" y="1868640"/>
                  <a:pt x="3567458" y="1874880"/>
                </a:cubicBezTo>
                <a:cubicBezTo>
                  <a:pt x="3611549" y="1885023"/>
                  <a:pt x="3648750" y="1902965"/>
                  <a:pt x="3672634" y="1937678"/>
                </a:cubicBezTo>
                <a:cubicBezTo>
                  <a:pt x="3672172" y="1944308"/>
                  <a:pt x="3671715" y="1951329"/>
                  <a:pt x="3674470" y="1956789"/>
                </a:cubicBezTo>
                <a:cubicBezTo>
                  <a:pt x="3666664" y="2040646"/>
                  <a:pt x="3602363" y="2038306"/>
                  <a:pt x="3531176" y="2024266"/>
                </a:cubicBezTo>
                <a:cubicBezTo>
                  <a:pt x="3446211" y="2007103"/>
                  <a:pt x="3362164" y="1975900"/>
                  <a:pt x="3272604" y="2005933"/>
                </a:cubicBezTo>
                <a:cubicBezTo>
                  <a:pt x="3398905" y="2046107"/>
                  <a:pt x="3536229" y="2049228"/>
                  <a:pt x="3654720" y="2106564"/>
                </a:cubicBezTo>
                <a:cubicBezTo>
                  <a:pt x="3221166" y="2117095"/>
                  <a:pt x="2838130" y="1936116"/>
                  <a:pt x="2417892" y="1866690"/>
                </a:cubicBezTo>
                <a:cubicBezTo>
                  <a:pt x="2432130" y="1913105"/>
                  <a:pt x="2466114" y="1922465"/>
                  <a:pt x="2496888" y="1929487"/>
                </a:cubicBezTo>
                <a:cubicBezTo>
                  <a:pt x="2652123" y="1964590"/>
                  <a:pt x="2788067" y="2034408"/>
                  <a:pt x="2929526" y="2094862"/>
                </a:cubicBezTo>
                <a:cubicBezTo>
                  <a:pt x="2987851" y="2119825"/>
                  <a:pt x="3030106" y="2144789"/>
                  <a:pt x="3052152" y="2198613"/>
                </a:cubicBezTo>
                <a:cubicBezTo>
                  <a:pt x="3071903" y="2247367"/>
                  <a:pt x="3110021" y="2269990"/>
                  <a:pt x="3180748" y="2255948"/>
                </a:cubicBezTo>
                <a:cubicBezTo>
                  <a:pt x="3238157" y="2244246"/>
                  <a:pt x="3301078" y="2250487"/>
                  <a:pt x="3361244" y="2254777"/>
                </a:cubicBezTo>
                <a:cubicBezTo>
                  <a:pt x="3430596" y="2259459"/>
                  <a:pt x="3508213" y="2314455"/>
                  <a:pt x="3489382" y="2342926"/>
                </a:cubicBezTo>
                <a:cubicBezTo>
                  <a:pt x="3457233" y="2391292"/>
                  <a:pt x="3403498" y="2367110"/>
                  <a:pt x="3355733" y="2361649"/>
                </a:cubicBezTo>
                <a:cubicBezTo>
                  <a:pt x="3301537" y="2355018"/>
                  <a:pt x="3200957" y="2341367"/>
                  <a:pt x="3199121" y="2347216"/>
                </a:cubicBezTo>
                <a:cubicBezTo>
                  <a:pt x="3163754" y="2468518"/>
                  <a:pt x="2914827" y="2362819"/>
                  <a:pt x="2861091" y="2351896"/>
                </a:cubicBezTo>
                <a:cubicBezTo>
                  <a:pt x="2794038" y="2338245"/>
                  <a:pt x="2731116" y="2363208"/>
                  <a:pt x="2667278" y="2369058"/>
                </a:cubicBezTo>
                <a:cubicBezTo>
                  <a:pt x="2610328" y="2374518"/>
                  <a:pt x="2288376" y="2391292"/>
                  <a:pt x="2221781" y="2339805"/>
                </a:cubicBezTo>
                <a:cubicBezTo>
                  <a:pt x="2212595" y="2379978"/>
                  <a:pt x="2231884" y="2396361"/>
                  <a:pt x="2247961" y="2414693"/>
                </a:cubicBezTo>
                <a:cubicBezTo>
                  <a:pt x="2270465" y="2440824"/>
                  <a:pt x="2274138" y="2459157"/>
                  <a:pt x="2231425" y="2479828"/>
                </a:cubicBezTo>
                <a:cubicBezTo>
                  <a:pt x="2109717" y="2539115"/>
                  <a:pt x="2111557" y="2541065"/>
                  <a:pt x="2224996" y="2621414"/>
                </a:cubicBezTo>
                <a:cubicBezTo>
                  <a:pt x="2230509" y="2624923"/>
                  <a:pt x="2228211" y="2636624"/>
                  <a:pt x="2229131" y="2644426"/>
                </a:cubicBezTo>
                <a:cubicBezTo>
                  <a:pt x="2199276" y="2656906"/>
                  <a:pt x="2164373" y="2625703"/>
                  <a:pt x="2129466" y="2659247"/>
                </a:cubicBezTo>
                <a:cubicBezTo>
                  <a:pt x="2281487" y="2806680"/>
                  <a:pt x="2513421" y="2842953"/>
                  <a:pt x="2723312" y="2953726"/>
                </a:cubicBezTo>
                <a:cubicBezTo>
                  <a:pt x="2553377" y="2990389"/>
                  <a:pt x="2451419" y="2862456"/>
                  <a:pt x="2326496" y="2878838"/>
                </a:cubicBezTo>
                <a:cubicBezTo>
                  <a:pt x="2264036" y="2919012"/>
                  <a:pt x="2449582" y="2983367"/>
                  <a:pt x="2272759" y="3002480"/>
                </a:cubicBezTo>
                <a:cubicBezTo>
                  <a:pt x="2349461" y="3037583"/>
                  <a:pt x="2406411" y="3071905"/>
                  <a:pt x="2459226" y="3112471"/>
                </a:cubicBezTo>
                <a:cubicBezTo>
                  <a:pt x="2553377" y="3185016"/>
                  <a:pt x="2571749" y="3232602"/>
                  <a:pt x="2528117" y="3330111"/>
                </a:cubicBezTo>
                <a:cubicBezTo>
                  <a:pt x="2499642" y="3394076"/>
                  <a:pt x="2457848" y="3452973"/>
                  <a:pt x="2494590" y="3529029"/>
                </a:cubicBezTo>
                <a:cubicBezTo>
                  <a:pt x="2520308" y="3581294"/>
                  <a:pt x="2510206" y="3615617"/>
                  <a:pt x="2414677" y="3592215"/>
                </a:cubicBezTo>
                <a:cubicBezTo>
                  <a:pt x="2311799" y="3567251"/>
                  <a:pt x="2273221" y="3614057"/>
                  <a:pt x="2298940" y="3705716"/>
                </a:cubicBezTo>
                <a:cubicBezTo>
                  <a:pt x="2315473" y="3764612"/>
                  <a:pt x="2298020" y="3782553"/>
                  <a:pt x="2227294" y="3775921"/>
                </a:cubicBezTo>
                <a:cubicBezTo>
                  <a:pt x="2149215" y="3768512"/>
                  <a:pt x="2074811" y="3729898"/>
                  <a:pt x="1978366" y="3748620"/>
                </a:cubicBezTo>
                <a:cubicBezTo>
                  <a:pt x="2055522" y="3855492"/>
                  <a:pt x="2220403" y="3825068"/>
                  <a:pt x="2310421" y="3926868"/>
                </a:cubicBezTo>
                <a:cubicBezTo>
                  <a:pt x="2202950" y="3927259"/>
                  <a:pt x="2120739" y="3926868"/>
                  <a:pt x="2041285" y="3904635"/>
                </a:cubicBezTo>
                <a:cubicBezTo>
                  <a:pt x="2008216" y="3895664"/>
                  <a:pt x="1971934" y="3886305"/>
                  <a:pt x="1953565" y="3917116"/>
                </a:cubicBezTo>
                <a:cubicBezTo>
                  <a:pt x="1931978" y="3954170"/>
                  <a:pt x="1976527" y="3968211"/>
                  <a:pt x="2003623" y="3974842"/>
                </a:cubicBezTo>
                <a:cubicBezTo>
                  <a:pt x="2079866" y="3993563"/>
                  <a:pt x="2138192" y="4038028"/>
                  <a:pt x="2201114" y="4072742"/>
                </a:cubicBezTo>
                <a:cubicBezTo>
                  <a:pt x="2339356" y="4148800"/>
                  <a:pt x="2490917" y="4212375"/>
                  <a:pt x="2608032" y="4337967"/>
                </a:cubicBezTo>
                <a:cubicBezTo>
                  <a:pt x="2460606" y="4305983"/>
                  <a:pt x="2350838" y="4231487"/>
                  <a:pt x="2213973" y="4216277"/>
                </a:cubicBezTo>
                <a:cubicBezTo>
                  <a:pt x="2332467" y="4330557"/>
                  <a:pt x="2484945" y="4405834"/>
                  <a:pt x="2629158" y="4488911"/>
                </a:cubicBezTo>
                <a:cubicBezTo>
                  <a:pt x="2670494" y="4512315"/>
                  <a:pt x="2712289" y="4528306"/>
                  <a:pt x="2721471" y="4579399"/>
                </a:cubicBezTo>
                <a:cubicBezTo>
                  <a:pt x="2739385" y="4678470"/>
                  <a:pt x="2793121" y="4760378"/>
                  <a:pt x="2907939" y="4804062"/>
                </a:cubicBezTo>
                <a:cubicBezTo>
                  <a:pt x="2908859" y="4804452"/>
                  <a:pt x="2902428" y="4819274"/>
                  <a:pt x="2898753" y="4829414"/>
                </a:cubicBezTo>
                <a:cubicBezTo>
                  <a:pt x="2828485" y="4832536"/>
                  <a:pt x="2772912" y="4774028"/>
                  <a:pt x="2683352" y="4793141"/>
                </a:cubicBezTo>
                <a:cubicBezTo>
                  <a:pt x="2769239" y="4872708"/>
                  <a:pt x="2840885" y="4944087"/>
                  <a:pt x="2962594" y="4981920"/>
                </a:cubicBezTo>
                <a:cubicBezTo>
                  <a:pt x="3059960" y="5011952"/>
                  <a:pt x="3180289" y="5029503"/>
                  <a:pt x="3251019" y="5127012"/>
                </a:cubicBezTo>
                <a:cubicBezTo>
                  <a:pt x="3168808" y="5146126"/>
                  <a:pt x="3107723" y="5121944"/>
                  <a:pt x="3046180" y="5104781"/>
                </a:cubicBezTo>
                <a:cubicBezTo>
                  <a:pt x="2952030" y="5078258"/>
                  <a:pt x="2858796" y="5048226"/>
                  <a:pt x="2764646" y="5021703"/>
                </a:cubicBezTo>
                <a:cubicBezTo>
                  <a:pt x="2728821" y="5011563"/>
                  <a:pt x="2689782" y="5004540"/>
                  <a:pt x="2666820" y="5052905"/>
                </a:cubicBezTo>
                <a:cubicBezTo>
                  <a:pt x="2786691" y="5063047"/>
                  <a:pt x="2858337" y="5128575"/>
                  <a:pt x="2933657" y="5190198"/>
                </a:cubicBezTo>
                <a:cubicBezTo>
                  <a:pt x="2975911" y="5224912"/>
                  <a:pt x="3010358" y="5271328"/>
                  <a:pt x="3086598" y="5253776"/>
                </a:cubicBezTo>
                <a:cubicBezTo>
                  <a:pt x="3126554" y="5244415"/>
                  <a:pt x="3151814" y="5270547"/>
                  <a:pt x="3147680" y="5302531"/>
                </a:cubicBezTo>
                <a:cubicBezTo>
                  <a:pt x="3132525" y="5415251"/>
                  <a:pt x="3225759" y="5454645"/>
                  <a:pt x="3322204" y="5476487"/>
                </a:cubicBezTo>
                <a:cubicBezTo>
                  <a:pt x="3504998" y="5517440"/>
                  <a:pt x="3657018" y="5613779"/>
                  <a:pt x="3834758" y="5666434"/>
                </a:cubicBezTo>
                <a:cubicBezTo>
                  <a:pt x="4007445" y="5717529"/>
                  <a:pt x="4141095" y="5838830"/>
                  <a:pt x="4314240" y="5902409"/>
                </a:cubicBezTo>
                <a:cubicBezTo>
                  <a:pt x="4439624" y="5948433"/>
                  <a:pt x="4559494" y="6007718"/>
                  <a:pt x="4688552" y="6049453"/>
                </a:cubicBezTo>
                <a:cubicBezTo>
                  <a:pt x="4993968" y="6148131"/>
                  <a:pt x="5305360" y="6227308"/>
                  <a:pt x="5634660" y="6238620"/>
                </a:cubicBezTo>
                <a:cubicBezTo>
                  <a:pt x="5906549" y="6247590"/>
                  <a:pt x="8264931" y="6239010"/>
                  <a:pt x="9222980" y="4955397"/>
                </a:cubicBezTo>
                <a:cubicBezTo>
                  <a:pt x="9241350" y="4949155"/>
                  <a:pt x="9262017" y="4932775"/>
                  <a:pt x="9268448" y="4917173"/>
                </a:cubicBezTo>
                <a:cubicBezTo>
                  <a:pt x="9299220" y="4844235"/>
                  <a:pt x="9374540" y="4812644"/>
                  <a:pt x="9442512" y="4773251"/>
                </a:cubicBezTo>
                <a:cubicBezTo>
                  <a:pt x="9502220" y="4738536"/>
                  <a:pt x="9565600" y="4702263"/>
                  <a:pt x="9590400" y="4643756"/>
                </a:cubicBezTo>
                <a:cubicBezTo>
                  <a:pt x="9623008" y="4565749"/>
                  <a:pt x="9530236" y="4629716"/>
                  <a:pt x="9513242" y="4600073"/>
                </a:cubicBezTo>
                <a:cubicBezTo>
                  <a:pt x="9548605" y="4559509"/>
                  <a:pt x="9603261" y="4522454"/>
                  <a:pt x="9617498" y="4476430"/>
                </a:cubicBezTo>
                <a:cubicBezTo>
                  <a:pt x="9669394" y="4310276"/>
                  <a:pt x="9781460" y="4189364"/>
                  <a:pt x="9949094" y="4095364"/>
                </a:cubicBezTo>
                <a:cubicBezTo>
                  <a:pt x="9997318" y="4068452"/>
                  <a:pt x="10029007" y="4019306"/>
                  <a:pt x="10094686" y="4011507"/>
                </a:cubicBezTo>
                <a:cubicBezTo>
                  <a:pt x="10240735" y="3994345"/>
                  <a:pt x="10194808" y="3860171"/>
                  <a:pt x="10271967" y="3800497"/>
                </a:cubicBezTo>
                <a:cubicBezTo>
                  <a:pt x="10286662" y="3789184"/>
                  <a:pt x="10299980" y="3766953"/>
                  <a:pt x="10297226" y="3751742"/>
                </a:cubicBezTo>
                <a:cubicBezTo>
                  <a:pt x="10293091" y="3729898"/>
                  <a:pt x="10275639" y="3709227"/>
                  <a:pt x="10260943" y="3689723"/>
                </a:cubicBezTo>
                <a:cubicBezTo>
                  <a:pt x="10245786" y="3670222"/>
                  <a:pt x="10222825" y="3653061"/>
                  <a:pt x="10233847" y="3627319"/>
                </a:cubicBezTo>
                <a:cubicBezTo>
                  <a:pt x="10238437" y="3616788"/>
                  <a:pt x="10235225" y="3580125"/>
                  <a:pt x="10269209" y="3608986"/>
                </a:cubicBezTo>
                <a:cubicBezTo>
                  <a:pt x="10362443" y="3688165"/>
                  <a:pt x="10416637" y="3613279"/>
                  <a:pt x="10496550" y="3577393"/>
                </a:cubicBezTo>
                <a:cubicBezTo>
                  <a:pt x="10432253" y="3540340"/>
                  <a:pt x="10374383" y="3514208"/>
                  <a:pt x="10364738" y="3458823"/>
                </a:cubicBezTo>
                <a:cubicBezTo>
                  <a:pt x="10344991" y="3344542"/>
                  <a:pt x="10260485" y="3292277"/>
                  <a:pt x="10132346" y="3282137"/>
                </a:cubicBezTo>
                <a:cubicBezTo>
                  <a:pt x="10179650" y="3171757"/>
                  <a:pt x="10179650" y="3171757"/>
                  <a:pt x="10026712" y="3156543"/>
                </a:cubicBezTo>
                <a:cubicBezTo>
                  <a:pt x="10085499" y="3086337"/>
                  <a:pt x="10085499" y="3068396"/>
                  <a:pt x="10014312" y="3044213"/>
                </a:cubicBezTo>
                <a:cubicBezTo>
                  <a:pt x="9945880" y="3021201"/>
                  <a:pt x="9870100" y="3013401"/>
                  <a:pt x="9806718" y="2977907"/>
                </a:cubicBezTo>
                <a:cubicBezTo>
                  <a:pt x="9865047" y="2888199"/>
                  <a:pt x="9881580" y="2784060"/>
                  <a:pt x="10001912" y="2740374"/>
                </a:cubicBezTo>
                <a:cubicBezTo>
                  <a:pt x="10020741" y="2733743"/>
                  <a:pt x="10033600" y="2706830"/>
                  <a:pt x="10021662" y="2691231"/>
                </a:cubicBezTo>
                <a:cubicBezTo>
                  <a:pt x="9978030" y="2634675"/>
                  <a:pt x="10040492" y="2527414"/>
                  <a:pt x="9904546" y="2515322"/>
                </a:cubicBezTo>
                <a:cubicBezTo>
                  <a:pt x="9887552" y="2514152"/>
                  <a:pt x="9871936" y="2502450"/>
                  <a:pt x="9885256" y="2487240"/>
                </a:cubicBezTo>
                <a:cubicBezTo>
                  <a:pt x="9931184" y="2434196"/>
                  <a:pt x="9875611" y="2437706"/>
                  <a:pt x="9842085" y="2431074"/>
                </a:cubicBezTo>
                <a:cubicBezTo>
                  <a:pt x="9801668" y="2422884"/>
                  <a:pt x="9755740" y="2446287"/>
                  <a:pt x="9718078" y="2417424"/>
                </a:cubicBezTo>
                <a:cubicBezTo>
                  <a:pt x="9726806" y="2386999"/>
                  <a:pt x="9759413" y="2387390"/>
                  <a:pt x="9782378" y="2377641"/>
                </a:cubicBezTo>
                <a:cubicBezTo>
                  <a:pt x="9849430" y="2349558"/>
                  <a:pt x="9904086" y="2316013"/>
                  <a:pt x="9907302" y="2243078"/>
                </a:cubicBezTo>
                <a:cubicBezTo>
                  <a:pt x="9909596" y="2184182"/>
                  <a:pt x="9916946" y="2132305"/>
                  <a:pt x="9824171" y="2114365"/>
                </a:cubicBezTo>
                <a:cubicBezTo>
                  <a:pt x="9785593" y="2106953"/>
                  <a:pt x="9796616" y="2064440"/>
                  <a:pt x="9818662" y="2043377"/>
                </a:cubicBezTo>
                <a:cubicBezTo>
                  <a:pt x="9858160" y="2005933"/>
                  <a:pt x="9890766" y="1956008"/>
                  <a:pt x="9958740" y="1952499"/>
                </a:cubicBezTo>
                <a:cubicBezTo>
                  <a:pt x="10000075" y="1950158"/>
                  <a:pt x="10031764" y="1934556"/>
                  <a:pt x="10064374" y="1916615"/>
                </a:cubicBezTo>
                <a:cubicBezTo>
                  <a:pt x="10087795" y="1903743"/>
                  <a:pt x="10115810" y="1892823"/>
                  <a:pt x="10113055" y="1865131"/>
                </a:cubicBezTo>
                <a:cubicBezTo>
                  <a:pt x="10110302" y="1838607"/>
                  <a:pt x="10083203" y="1827686"/>
                  <a:pt x="10055646" y="1822227"/>
                </a:cubicBezTo>
                <a:cubicBezTo>
                  <a:pt x="9963792" y="1804675"/>
                  <a:pt x="9877448" y="1778933"/>
                  <a:pt x="9800748" y="1720036"/>
                </a:cubicBezTo>
                <a:cubicBezTo>
                  <a:pt x="9851726" y="1688834"/>
                  <a:pt x="9900410" y="1666211"/>
                  <a:pt x="9938071" y="1634617"/>
                </a:cubicBezTo>
                <a:cubicBezTo>
                  <a:pt x="10029007" y="1558172"/>
                  <a:pt x="9258802" y="1317517"/>
                  <a:pt x="9220224" y="1231709"/>
                </a:cubicBezTo>
                <a:cubicBezTo>
                  <a:pt x="9208284" y="1205187"/>
                  <a:pt x="9167410" y="1177883"/>
                  <a:pt x="9133419" y="1170083"/>
                </a:cubicBezTo>
                <a:cubicBezTo>
                  <a:pt x="8974052" y="1133420"/>
                  <a:pt x="8835810" y="1051123"/>
                  <a:pt x="8672768" y="1020699"/>
                </a:cubicBezTo>
                <a:cubicBezTo>
                  <a:pt x="8518912" y="991837"/>
                  <a:pt x="8367350" y="953222"/>
                  <a:pt x="8198797" y="915000"/>
                </a:cubicBezTo>
                <a:cubicBezTo>
                  <a:pt x="8302134" y="819048"/>
                  <a:pt x="8485382" y="830361"/>
                  <a:pt x="8528095" y="691898"/>
                </a:cubicBezTo>
                <a:cubicBezTo>
                  <a:pt x="8361379" y="656013"/>
                  <a:pt x="8185937" y="696968"/>
                  <a:pt x="8025190" y="640021"/>
                </a:cubicBezTo>
                <a:cubicBezTo>
                  <a:pt x="8011411" y="634954"/>
                  <a:pt x="7992579" y="640021"/>
                  <a:pt x="7976047" y="641584"/>
                </a:cubicBezTo>
                <a:cubicBezTo>
                  <a:pt x="7644909" y="672005"/>
                  <a:pt x="7315149" y="645484"/>
                  <a:pt x="6988604" y="607260"/>
                </a:cubicBezTo>
                <a:cubicBezTo>
                  <a:pt x="6518305" y="552656"/>
                  <a:pt x="6046170" y="517941"/>
                  <a:pt x="5573116" y="493368"/>
                </a:cubicBezTo>
                <a:cubicBezTo>
                  <a:pt x="5182272" y="473086"/>
                  <a:pt x="4790511" y="464116"/>
                  <a:pt x="4401503" y="425112"/>
                </a:cubicBezTo>
                <a:cubicBezTo>
                  <a:pt x="3985401" y="383379"/>
                  <a:pt x="3569756" y="336184"/>
                  <a:pt x="3154109" y="292499"/>
                </a:cubicBezTo>
                <a:cubicBezTo>
                  <a:pt x="3135280" y="290549"/>
                  <a:pt x="3114499" y="284406"/>
                  <a:pt x="3094406" y="283966"/>
                </a:cubicBezTo>
                <a:close/>
                <a:moveTo>
                  <a:pt x="0" y="0"/>
                </a:moveTo>
                <a:lnTo>
                  <a:pt x="12192000" y="0"/>
                </a:lnTo>
                <a:lnTo>
                  <a:pt x="12192000" y="6858000"/>
                </a:lnTo>
                <a:lnTo>
                  <a:pt x="0" y="6858000"/>
                </a:lnTo>
                <a:close/>
              </a:path>
            </a:pathLst>
          </a:custGeom>
          <a:solidFill>
            <a:schemeClr val="dk2">
              <a:alpha val="4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descr="A picture containing text, electronics, cellphone&#10;&#10;Description automatically generated" id="333" name="Google Shape;333;p44"/>
          <p:cNvPicPr preferRelativeResize="0"/>
          <p:nvPr/>
        </p:nvPicPr>
        <p:blipFill rotWithShape="1">
          <a:blip r:embed="rId3">
            <a:alphaModFix/>
          </a:blip>
          <a:srcRect b="0" l="0" r="0" t="0"/>
          <a:stretch/>
        </p:blipFill>
        <p:spPr>
          <a:xfrm>
            <a:off x="5070853" y="1201003"/>
            <a:ext cx="2310736" cy="4107976"/>
          </a:xfrm>
          <a:prstGeom prst="rect">
            <a:avLst/>
          </a:prstGeom>
          <a:noFill/>
          <a:ln>
            <a:noFill/>
          </a:ln>
        </p:spPr>
      </p:pic>
      <p:sp>
        <p:nvSpPr>
          <p:cNvPr id="334" name="Google Shape;334;p44"/>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35" name="Google Shape;335;p44"/>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336" name="Google Shape;336;p44"/>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337" name="Google Shape;337;p44"/>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1" name="Shape 341"/>
        <p:cNvGrpSpPr/>
        <p:nvPr/>
      </p:nvGrpSpPr>
      <p:grpSpPr>
        <a:xfrm>
          <a:off x="0" y="0"/>
          <a:ext cx="0" cy="0"/>
          <a:chOff x="0" y="0"/>
          <a:chExt cx="0" cy="0"/>
        </a:xfrm>
      </p:grpSpPr>
      <p:sp>
        <p:nvSpPr>
          <p:cNvPr id="342" name="Google Shape;342;p45"/>
          <p:cNvSpPr/>
          <p:nvPr/>
        </p:nvSpPr>
        <p:spPr>
          <a:xfrm>
            <a:off x="1524" y="0"/>
            <a:ext cx="12188952"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descr="A person holding a sign&#10;&#10;Description automatically generated with low confidence" id="343" name="Google Shape;343;p45"/>
          <p:cNvPicPr preferRelativeResize="0"/>
          <p:nvPr/>
        </p:nvPicPr>
        <p:blipFill rotWithShape="1">
          <a:blip r:embed="rId3">
            <a:alphaModFix/>
          </a:blip>
          <a:srcRect b="16541" l="0" r="0" t="141"/>
          <a:stretch/>
        </p:blipFill>
        <p:spPr>
          <a:xfrm>
            <a:off x="20" y="1282"/>
            <a:ext cx="12191980" cy="6856718"/>
          </a:xfrm>
          <a:prstGeom prst="rect">
            <a:avLst/>
          </a:prstGeom>
          <a:noFill/>
          <a:ln>
            <a:noFill/>
          </a:ln>
        </p:spPr>
      </p:pic>
      <p:sp>
        <p:nvSpPr>
          <p:cNvPr id="344" name="Google Shape;344;p45"/>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45" name="Google Shape;345;p45"/>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346" name="Google Shape;346;p45"/>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347" name="Google Shape;347;p45"/>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pic>
        <p:nvPicPr>
          <p:cNvPr id="352" name="Google Shape;352;p46"/>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353" name="Google Shape;353;p46"/>
          <p:cNvPicPr preferRelativeResize="0"/>
          <p:nvPr/>
        </p:nvPicPr>
        <p:blipFill rotWithShape="1">
          <a:blip r:embed="rId4">
            <a:alphaModFix/>
          </a:blip>
          <a:srcRect b="0" l="0" r="0" t="0"/>
          <a:stretch/>
        </p:blipFill>
        <p:spPr>
          <a:xfrm>
            <a:off x="2331064" y="1800570"/>
            <a:ext cx="7529869" cy="4869747"/>
          </a:xfrm>
          <a:prstGeom prst="rect">
            <a:avLst/>
          </a:prstGeom>
          <a:noFill/>
          <a:ln>
            <a:noFill/>
          </a:ln>
        </p:spPr>
      </p:pic>
      <p:sp>
        <p:nvSpPr>
          <p:cNvPr id="354" name="Google Shape;354;p46"/>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55" name="Google Shape;355;p46"/>
          <p:cNvPicPr preferRelativeResize="0"/>
          <p:nvPr/>
        </p:nvPicPr>
        <p:blipFill rotWithShape="1">
          <a:blip r:embed="rId5">
            <a:alphaModFix/>
          </a:blip>
          <a:srcRect b="0" l="0" r="0" t="0"/>
          <a:stretch/>
        </p:blipFill>
        <p:spPr>
          <a:xfrm>
            <a:off x="235341" y="6242795"/>
            <a:ext cx="1964299" cy="427819"/>
          </a:xfrm>
          <a:prstGeom prst="rect">
            <a:avLst/>
          </a:prstGeom>
          <a:noFill/>
          <a:ln>
            <a:noFill/>
          </a:ln>
        </p:spPr>
      </p:pic>
      <p:sp>
        <p:nvSpPr>
          <p:cNvPr id="356" name="Google Shape;356;p46"/>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357" name="Google Shape;357;p46"/>
          <p:cNvPicPr preferRelativeResize="0"/>
          <p:nvPr/>
        </p:nvPicPr>
        <p:blipFill rotWithShape="1">
          <a:blip r:embed="rId6">
            <a:alphaModFix/>
          </a:blip>
          <a:srcRect b="0" l="0" r="0" t="0"/>
          <a:stretch/>
        </p:blipFill>
        <p:spPr>
          <a:xfrm>
            <a:off x="11374639" y="152449"/>
            <a:ext cx="462675" cy="709197"/>
          </a:xfrm>
          <a:prstGeom prst="rect">
            <a:avLst/>
          </a:prstGeom>
          <a:noFill/>
          <a:ln>
            <a:noFill/>
          </a:ln>
        </p:spPr>
      </p:pic>
      <p:sp>
        <p:nvSpPr>
          <p:cNvPr id="358" name="Google Shape;358;p46"/>
          <p:cNvSpPr txBox="1"/>
          <p:nvPr/>
        </p:nvSpPr>
        <p:spPr>
          <a:xfrm>
            <a:off x="3692304" y="2175143"/>
            <a:ext cx="4807390" cy="41549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E" sz="6600" u="none" cap="none" strike="noStrike">
                <a:solidFill>
                  <a:srgbClr val="000000"/>
                </a:solidFill>
                <a:latin typeface="Arial"/>
                <a:ea typeface="Arial"/>
                <a:cs typeface="Arial"/>
                <a:sym typeface="Arial"/>
              </a:rPr>
              <a:t>Unit 3: Introduction to audio production</a:t>
            </a:r>
            <a:endParaRPr b="0" i="0" sz="66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2" name="Shape 362"/>
        <p:cNvGrpSpPr/>
        <p:nvPr/>
      </p:nvGrpSpPr>
      <p:grpSpPr>
        <a:xfrm>
          <a:off x="0" y="0"/>
          <a:ext cx="0" cy="0"/>
          <a:chOff x="0" y="0"/>
          <a:chExt cx="0" cy="0"/>
        </a:xfrm>
      </p:grpSpPr>
      <p:sp>
        <p:nvSpPr>
          <p:cNvPr id="363" name="Google Shape;363;p47"/>
          <p:cNvSpPr/>
          <p:nvPr/>
        </p:nvSpPr>
        <p:spPr>
          <a:xfrm>
            <a:off x="1210277" y="0"/>
            <a:ext cx="9771446" cy="6858000"/>
          </a:xfrm>
          <a:custGeom>
            <a:rect b="b" l="l" r="r" t="t"/>
            <a:pathLst>
              <a:path extrusionOk="0" h="6858000" w="9771446">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rgbClr val="D8D8D8">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A picture containing table, indoor, person&#10;&#10;Description automatically generated" id="364" name="Google Shape;364;p47"/>
          <p:cNvPicPr preferRelativeResize="0"/>
          <p:nvPr/>
        </p:nvPicPr>
        <p:blipFill rotWithShape="1">
          <a:blip r:embed="rId3">
            <a:alphaModFix/>
          </a:blip>
          <a:srcRect b="33808" l="0" r="0" t="16813"/>
          <a:stretch/>
        </p:blipFill>
        <p:spPr>
          <a:xfrm>
            <a:off x="1460597" y="10"/>
            <a:ext cx="9270806" cy="6857990"/>
          </a:xfrm>
          <a:custGeom>
            <a:rect b="b" l="l" r="r" t="t"/>
            <a:pathLst>
              <a:path extrusionOk="0" h="6858000" w="9270806">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ln>
            <a:noFill/>
          </a:ln>
        </p:spPr>
      </p:pic>
      <p:sp>
        <p:nvSpPr>
          <p:cNvPr id="365" name="Google Shape;365;p47"/>
          <p:cNvSpPr/>
          <p:nvPr/>
        </p:nvSpPr>
        <p:spPr>
          <a:xfrm>
            <a:off x="10435590" y="57150"/>
            <a:ext cx="1756410" cy="56340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sp>
        <p:nvSpPr>
          <p:cNvPr id="366" name="Google Shape;366;p47"/>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67" name="Google Shape;367;p47"/>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368" name="Google Shape;368;p47"/>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369" name="Google Shape;369;p47"/>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370" name="Google Shape;370;p47"/>
          <p:cNvSpPr txBox="1"/>
          <p:nvPr/>
        </p:nvSpPr>
        <p:spPr>
          <a:xfrm>
            <a:off x="130577" y="187386"/>
            <a:ext cx="2960966" cy="13234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IE" sz="4000" u="none" cap="none" strike="noStrike">
                <a:solidFill>
                  <a:srgbClr val="000000"/>
                </a:solidFill>
                <a:latin typeface="Arial"/>
                <a:ea typeface="Arial"/>
                <a:cs typeface="Arial"/>
                <a:sym typeface="Arial"/>
              </a:rPr>
              <a:t>Audio recording</a:t>
            </a:r>
            <a:endParaRPr b="1" i="0" sz="40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4" name="Shape 374"/>
        <p:cNvGrpSpPr/>
        <p:nvPr/>
      </p:nvGrpSpPr>
      <p:grpSpPr>
        <a:xfrm>
          <a:off x="0" y="0"/>
          <a:ext cx="0" cy="0"/>
          <a:chOff x="0" y="0"/>
          <a:chExt cx="0" cy="0"/>
        </a:xfrm>
      </p:grpSpPr>
      <p:pic>
        <p:nvPicPr>
          <p:cNvPr descr="A pencil on a piece of paper&#10;&#10;Description automatically generated with low confidence" id="375" name="Google Shape;375;p48"/>
          <p:cNvPicPr preferRelativeResize="0"/>
          <p:nvPr/>
        </p:nvPicPr>
        <p:blipFill rotWithShape="1">
          <a:blip r:embed="rId3">
            <a:alphaModFix/>
          </a:blip>
          <a:srcRect b="15635" l="0" r="-1" t="29272"/>
          <a:stretch/>
        </p:blipFill>
        <p:spPr>
          <a:xfrm>
            <a:off x="3882570" y="10"/>
            <a:ext cx="8309429" cy="6857990"/>
          </a:xfrm>
          <a:custGeom>
            <a:rect b="b" l="l" r="r" t="t"/>
            <a:pathLst>
              <a:path extrusionOk="0" h="6858000" w="12192000">
                <a:moveTo>
                  <a:pt x="0" y="0"/>
                </a:moveTo>
                <a:lnTo>
                  <a:pt x="12192000" y="0"/>
                </a:lnTo>
                <a:lnTo>
                  <a:pt x="12192000" y="6858000"/>
                </a:lnTo>
                <a:lnTo>
                  <a:pt x="0" y="6858000"/>
                </a:lnTo>
                <a:close/>
              </a:path>
            </a:pathLst>
          </a:custGeom>
          <a:noFill/>
          <a:ln>
            <a:noFill/>
          </a:ln>
        </p:spPr>
      </p:pic>
      <p:grpSp>
        <p:nvGrpSpPr>
          <p:cNvPr id="376" name="Google Shape;376;p48"/>
          <p:cNvGrpSpPr/>
          <p:nvPr/>
        </p:nvGrpSpPr>
        <p:grpSpPr>
          <a:xfrm>
            <a:off x="-2" y="-1"/>
            <a:ext cx="4581526" cy="6858002"/>
            <a:chOff x="-2" y="-1"/>
            <a:chExt cx="4581526" cy="6858002"/>
          </a:xfrm>
        </p:grpSpPr>
        <p:sp>
          <p:nvSpPr>
            <p:cNvPr id="377" name="Google Shape;377;p48"/>
            <p:cNvSpPr/>
            <p:nvPr/>
          </p:nvSpPr>
          <p:spPr>
            <a:xfrm>
              <a:off x="-2" y="-1"/>
              <a:ext cx="4572002" cy="6858002"/>
            </a:xfrm>
            <a:custGeom>
              <a:rect b="b" l="l" r="r" t="t"/>
              <a:pathLst>
                <a:path extrusionOk="0" h="6858002" w="4572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dk1"/>
            </a:solidFill>
            <a:ln>
              <a:noFill/>
            </a:ln>
            <a:effectLst>
              <a:outerShdw blurRad="381000" rotWithShape="0" algn="ctr" dist="50800">
                <a:srgbClr val="000000">
                  <a:alpha val="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nvGrpSpPr>
            <p:cNvPr id="378" name="Google Shape;378;p48"/>
            <p:cNvGrpSpPr/>
            <p:nvPr/>
          </p:nvGrpSpPr>
          <p:grpSpPr>
            <a:xfrm>
              <a:off x="3697283" y="0"/>
              <a:ext cx="884241" cy="6858002"/>
              <a:chOff x="3697283" y="0"/>
              <a:chExt cx="884241" cy="6858002"/>
            </a:xfrm>
          </p:grpSpPr>
          <p:grpSp>
            <p:nvGrpSpPr>
              <p:cNvPr id="379" name="Google Shape;379;p48"/>
              <p:cNvGrpSpPr/>
              <p:nvPr/>
            </p:nvGrpSpPr>
            <p:grpSpPr>
              <a:xfrm>
                <a:off x="3697283" y="0"/>
                <a:ext cx="884241" cy="6858001"/>
                <a:chOff x="3697283" y="0"/>
                <a:chExt cx="884241" cy="6858001"/>
              </a:xfrm>
            </p:grpSpPr>
            <p:sp>
              <p:nvSpPr>
                <p:cNvPr id="380" name="Google Shape;380;p48"/>
                <p:cNvSpPr/>
                <p:nvPr/>
              </p:nvSpPr>
              <p:spPr>
                <a:xfrm flipH="1" rot="-5400000">
                  <a:off x="705641" y="2991642"/>
                  <a:ext cx="6858001" cy="874716"/>
                </a:xfrm>
                <a:custGeom>
                  <a:rect b="b" l="l" r="r" t="t"/>
                  <a:pathLst>
                    <a:path extrusionOk="0" h="874716" w="6858001">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81" name="Google Shape;381;p48"/>
                <p:cNvSpPr/>
                <p:nvPr/>
              </p:nvSpPr>
              <p:spPr>
                <a:xfrm flipH="1" rot="-5400000">
                  <a:off x="715166" y="2991642"/>
                  <a:ext cx="6858001" cy="874716"/>
                </a:xfrm>
                <a:custGeom>
                  <a:rect b="b" l="l" r="r" t="t"/>
                  <a:pathLst>
                    <a:path extrusionOk="0" h="874716" w="6858001">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382" name="Google Shape;382;p48"/>
              <p:cNvGrpSpPr/>
              <p:nvPr/>
            </p:nvGrpSpPr>
            <p:grpSpPr>
              <a:xfrm>
                <a:off x="3697283" y="1"/>
                <a:ext cx="884241" cy="6858001"/>
                <a:chOff x="3697283" y="0"/>
                <a:chExt cx="884241" cy="6858001"/>
              </a:xfrm>
            </p:grpSpPr>
            <p:sp>
              <p:nvSpPr>
                <p:cNvPr id="383" name="Google Shape;383;p48"/>
                <p:cNvSpPr/>
                <p:nvPr/>
              </p:nvSpPr>
              <p:spPr>
                <a:xfrm flipH="1" rot="-5400000">
                  <a:off x="705641" y="2991642"/>
                  <a:ext cx="6858001" cy="874716"/>
                </a:xfrm>
                <a:custGeom>
                  <a:rect b="b" l="l" r="r" t="t"/>
                  <a:pathLst>
                    <a:path extrusionOk="0" h="874716" w="6858001">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rotWithShape="1">
                  <a:blip r:embed="rId4">
                    <a:alphaModFix amt="57000"/>
                  </a:blip>
                  <a:tile algn="tl" flip="none" tx="0" sx="100000" ty="0" sy="100000"/>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84" name="Google Shape;384;p48"/>
                <p:cNvSpPr/>
                <p:nvPr/>
              </p:nvSpPr>
              <p:spPr>
                <a:xfrm flipH="1" rot="-5400000">
                  <a:off x="715166" y="2991642"/>
                  <a:ext cx="6858001" cy="874716"/>
                </a:xfrm>
                <a:custGeom>
                  <a:rect b="b" l="l" r="r" t="t"/>
                  <a:pathLst>
                    <a:path extrusionOk="0" h="874716" w="6858001">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rotWithShape="1">
                  <a:blip r:embed="rId5">
                    <a:alphaModFix amt="57000"/>
                  </a:blip>
                  <a:tile algn="tl" flip="none" tx="0" sx="100000" ty="0" sy="100000"/>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grpSp>
      <p:sp>
        <p:nvSpPr>
          <p:cNvPr id="385" name="Google Shape;385;p48"/>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86" name="Google Shape;386;p48"/>
          <p:cNvPicPr preferRelativeResize="0"/>
          <p:nvPr/>
        </p:nvPicPr>
        <p:blipFill rotWithShape="1">
          <a:blip r:embed="rId6">
            <a:alphaModFix/>
          </a:blip>
          <a:srcRect b="0" l="0" r="0" t="0"/>
          <a:stretch/>
        </p:blipFill>
        <p:spPr>
          <a:xfrm>
            <a:off x="235341" y="6242795"/>
            <a:ext cx="1964299" cy="427819"/>
          </a:xfrm>
          <a:prstGeom prst="rect">
            <a:avLst/>
          </a:prstGeom>
          <a:noFill/>
          <a:ln>
            <a:noFill/>
          </a:ln>
        </p:spPr>
      </p:pic>
      <p:sp>
        <p:nvSpPr>
          <p:cNvPr id="387" name="Google Shape;387;p48"/>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388" name="Google Shape;388;p48"/>
          <p:cNvPicPr preferRelativeResize="0"/>
          <p:nvPr/>
        </p:nvPicPr>
        <p:blipFill rotWithShape="1">
          <a:blip r:embed="rId7">
            <a:alphaModFix/>
          </a:blip>
          <a:srcRect b="0" l="0" r="0" t="0"/>
          <a:stretch/>
        </p:blipFill>
        <p:spPr>
          <a:xfrm>
            <a:off x="11374639" y="152449"/>
            <a:ext cx="462675" cy="709197"/>
          </a:xfrm>
          <a:prstGeom prst="rect">
            <a:avLst/>
          </a:prstGeom>
          <a:noFill/>
          <a:ln>
            <a:noFill/>
          </a:ln>
        </p:spPr>
      </p:pic>
      <p:sp>
        <p:nvSpPr>
          <p:cNvPr id="389" name="Google Shape;389;p48"/>
          <p:cNvSpPr txBox="1"/>
          <p:nvPr/>
        </p:nvSpPr>
        <p:spPr>
          <a:xfrm>
            <a:off x="571498" y="1725268"/>
            <a:ext cx="3739245" cy="13234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E" sz="4000" u="none" cap="none" strike="noStrike">
                <a:solidFill>
                  <a:srgbClr val="000000"/>
                </a:solidFill>
                <a:highlight>
                  <a:srgbClr val="FFFF00"/>
                </a:highlight>
                <a:latin typeface="Arial"/>
                <a:ea typeface="Arial"/>
                <a:cs typeface="Arial"/>
                <a:sym typeface="Arial"/>
              </a:rPr>
              <a:t>Organisation and Planning</a:t>
            </a:r>
            <a:endParaRPr b="0" i="0" sz="4000" u="none" cap="none" strike="noStrike">
              <a:solidFill>
                <a:srgbClr val="000000"/>
              </a:solidFill>
              <a:highlight>
                <a:srgbClr val="FFFF00"/>
              </a:highlight>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3" name="Shape 393"/>
        <p:cNvGrpSpPr/>
        <p:nvPr/>
      </p:nvGrpSpPr>
      <p:grpSpPr>
        <a:xfrm>
          <a:off x="0" y="0"/>
          <a:ext cx="0" cy="0"/>
          <a:chOff x="0" y="0"/>
          <a:chExt cx="0" cy="0"/>
        </a:xfrm>
      </p:grpSpPr>
      <p:sp>
        <p:nvSpPr>
          <p:cNvPr id="394" name="Google Shape;394;p49"/>
          <p:cNvSpPr/>
          <p:nvPr/>
        </p:nvSpPr>
        <p:spPr>
          <a:xfrm>
            <a:off x="1524" y="0"/>
            <a:ext cx="12188952"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descr="A microphone in front of a computer screen&#10;&#10;Description automatically generated with medium confidence" id="395" name="Google Shape;395;p49"/>
          <p:cNvPicPr preferRelativeResize="0"/>
          <p:nvPr/>
        </p:nvPicPr>
        <p:blipFill rotWithShape="1">
          <a:blip r:embed="rId3">
            <a:alphaModFix/>
          </a:blip>
          <a:srcRect b="6706" l="0" r="0" t="9040"/>
          <a:stretch/>
        </p:blipFill>
        <p:spPr>
          <a:xfrm>
            <a:off x="-1504" y="1282"/>
            <a:ext cx="12191980" cy="6856718"/>
          </a:xfrm>
          <a:prstGeom prst="rect">
            <a:avLst/>
          </a:prstGeom>
          <a:noFill/>
          <a:ln>
            <a:noFill/>
          </a:ln>
        </p:spPr>
      </p:pic>
      <p:sp>
        <p:nvSpPr>
          <p:cNvPr id="396" name="Google Shape;396;p49"/>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97" name="Google Shape;397;p49"/>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398" name="Google Shape;398;p49"/>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399" name="Google Shape;399;p49"/>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400" name="Google Shape;400;p49"/>
          <p:cNvSpPr txBox="1"/>
          <p:nvPr/>
        </p:nvSpPr>
        <p:spPr>
          <a:xfrm>
            <a:off x="4899208" y="274660"/>
            <a:ext cx="3892786" cy="13234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IE" sz="4000" u="none" cap="none" strike="noStrike">
                <a:solidFill>
                  <a:srgbClr val="000000"/>
                </a:solidFill>
                <a:latin typeface="Arial"/>
                <a:ea typeface="Arial"/>
                <a:cs typeface="Arial"/>
                <a:sym typeface="Arial"/>
              </a:rPr>
              <a:t>Sound capturing</a:t>
            </a:r>
            <a:endParaRPr b="1" i="0" sz="40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4" name="Shape 404"/>
        <p:cNvGrpSpPr/>
        <p:nvPr/>
      </p:nvGrpSpPr>
      <p:grpSpPr>
        <a:xfrm>
          <a:off x="0" y="0"/>
          <a:ext cx="0" cy="0"/>
          <a:chOff x="0" y="0"/>
          <a:chExt cx="0" cy="0"/>
        </a:xfrm>
      </p:grpSpPr>
      <p:sp>
        <p:nvSpPr>
          <p:cNvPr id="405" name="Google Shape;405;p50"/>
          <p:cNvSpPr/>
          <p:nvPr/>
        </p:nvSpPr>
        <p:spPr>
          <a:xfrm>
            <a:off x="1210277" y="0"/>
            <a:ext cx="9771446" cy="6858000"/>
          </a:xfrm>
          <a:custGeom>
            <a:rect b="b" l="l" r="r" t="t"/>
            <a:pathLst>
              <a:path extrusionOk="0" h="6858000" w="9771446">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rgbClr val="D8D8D8">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A picture containing floor, indoor, room, seat&#10;&#10;Description automatically generated" id="406" name="Google Shape;406;p50"/>
          <p:cNvPicPr preferRelativeResize="0"/>
          <p:nvPr/>
        </p:nvPicPr>
        <p:blipFill rotWithShape="1">
          <a:blip r:embed="rId3">
            <a:alphaModFix/>
          </a:blip>
          <a:srcRect b="26790" l="0" r="0" t="23831"/>
          <a:stretch/>
        </p:blipFill>
        <p:spPr>
          <a:xfrm>
            <a:off x="1460597" y="10"/>
            <a:ext cx="9270806" cy="6857990"/>
          </a:xfrm>
          <a:custGeom>
            <a:rect b="b" l="l" r="r" t="t"/>
            <a:pathLst>
              <a:path extrusionOk="0" h="6858000" w="9270806">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ln>
            <a:noFill/>
          </a:ln>
        </p:spPr>
      </p:pic>
      <p:sp>
        <p:nvSpPr>
          <p:cNvPr id="407" name="Google Shape;407;p50"/>
          <p:cNvSpPr/>
          <p:nvPr/>
        </p:nvSpPr>
        <p:spPr>
          <a:xfrm>
            <a:off x="10435590" y="57150"/>
            <a:ext cx="1756410" cy="56340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sp>
        <p:nvSpPr>
          <p:cNvPr id="408" name="Google Shape;408;p50"/>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409" name="Google Shape;409;p50"/>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410" name="Google Shape;410;p50"/>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411" name="Google Shape;411;p50"/>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412" name="Google Shape;412;p50"/>
          <p:cNvSpPr txBox="1"/>
          <p:nvPr/>
        </p:nvSpPr>
        <p:spPr>
          <a:xfrm>
            <a:off x="4985437" y="1611060"/>
            <a:ext cx="4234070"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E" sz="4000" u="none" cap="none" strike="noStrike">
                <a:solidFill>
                  <a:srgbClr val="000000"/>
                </a:solidFill>
                <a:highlight>
                  <a:srgbClr val="FFFF00"/>
                </a:highlight>
                <a:latin typeface="Arial"/>
                <a:ea typeface="Arial"/>
                <a:cs typeface="Arial"/>
                <a:sym typeface="Arial"/>
              </a:rPr>
              <a:t>Write your script </a:t>
            </a:r>
            <a:endParaRPr b="0" i="0" sz="4000" u="none" cap="none" strike="noStrike">
              <a:solidFill>
                <a:srgbClr val="000000"/>
              </a:solidFill>
              <a:highlight>
                <a:srgbClr val="FFFF00"/>
              </a:highlight>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6" name="Shape 416"/>
        <p:cNvGrpSpPr/>
        <p:nvPr/>
      </p:nvGrpSpPr>
      <p:grpSpPr>
        <a:xfrm>
          <a:off x="0" y="0"/>
          <a:ext cx="0" cy="0"/>
          <a:chOff x="0" y="0"/>
          <a:chExt cx="0" cy="0"/>
        </a:xfrm>
      </p:grpSpPr>
      <p:sp>
        <p:nvSpPr>
          <p:cNvPr id="417" name="Google Shape;417;p51"/>
          <p:cNvSpPr/>
          <p:nvPr/>
        </p:nvSpPr>
        <p:spPr>
          <a:xfrm>
            <a:off x="1210277" y="0"/>
            <a:ext cx="9771446" cy="6858000"/>
          </a:xfrm>
          <a:custGeom>
            <a:rect b="b" l="l" r="r" t="t"/>
            <a:pathLst>
              <a:path extrusionOk="0" h="6858000" w="9771446">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rgbClr val="D8D8D8">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A picture containing floor, indoor, person&#10;&#10;Description automatically generated" id="418" name="Google Shape;418;p51"/>
          <p:cNvPicPr preferRelativeResize="0"/>
          <p:nvPr/>
        </p:nvPicPr>
        <p:blipFill rotWithShape="1">
          <a:blip r:embed="rId3">
            <a:alphaModFix/>
          </a:blip>
          <a:srcRect b="25273" l="0" r="0" t="25349"/>
          <a:stretch/>
        </p:blipFill>
        <p:spPr>
          <a:xfrm>
            <a:off x="1460597" y="10"/>
            <a:ext cx="9270806" cy="6857990"/>
          </a:xfrm>
          <a:custGeom>
            <a:rect b="b" l="l" r="r" t="t"/>
            <a:pathLst>
              <a:path extrusionOk="0" h="6858000" w="9270806">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ln>
            <a:noFill/>
          </a:ln>
        </p:spPr>
      </p:pic>
      <p:sp>
        <p:nvSpPr>
          <p:cNvPr id="419" name="Google Shape;419;p51"/>
          <p:cNvSpPr/>
          <p:nvPr/>
        </p:nvSpPr>
        <p:spPr>
          <a:xfrm>
            <a:off x="10435590" y="57150"/>
            <a:ext cx="1756410" cy="56340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sp>
        <p:nvSpPr>
          <p:cNvPr id="420" name="Google Shape;420;p51"/>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421" name="Google Shape;421;p51"/>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422" name="Google Shape;422;p51"/>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423" name="Google Shape;423;p51"/>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424" name="Google Shape;424;p51"/>
          <p:cNvSpPr txBox="1"/>
          <p:nvPr/>
        </p:nvSpPr>
        <p:spPr>
          <a:xfrm>
            <a:off x="2932183" y="5534909"/>
            <a:ext cx="6327633"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E" sz="4000" u="none" cap="none" strike="noStrike">
                <a:solidFill>
                  <a:srgbClr val="000000"/>
                </a:solidFill>
                <a:highlight>
                  <a:srgbClr val="FFFF00"/>
                </a:highlight>
                <a:latin typeface="Arial"/>
                <a:ea typeface="Arial"/>
                <a:cs typeface="Arial"/>
                <a:sym typeface="Arial"/>
              </a:rPr>
              <a:t>Book your Guests </a:t>
            </a:r>
            <a:endParaRPr b="0" i="0" sz="4000" u="none" cap="none" strike="noStrike">
              <a:solidFill>
                <a:srgbClr val="000000"/>
              </a:solidFill>
              <a:highlight>
                <a:srgbClr val="FFFF00"/>
              </a:highlight>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8" name="Shape 428"/>
        <p:cNvGrpSpPr/>
        <p:nvPr/>
      </p:nvGrpSpPr>
      <p:grpSpPr>
        <a:xfrm>
          <a:off x="0" y="0"/>
          <a:ext cx="0" cy="0"/>
          <a:chOff x="0" y="0"/>
          <a:chExt cx="0" cy="0"/>
        </a:xfrm>
      </p:grpSpPr>
      <p:sp>
        <p:nvSpPr>
          <p:cNvPr id="429" name="Google Shape;429;p52"/>
          <p:cNvSpPr/>
          <p:nvPr/>
        </p:nvSpPr>
        <p:spPr>
          <a:xfrm>
            <a:off x="1524" y="0"/>
            <a:ext cx="12188952"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descr="A picture containing person, posing&#10;&#10;Description automatically generated" id="430" name="Google Shape;430;p52"/>
          <p:cNvPicPr preferRelativeResize="0"/>
          <p:nvPr/>
        </p:nvPicPr>
        <p:blipFill rotWithShape="1">
          <a:blip r:embed="rId3">
            <a:alphaModFix/>
          </a:blip>
          <a:srcRect b="3378" l="0" r="0" t="12368"/>
          <a:stretch/>
        </p:blipFill>
        <p:spPr>
          <a:xfrm>
            <a:off x="20" y="1282"/>
            <a:ext cx="12191980" cy="6856718"/>
          </a:xfrm>
          <a:prstGeom prst="rect">
            <a:avLst/>
          </a:prstGeom>
          <a:noFill/>
          <a:ln>
            <a:noFill/>
          </a:ln>
        </p:spPr>
      </p:pic>
      <p:sp>
        <p:nvSpPr>
          <p:cNvPr id="431" name="Google Shape;431;p52"/>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432" name="Google Shape;432;p52"/>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433" name="Google Shape;433;p52"/>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434" name="Google Shape;434;p52"/>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435" name="Google Shape;435;p52"/>
          <p:cNvSpPr txBox="1"/>
          <p:nvPr/>
        </p:nvSpPr>
        <p:spPr>
          <a:xfrm>
            <a:off x="5660333" y="520943"/>
            <a:ext cx="4586909"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E" sz="4000" u="none" cap="none" strike="noStrike">
                <a:solidFill>
                  <a:srgbClr val="000000"/>
                </a:solidFill>
                <a:highlight>
                  <a:srgbClr val="FFFF00"/>
                </a:highlight>
                <a:latin typeface="Arial"/>
                <a:ea typeface="Arial"/>
                <a:cs typeface="Arial"/>
                <a:sym typeface="Arial"/>
              </a:rPr>
              <a:t>Record the show</a:t>
            </a:r>
            <a:endParaRPr b="0" i="0" sz="4000" u="none" cap="none" strike="noStrike">
              <a:solidFill>
                <a:srgbClr val="000000"/>
              </a:solidFill>
              <a:highlight>
                <a:srgbClr val="FFFF00"/>
              </a:highlight>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3"/>
          <p:cNvSpPr/>
          <p:nvPr/>
        </p:nvSpPr>
        <p:spPr>
          <a:xfrm>
            <a:off x="0" y="6198244"/>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16" name="Google Shape;116;p3"/>
          <p:cNvPicPr preferRelativeResize="0"/>
          <p:nvPr/>
        </p:nvPicPr>
        <p:blipFill rotWithShape="1">
          <a:blip r:embed="rId3">
            <a:alphaModFix/>
          </a:blip>
          <a:srcRect b="0" l="0" r="0" t="0"/>
          <a:stretch/>
        </p:blipFill>
        <p:spPr>
          <a:xfrm>
            <a:off x="235341" y="6247302"/>
            <a:ext cx="1964299" cy="427819"/>
          </a:xfrm>
          <a:prstGeom prst="rect">
            <a:avLst/>
          </a:prstGeom>
          <a:noFill/>
          <a:ln>
            <a:noFill/>
          </a:ln>
        </p:spPr>
      </p:pic>
      <p:sp>
        <p:nvSpPr>
          <p:cNvPr id="117" name="Google Shape;117;p3"/>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18" name="Google Shape;118;p3"/>
          <p:cNvPicPr preferRelativeResize="0"/>
          <p:nvPr/>
        </p:nvPicPr>
        <p:blipFill rotWithShape="1">
          <a:blip r:embed="rId3">
            <a:alphaModFix/>
          </a:blip>
          <a:srcRect b="0" l="0" r="0" t="0"/>
          <a:stretch/>
        </p:blipFill>
        <p:spPr>
          <a:xfrm>
            <a:off x="235341" y="6242795"/>
            <a:ext cx="1964299" cy="427819"/>
          </a:xfrm>
          <a:prstGeom prst="rect">
            <a:avLst/>
          </a:prstGeom>
          <a:noFill/>
          <a:ln>
            <a:noFill/>
          </a:ln>
        </p:spPr>
      </p:pic>
      <p:pic>
        <p:nvPicPr>
          <p:cNvPr id="119" name="Google Shape;119;p3"/>
          <p:cNvPicPr preferRelativeResize="0"/>
          <p:nvPr/>
        </p:nvPicPr>
        <p:blipFill rotWithShape="1">
          <a:blip r:embed="rId4">
            <a:alphaModFix/>
          </a:blip>
          <a:srcRect b="0" l="0" r="0" t="0"/>
          <a:stretch/>
        </p:blipFill>
        <p:spPr>
          <a:xfrm>
            <a:off x="853482" y="-13184"/>
            <a:ext cx="857250" cy="5667375"/>
          </a:xfrm>
          <a:prstGeom prst="rect">
            <a:avLst/>
          </a:prstGeom>
          <a:noFill/>
          <a:ln>
            <a:noFill/>
          </a:ln>
        </p:spPr>
      </p:pic>
      <p:sp>
        <p:nvSpPr>
          <p:cNvPr id="120" name="Google Shape;120;p3"/>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121" name="Google Shape;121;p3"/>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122" name="Google Shape;122;p3"/>
          <p:cNvSpPr txBox="1"/>
          <p:nvPr>
            <p:ph type="title"/>
          </p:nvPr>
        </p:nvSpPr>
        <p:spPr>
          <a:xfrm>
            <a:off x="2314459" y="310966"/>
            <a:ext cx="9060180" cy="1325563"/>
          </a:xfrm>
          <a:prstGeom prst="rect">
            <a:avLst/>
          </a:prstGeom>
          <a:solidFill>
            <a:schemeClr val="lt1"/>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IE">
                <a:solidFill>
                  <a:schemeClr val="dk1"/>
                </a:solidFill>
                <a:latin typeface="Arial"/>
                <a:ea typeface="Arial"/>
                <a:cs typeface="Arial"/>
                <a:sym typeface="Arial"/>
              </a:rPr>
              <a:t>Module 3 </a:t>
            </a:r>
            <a:endParaRPr/>
          </a:p>
        </p:txBody>
      </p:sp>
      <p:sp>
        <p:nvSpPr>
          <p:cNvPr id="123" name="Google Shape;123;p3"/>
          <p:cNvSpPr/>
          <p:nvPr/>
        </p:nvSpPr>
        <p:spPr>
          <a:xfrm>
            <a:off x="2392103" y="2967335"/>
            <a:ext cx="7407798"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IE" sz="6000" u="none" cap="none" strike="noStrike">
                <a:solidFill>
                  <a:srgbClr val="F7CAAC"/>
                </a:solidFill>
                <a:latin typeface="Arial"/>
                <a:ea typeface="Arial"/>
                <a:cs typeface="Arial"/>
                <a:sym typeface="Arial"/>
              </a:rPr>
              <a:t>Learning Outcomes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9" name="Shape 439"/>
        <p:cNvGrpSpPr/>
        <p:nvPr/>
      </p:nvGrpSpPr>
      <p:grpSpPr>
        <a:xfrm>
          <a:off x="0" y="0"/>
          <a:ext cx="0" cy="0"/>
          <a:chOff x="0" y="0"/>
          <a:chExt cx="0" cy="0"/>
        </a:xfrm>
      </p:grpSpPr>
      <p:pic>
        <p:nvPicPr>
          <p:cNvPr descr="A cell phone next to a charger&#10;&#10;Description automatically generated with low confidence" id="440" name="Google Shape;440;p53"/>
          <p:cNvPicPr preferRelativeResize="0"/>
          <p:nvPr/>
        </p:nvPicPr>
        <p:blipFill rotWithShape="1">
          <a:blip r:embed="rId3">
            <a:alphaModFix/>
          </a:blip>
          <a:srcRect b="25825" l="0" r="0" t="36627"/>
          <a:stretch/>
        </p:blipFill>
        <p:spPr>
          <a:xfrm>
            <a:off x="20" y="10"/>
            <a:ext cx="12191980" cy="6857990"/>
          </a:xfrm>
          <a:prstGeom prst="rect">
            <a:avLst/>
          </a:prstGeom>
          <a:noFill/>
          <a:ln>
            <a:noFill/>
          </a:ln>
        </p:spPr>
      </p:pic>
      <p:sp>
        <p:nvSpPr>
          <p:cNvPr id="441" name="Google Shape;441;p53"/>
          <p:cNvSpPr/>
          <p:nvPr/>
        </p:nvSpPr>
        <p:spPr>
          <a:xfrm>
            <a:off x="0" y="0"/>
            <a:ext cx="12192000" cy="6858000"/>
          </a:xfrm>
          <a:prstGeom prst="rect">
            <a:avLst/>
          </a:prstGeom>
          <a:gradFill>
            <a:gsLst>
              <a:gs pos="0">
                <a:srgbClr val="0C0C0C"/>
              </a:gs>
              <a:gs pos="45000">
                <a:srgbClr val="0C0C0C">
                  <a:alpha val="0"/>
                </a:srgbClr>
              </a:gs>
              <a:gs pos="100000">
                <a:srgbClr val="0C0C0C">
                  <a:alpha val="0"/>
                </a:srgbClr>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42" name="Google Shape;442;p53"/>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443" name="Google Shape;443;p53"/>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444" name="Google Shape;444;p53"/>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445" name="Google Shape;445;p53"/>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446" name="Google Shape;446;p53"/>
          <p:cNvSpPr txBox="1"/>
          <p:nvPr/>
        </p:nvSpPr>
        <p:spPr>
          <a:xfrm>
            <a:off x="6324600" y="4735285"/>
            <a:ext cx="2743200"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E" sz="4000" u="none" cap="none" strike="noStrike">
                <a:solidFill>
                  <a:srgbClr val="000000"/>
                </a:solidFill>
                <a:highlight>
                  <a:srgbClr val="FFFF00"/>
                </a:highlight>
                <a:latin typeface="Arial"/>
                <a:ea typeface="Arial"/>
                <a:cs typeface="Arial"/>
                <a:sym typeface="Arial"/>
              </a:rPr>
              <a:t>Publishing</a:t>
            </a:r>
            <a:endParaRPr b="0" i="0" sz="4000" u="none" cap="none" strike="noStrike">
              <a:solidFill>
                <a:srgbClr val="000000"/>
              </a:solidFill>
              <a:highlight>
                <a:srgbClr val="FFFF00"/>
              </a:highlight>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4141"/>
        </a:solidFill>
      </p:bgPr>
    </p:bg>
    <p:spTree>
      <p:nvGrpSpPr>
        <p:cNvPr id="450" name="Shape 450"/>
        <p:cNvGrpSpPr/>
        <p:nvPr/>
      </p:nvGrpSpPr>
      <p:grpSpPr>
        <a:xfrm>
          <a:off x="0" y="0"/>
          <a:ext cx="0" cy="0"/>
          <a:chOff x="0" y="0"/>
          <a:chExt cx="0" cy="0"/>
        </a:xfrm>
      </p:grpSpPr>
      <p:sp>
        <p:nvSpPr>
          <p:cNvPr id="451" name="Google Shape;451;p9"/>
          <p:cNvSpPr txBox="1"/>
          <p:nvPr/>
        </p:nvSpPr>
        <p:spPr>
          <a:xfrm>
            <a:off x="7464614" y="1783959"/>
            <a:ext cx="4087306" cy="2889114"/>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t/>
            </a:r>
            <a:endParaRPr b="0" i="0" sz="5400" u="none" cap="none" strike="noStrike">
              <a:solidFill>
                <a:schemeClr val="lt1"/>
              </a:solidFill>
              <a:latin typeface="Arial"/>
              <a:ea typeface="Arial"/>
              <a:cs typeface="Arial"/>
              <a:sym typeface="Arial"/>
            </a:endParaRPr>
          </a:p>
        </p:txBody>
      </p:sp>
      <p:sp>
        <p:nvSpPr>
          <p:cNvPr id="452" name="Google Shape;452;p9"/>
          <p:cNvSpPr/>
          <p:nvPr/>
        </p:nvSpPr>
        <p:spPr>
          <a:xfrm rot="10800000">
            <a:off x="1" y="0"/>
            <a:ext cx="7188051" cy="6858000"/>
          </a:xfrm>
          <a:custGeom>
            <a:rect b="b" l="l" r="r" t="t"/>
            <a:pathLst>
              <a:path extrusionOk="0" h="6858000" w="7188051">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A picture containing text, person, indoor&#10;&#10;Description automatically generated" id="453" name="Google Shape;453;p9"/>
          <p:cNvPicPr preferRelativeResize="0"/>
          <p:nvPr/>
        </p:nvPicPr>
        <p:blipFill rotWithShape="1">
          <a:blip r:embed="rId3">
            <a:alphaModFix/>
          </a:blip>
          <a:srcRect b="-1" l="27853" r="3735" t="0"/>
          <a:stretch/>
        </p:blipFill>
        <p:spPr>
          <a:xfrm>
            <a:off x="1" y="10"/>
            <a:ext cx="7028495" cy="6857990"/>
          </a:xfrm>
          <a:custGeom>
            <a:rect b="b" l="l" r="r" t="t"/>
            <a:pathLst>
              <a:path extrusionOk="0" h="6858000" w="7028495">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ln>
            <a:noFill/>
          </a:ln>
        </p:spPr>
      </p:pic>
      <p:sp>
        <p:nvSpPr>
          <p:cNvPr id="454" name="Google Shape;454;p9"/>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455" name="Google Shape;455;p9"/>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456" name="Google Shape;456;p9"/>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457" name="Google Shape;457;p9"/>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458" name="Google Shape;458;p9"/>
          <p:cNvSpPr txBox="1"/>
          <p:nvPr/>
        </p:nvSpPr>
        <p:spPr>
          <a:xfrm>
            <a:off x="8547651" y="3140765"/>
            <a:ext cx="2922105"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E" sz="4000" u="none" cap="none" strike="noStrike">
                <a:solidFill>
                  <a:srgbClr val="000000"/>
                </a:solidFill>
                <a:highlight>
                  <a:srgbClr val="FFFF00"/>
                </a:highlight>
                <a:latin typeface="Arial"/>
                <a:ea typeface="Arial"/>
                <a:cs typeface="Arial"/>
                <a:sym typeface="Arial"/>
              </a:rPr>
              <a:t>Questions?</a:t>
            </a:r>
            <a:endParaRPr b="0" i="0" sz="4000" u="none" cap="none" strike="noStrike">
              <a:solidFill>
                <a:srgbClr val="000000"/>
              </a:solidFill>
              <a:highlight>
                <a:srgbClr val="FFFF00"/>
              </a:highlight>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17"/>
          <p:cNvSpPr txBox="1"/>
          <p:nvPr/>
        </p:nvSpPr>
        <p:spPr>
          <a:xfrm>
            <a:off x="3037812" y="6117162"/>
            <a:ext cx="6771640" cy="55399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b="0" i="0" lang="en-IE" sz="1000" u="none" cap="none" strike="noStrike">
                <a:solidFill>
                  <a:schemeClr val="dk1"/>
                </a:solidFill>
                <a:latin typeface="Arial"/>
                <a:ea typeface="Arial"/>
                <a:cs typeface="Arial"/>
                <a:sym typeface="Arial"/>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 Project Number: 2020-1-FR01-KA227-ADU-095130</a:t>
            </a:r>
            <a:endParaRPr b="0" i="0" sz="1400" u="none" cap="none" strike="noStrike">
              <a:solidFill>
                <a:srgbClr val="000000"/>
              </a:solidFill>
              <a:latin typeface="Arial"/>
              <a:ea typeface="Arial"/>
              <a:cs typeface="Arial"/>
              <a:sym typeface="Arial"/>
            </a:endParaRPr>
          </a:p>
        </p:txBody>
      </p:sp>
      <p:pic>
        <p:nvPicPr>
          <p:cNvPr descr="Text&#10;&#10;Description automatically generated" id="464" name="Google Shape;464;p17"/>
          <p:cNvPicPr preferRelativeResize="0"/>
          <p:nvPr/>
        </p:nvPicPr>
        <p:blipFill rotWithShape="1">
          <a:blip r:embed="rId3">
            <a:alphaModFix/>
          </a:blip>
          <a:srcRect b="0" l="0" r="0" t="0"/>
          <a:stretch/>
        </p:blipFill>
        <p:spPr>
          <a:xfrm>
            <a:off x="235341" y="6242795"/>
            <a:ext cx="1964299" cy="427819"/>
          </a:xfrm>
          <a:prstGeom prst="rect">
            <a:avLst/>
          </a:prstGeom>
          <a:noFill/>
          <a:ln>
            <a:noFill/>
          </a:ln>
        </p:spPr>
      </p:pic>
      <p:sp>
        <p:nvSpPr>
          <p:cNvPr id="465" name="Google Shape;465;p17"/>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466" name="Google Shape;466;p17"/>
          <p:cNvPicPr preferRelativeResize="0"/>
          <p:nvPr/>
        </p:nvPicPr>
        <p:blipFill rotWithShape="1">
          <a:blip r:embed="rId4">
            <a:alphaModFix/>
          </a:blip>
          <a:srcRect b="0" l="0" r="0" t="0"/>
          <a:stretch/>
        </p:blipFill>
        <p:spPr>
          <a:xfrm>
            <a:off x="11374639" y="152449"/>
            <a:ext cx="462675" cy="709197"/>
          </a:xfrm>
          <a:prstGeom prst="rect">
            <a:avLst/>
          </a:prstGeom>
          <a:noFill/>
          <a:ln>
            <a:noFill/>
          </a:ln>
        </p:spPr>
      </p:pic>
      <p:grpSp>
        <p:nvGrpSpPr>
          <p:cNvPr id="467" name="Google Shape;467;p17"/>
          <p:cNvGrpSpPr/>
          <p:nvPr/>
        </p:nvGrpSpPr>
        <p:grpSpPr>
          <a:xfrm>
            <a:off x="2602130" y="3591659"/>
            <a:ext cx="6987740" cy="2019664"/>
            <a:chOff x="1671918" y="2487063"/>
            <a:chExt cx="6453775" cy="1865333"/>
          </a:xfrm>
        </p:grpSpPr>
        <p:pic>
          <p:nvPicPr>
            <p:cNvPr id="468" name="Google Shape;468;p17"/>
            <p:cNvPicPr preferRelativeResize="0"/>
            <p:nvPr/>
          </p:nvPicPr>
          <p:blipFill rotWithShape="1">
            <a:blip r:embed="rId5">
              <a:alphaModFix/>
            </a:blip>
            <a:srcRect b="0" l="0" r="0" t="0"/>
            <a:stretch/>
          </p:blipFill>
          <p:spPr>
            <a:xfrm>
              <a:off x="3628337" y="3554732"/>
              <a:ext cx="1131311" cy="754207"/>
            </a:xfrm>
            <a:prstGeom prst="rect">
              <a:avLst/>
            </a:prstGeom>
            <a:noFill/>
            <a:ln>
              <a:noFill/>
            </a:ln>
          </p:spPr>
        </p:pic>
        <p:pic>
          <p:nvPicPr>
            <p:cNvPr descr="Logo&#10;&#10;Description automatically generated" id="469" name="Google Shape;469;p17"/>
            <p:cNvPicPr preferRelativeResize="0"/>
            <p:nvPr/>
          </p:nvPicPr>
          <p:blipFill rotWithShape="1">
            <a:blip r:embed="rId6">
              <a:alphaModFix/>
            </a:blip>
            <a:srcRect b="0" l="0" r="0" t="0"/>
            <a:stretch/>
          </p:blipFill>
          <p:spPr>
            <a:xfrm>
              <a:off x="6637985" y="3567439"/>
              <a:ext cx="1487708" cy="741500"/>
            </a:xfrm>
            <a:prstGeom prst="rect">
              <a:avLst/>
            </a:prstGeom>
            <a:noFill/>
            <a:ln>
              <a:noFill/>
            </a:ln>
          </p:spPr>
        </p:pic>
        <p:pic>
          <p:nvPicPr>
            <p:cNvPr descr="A picture containing text, first-aid kit, sign&#10;&#10;Description automatically generated" id="470" name="Google Shape;470;p17"/>
            <p:cNvPicPr preferRelativeResize="0"/>
            <p:nvPr/>
          </p:nvPicPr>
          <p:blipFill rotWithShape="1">
            <a:blip r:embed="rId7">
              <a:alphaModFix/>
            </a:blip>
            <a:srcRect b="0" l="0" r="0" t="0"/>
            <a:stretch/>
          </p:blipFill>
          <p:spPr>
            <a:xfrm>
              <a:off x="4572000" y="2510287"/>
              <a:ext cx="594745" cy="853963"/>
            </a:xfrm>
            <a:prstGeom prst="rect">
              <a:avLst/>
            </a:prstGeom>
            <a:noFill/>
            <a:ln>
              <a:noFill/>
            </a:ln>
          </p:spPr>
        </p:pic>
        <p:pic>
          <p:nvPicPr>
            <p:cNvPr descr="A picture containing text&#10;&#10;Description automatically generated" id="471" name="Google Shape;471;p17"/>
            <p:cNvPicPr preferRelativeResize="0"/>
            <p:nvPr/>
          </p:nvPicPr>
          <p:blipFill rotWithShape="1">
            <a:blip r:embed="rId8">
              <a:alphaModFix/>
            </a:blip>
            <a:srcRect b="0" l="0" r="0" t="0"/>
            <a:stretch/>
          </p:blipFill>
          <p:spPr>
            <a:xfrm>
              <a:off x="5827597" y="2487063"/>
              <a:ext cx="1007918" cy="1007918"/>
            </a:xfrm>
            <a:prstGeom prst="rect">
              <a:avLst/>
            </a:prstGeom>
            <a:noFill/>
            <a:ln>
              <a:noFill/>
            </a:ln>
          </p:spPr>
        </p:pic>
        <p:pic>
          <p:nvPicPr>
            <p:cNvPr descr="A picture containing text&#10;&#10;Description automatically generated" id="472" name="Google Shape;472;p17"/>
            <p:cNvPicPr preferRelativeResize="0"/>
            <p:nvPr/>
          </p:nvPicPr>
          <p:blipFill rotWithShape="1">
            <a:blip r:embed="rId9">
              <a:alphaModFix/>
            </a:blip>
            <a:srcRect b="0" l="0" r="0" t="0"/>
            <a:stretch/>
          </p:blipFill>
          <p:spPr>
            <a:xfrm>
              <a:off x="5228359" y="3462417"/>
              <a:ext cx="889979" cy="889979"/>
            </a:xfrm>
            <a:prstGeom prst="rect">
              <a:avLst/>
            </a:prstGeom>
            <a:noFill/>
            <a:ln>
              <a:noFill/>
            </a:ln>
          </p:spPr>
        </p:pic>
        <p:pic>
          <p:nvPicPr>
            <p:cNvPr descr="Logo&#10;&#10;Description automatically generated with medium confidence" id="473" name="Google Shape;473;p17"/>
            <p:cNvPicPr preferRelativeResize="0"/>
            <p:nvPr/>
          </p:nvPicPr>
          <p:blipFill rotWithShape="1">
            <a:blip r:embed="rId10">
              <a:alphaModFix/>
            </a:blip>
            <a:srcRect b="0" l="0" r="0" t="0"/>
            <a:stretch/>
          </p:blipFill>
          <p:spPr>
            <a:xfrm>
              <a:off x="1671918" y="3687222"/>
              <a:ext cx="1487708" cy="607605"/>
            </a:xfrm>
            <a:prstGeom prst="rect">
              <a:avLst/>
            </a:prstGeom>
            <a:noFill/>
            <a:ln>
              <a:noFill/>
            </a:ln>
          </p:spPr>
        </p:pic>
        <p:pic>
          <p:nvPicPr>
            <p:cNvPr descr="Logo&#10;&#10;Description automatically generated with medium confidence" id="474" name="Google Shape;474;p17"/>
            <p:cNvPicPr preferRelativeResize="0"/>
            <p:nvPr/>
          </p:nvPicPr>
          <p:blipFill rotWithShape="1">
            <a:blip r:embed="rId11">
              <a:alphaModFix/>
            </a:blip>
            <a:srcRect b="0" l="0" r="0" t="0"/>
            <a:stretch/>
          </p:blipFill>
          <p:spPr>
            <a:xfrm>
              <a:off x="2822894" y="2510287"/>
              <a:ext cx="1007918" cy="984694"/>
            </a:xfrm>
            <a:prstGeom prst="rect">
              <a:avLst/>
            </a:prstGeom>
            <a:noFill/>
            <a:ln>
              <a:noFill/>
            </a:ln>
          </p:spPr>
        </p:pic>
      </p:grpSp>
      <p:pic>
        <p:nvPicPr>
          <p:cNvPr id="475" name="Google Shape;475;p17"/>
          <p:cNvPicPr preferRelativeResize="0"/>
          <p:nvPr/>
        </p:nvPicPr>
        <p:blipFill rotWithShape="1">
          <a:blip r:embed="rId12">
            <a:alphaModFix/>
          </a:blip>
          <a:srcRect b="0" l="0" r="0" t="0"/>
          <a:stretch/>
        </p:blipFill>
        <p:spPr>
          <a:xfrm>
            <a:off x="5129963" y="398400"/>
            <a:ext cx="1932074" cy="250114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id="128" name="Google Shape;128;p4"/>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descr="Text&#10;&#10;Description automatically generated" id="129" name="Google Shape;129;p4"/>
          <p:cNvPicPr preferRelativeResize="0"/>
          <p:nvPr/>
        </p:nvPicPr>
        <p:blipFill rotWithShape="1">
          <a:blip r:embed="rId4">
            <a:alphaModFix/>
          </a:blip>
          <a:srcRect b="0" l="0" r="0" t="0"/>
          <a:stretch/>
        </p:blipFill>
        <p:spPr>
          <a:xfrm>
            <a:off x="235341" y="6247302"/>
            <a:ext cx="1964299" cy="427819"/>
          </a:xfrm>
          <a:prstGeom prst="rect">
            <a:avLst/>
          </a:prstGeom>
          <a:noFill/>
          <a:ln>
            <a:noFill/>
          </a:ln>
        </p:spPr>
      </p:pic>
      <p:pic>
        <p:nvPicPr>
          <p:cNvPr id="130" name="Google Shape;130;p4"/>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graphicFrame>
        <p:nvGraphicFramePr>
          <p:cNvPr id="131" name="Google Shape;131;p4"/>
          <p:cNvGraphicFramePr/>
          <p:nvPr/>
        </p:nvGraphicFramePr>
        <p:xfrm>
          <a:off x="1363132" y="973117"/>
          <a:ext cx="3000000" cy="3000000"/>
        </p:xfrm>
        <a:graphic>
          <a:graphicData uri="http://schemas.openxmlformats.org/drawingml/2006/table">
            <a:tbl>
              <a:tblPr bandRow="1" firstRow="1">
                <a:noFill/>
                <a:tableStyleId>{F79CDB0E-54C0-434A-B482-809E3759D2F4}</a:tableStyleId>
              </a:tblPr>
              <a:tblGrid>
                <a:gridCol w="1367550"/>
                <a:gridCol w="3437300"/>
                <a:gridCol w="2402425"/>
                <a:gridCol w="2402425"/>
              </a:tblGrid>
              <a:tr h="1075275">
                <a:tc rowSpan="4">
                  <a:txBody>
                    <a:bodyPr/>
                    <a:lstStyle/>
                    <a:p>
                      <a:pPr indent="0" lvl="0" marL="0" marR="0" rtl="0" algn="l">
                        <a:lnSpc>
                          <a:spcPct val="100000"/>
                        </a:lnSpc>
                        <a:spcBef>
                          <a:spcPts val="0"/>
                        </a:spcBef>
                        <a:spcAft>
                          <a:spcPts val="0"/>
                        </a:spcAft>
                        <a:buClr>
                          <a:srgbClr val="000000"/>
                        </a:buClr>
                        <a:buSzPts val="1800"/>
                        <a:buFont typeface="Arial"/>
                        <a:buNone/>
                      </a:pPr>
                      <a:r>
                        <a:rPr lang="en-IE" sz="1800" u="none" cap="none" strike="noStrike"/>
                        <a:t>On successful completion of this module, adult learners will be able to … </a:t>
                      </a:r>
                      <a:endParaRPr sz="18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t/>
                      </a:r>
                      <a:endParaRPr sz="1800" u="none" cap="none" strike="noStrike"/>
                    </a:p>
                    <a:p>
                      <a:pPr indent="0" lvl="0" marL="0" marR="0" rtl="0" algn="ctr">
                        <a:lnSpc>
                          <a:spcPct val="100000"/>
                        </a:lnSpc>
                        <a:spcBef>
                          <a:spcPts val="0"/>
                        </a:spcBef>
                        <a:spcAft>
                          <a:spcPts val="0"/>
                        </a:spcAft>
                        <a:buClr>
                          <a:srgbClr val="000000"/>
                        </a:buClr>
                        <a:buSzPts val="1800"/>
                        <a:buFont typeface="Arial"/>
                        <a:buNone/>
                      </a:pPr>
                      <a:r>
                        <a:rPr lang="en-IE" sz="1800" u="none" cap="none" strike="noStrike"/>
                        <a:t>Knowledge </a:t>
                      </a:r>
                      <a:endParaRPr sz="18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t/>
                      </a:r>
                      <a:endParaRPr sz="1800" u="none" cap="none" strike="noStrike"/>
                    </a:p>
                    <a:p>
                      <a:pPr indent="0" lvl="0" marL="0" marR="0" rtl="0" algn="ctr">
                        <a:lnSpc>
                          <a:spcPct val="100000"/>
                        </a:lnSpc>
                        <a:spcBef>
                          <a:spcPts val="0"/>
                        </a:spcBef>
                        <a:spcAft>
                          <a:spcPts val="0"/>
                        </a:spcAft>
                        <a:buClr>
                          <a:srgbClr val="000000"/>
                        </a:buClr>
                        <a:buSzPts val="1800"/>
                        <a:buFont typeface="Arial"/>
                        <a:buNone/>
                      </a:pPr>
                      <a:r>
                        <a:rPr lang="en-IE" sz="1800" u="none" cap="none" strike="noStrike"/>
                        <a:t>Skills </a:t>
                      </a:r>
                      <a:endParaRPr sz="18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t/>
                      </a:r>
                      <a:endParaRPr sz="1800" u="none" cap="none" strike="noStrike"/>
                    </a:p>
                    <a:p>
                      <a:pPr indent="0" lvl="0" marL="0" marR="0" rtl="0" algn="ctr">
                        <a:lnSpc>
                          <a:spcPct val="100000"/>
                        </a:lnSpc>
                        <a:spcBef>
                          <a:spcPts val="0"/>
                        </a:spcBef>
                        <a:spcAft>
                          <a:spcPts val="0"/>
                        </a:spcAft>
                        <a:buClr>
                          <a:srgbClr val="000000"/>
                        </a:buClr>
                        <a:buSzPts val="1800"/>
                        <a:buFont typeface="Arial"/>
                        <a:buNone/>
                      </a:pPr>
                      <a:r>
                        <a:rPr lang="en-IE" sz="1800" u="none" cap="none" strike="noStrike"/>
                        <a:t>Attitude </a:t>
                      </a:r>
                      <a:endParaRPr sz="1800" u="none" cap="none" strike="noStrike"/>
                    </a:p>
                  </a:txBody>
                  <a:tcPr marT="45725" marB="45725" marR="91450" marL="91450"/>
                </a:tc>
              </a:tr>
              <a:tr h="1075275">
                <a:tc vMerge="1"/>
                <a:tc>
                  <a:txBody>
                    <a:bodyPr/>
                    <a:lstStyle/>
                    <a:p>
                      <a:pPr indent="-342900" lvl="0" marL="342900" marR="0" rtl="0" algn="l">
                        <a:lnSpc>
                          <a:spcPct val="107000"/>
                        </a:lnSpc>
                        <a:spcBef>
                          <a:spcPts val="0"/>
                        </a:spcBef>
                        <a:spcAft>
                          <a:spcPts val="0"/>
                        </a:spcAft>
                        <a:buClr>
                          <a:srgbClr val="000000"/>
                        </a:buClr>
                        <a:buSzPts val="1000"/>
                        <a:buFont typeface="Noto Sans Symbols"/>
                        <a:buChar char="∙"/>
                      </a:pPr>
                      <a:r>
                        <a:rPr lang="en-IE" sz="1600" u="none" cap="none" strike="noStrike">
                          <a:latin typeface="Calibri"/>
                          <a:ea typeface="Calibri"/>
                          <a:cs typeface="Calibri"/>
                          <a:sym typeface="Calibri"/>
                        </a:rPr>
                        <a:t>Basic knowledge of how digital storytelling can be used to promote and share stories with the wider community </a:t>
                      </a:r>
                      <a:endParaRPr/>
                    </a:p>
                  </a:txBody>
                  <a:tcPr marT="0" marB="0" marR="114300" marL="114300"/>
                </a:tc>
                <a:tc>
                  <a:txBody>
                    <a:bodyPr/>
                    <a:lstStyle/>
                    <a:p>
                      <a:pPr indent="-342900" lvl="0" marL="342900" marR="0" rtl="0" algn="l">
                        <a:lnSpc>
                          <a:spcPct val="107000"/>
                        </a:lnSpc>
                        <a:spcBef>
                          <a:spcPts val="0"/>
                        </a:spcBef>
                        <a:spcAft>
                          <a:spcPts val="0"/>
                        </a:spcAft>
                        <a:buClr>
                          <a:srgbClr val="000000"/>
                        </a:buClr>
                        <a:buSzPts val="1000"/>
                        <a:buFont typeface="Noto Sans Symbols"/>
                        <a:buChar char="∙"/>
                      </a:pPr>
                      <a:r>
                        <a:rPr lang="en-IE" sz="1600" u="none" cap="none" strike="noStrike">
                          <a:latin typeface="Calibri"/>
                          <a:ea typeface="Calibri"/>
                          <a:cs typeface="Calibri"/>
                          <a:sym typeface="Calibri"/>
                        </a:rPr>
                        <a:t>Discuss the role of digital storytelling in sharing stories</a:t>
                      </a:r>
                      <a:endParaRPr/>
                    </a:p>
                  </a:txBody>
                  <a:tcPr marT="0" marB="0" marR="114300" marL="114300"/>
                </a:tc>
                <a:tc>
                  <a:txBody>
                    <a:bodyPr/>
                    <a:lstStyle/>
                    <a:p>
                      <a:pPr indent="-342900" lvl="0" marL="342900" marR="0" rtl="0" algn="l">
                        <a:lnSpc>
                          <a:spcPct val="100000"/>
                        </a:lnSpc>
                        <a:spcBef>
                          <a:spcPts val="0"/>
                        </a:spcBef>
                        <a:spcAft>
                          <a:spcPts val="0"/>
                        </a:spcAft>
                        <a:buClr>
                          <a:srgbClr val="000000"/>
                        </a:buClr>
                        <a:buSzPts val="1000"/>
                        <a:buFont typeface="Noto Sans Symbols"/>
                        <a:buChar char="∙"/>
                      </a:pPr>
                      <a:r>
                        <a:rPr b="0" i="0" lang="en-IE" sz="1600" u="none" cap="none" strike="noStrike">
                          <a:solidFill>
                            <a:srgbClr val="000000"/>
                          </a:solidFill>
                          <a:latin typeface="Calibri"/>
                          <a:ea typeface="Calibri"/>
                          <a:cs typeface="Calibri"/>
                          <a:sym typeface="Calibri"/>
                        </a:rPr>
                        <a:t>Willingness to use technologies to produce stories in a digital format</a:t>
                      </a:r>
                      <a:endParaRPr b="0" i="0" sz="1600" u="none" cap="none" strike="noStrike">
                        <a:solidFill>
                          <a:srgbClr val="000000"/>
                        </a:solidFill>
                        <a:latin typeface="Calibri"/>
                        <a:ea typeface="Calibri"/>
                        <a:cs typeface="Calibri"/>
                        <a:sym typeface="Calibri"/>
                      </a:endParaRPr>
                    </a:p>
                    <a:p>
                      <a:pPr indent="-171450" lvl="0" marL="285750" marR="0" rtl="0" algn="l">
                        <a:lnSpc>
                          <a:spcPct val="100000"/>
                        </a:lnSpc>
                        <a:spcBef>
                          <a:spcPts val="300"/>
                        </a:spcBef>
                        <a:spcAft>
                          <a:spcPts val="0"/>
                        </a:spcAft>
                        <a:buClr>
                          <a:schemeClr val="dk1"/>
                        </a:buClr>
                        <a:buSzPts val="1800"/>
                        <a:buFont typeface="Courier New"/>
                        <a:buNone/>
                      </a:pPr>
                      <a:r>
                        <a:t/>
                      </a:r>
                      <a:endParaRPr sz="1600" u="none" cap="none" strike="noStrike">
                        <a:latin typeface="Calibri"/>
                        <a:ea typeface="Calibri"/>
                        <a:cs typeface="Calibri"/>
                        <a:sym typeface="Calibri"/>
                      </a:endParaRPr>
                    </a:p>
                  </a:txBody>
                  <a:tcPr marT="45725" marB="45725" marR="91450" marL="91450"/>
                </a:tc>
              </a:tr>
              <a:tr h="1075275">
                <a:tc vMerge="1"/>
                <a:tc>
                  <a:txBody>
                    <a:bodyPr/>
                    <a:lstStyle/>
                    <a:p>
                      <a:pPr indent="-342900" lvl="0" marL="342900" marR="0" rtl="0" algn="l">
                        <a:lnSpc>
                          <a:spcPct val="107000"/>
                        </a:lnSpc>
                        <a:spcBef>
                          <a:spcPts val="0"/>
                        </a:spcBef>
                        <a:spcAft>
                          <a:spcPts val="0"/>
                        </a:spcAft>
                        <a:buClr>
                          <a:srgbClr val="000000"/>
                        </a:buClr>
                        <a:buSzPts val="1000"/>
                        <a:buFont typeface="Noto Sans Symbols"/>
                        <a:buChar char="∙"/>
                      </a:pPr>
                      <a:r>
                        <a:rPr lang="en-IE" sz="1600" u="none" cap="none" strike="noStrike">
                          <a:latin typeface="Calibri"/>
                          <a:ea typeface="Calibri"/>
                          <a:cs typeface="Calibri"/>
                          <a:sym typeface="Calibri"/>
                        </a:rPr>
                        <a:t>Basic knowledge of how digital storytelling can create emotional connections </a:t>
                      </a:r>
                      <a:endParaRPr/>
                    </a:p>
                  </a:txBody>
                  <a:tcPr marT="0" marB="0" marR="114300" marL="114300"/>
                </a:tc>
                <a:tc>
                  <a:txBody>
                    <a:bodyPr/>
                    <a:lstStyle/>
                    <a:p>
                      <a:pPr indent="-342900" lvl="0" marL="342900" marR="0" rtl="0" algn="l">
                        <a:lnSpc>
                          <a:spcPct val="107000"/>
                        </a:lnSpc>
                        <a:spcBef>
                          <a:spcPts val="0"/>
                        </a:spcBef>
                        <a:spcAft>
                          <a:spcPts val="0"/>
                        </a:spcAft>
                        <a:buClr>
                          <a:srgbClr val="000000"/>
                        </a:buClr>
                        <a:buSzPts val="1000"/>
                        <a:buFont typeface="Noto Sans Symbols"/>
                        <a:buChar char="∙"/>
                      </a:pPr>
                      <a:r>
                        <a:rPr lang="en-IE" sz="1600" u="none" cap="none" strike="noStrike">
                          <a:latin typeface="Calibri"/>
                          <a:ea typeface="Calibri"/>
                          <a:cs typeface="Calibri"/>
                          <a:sym typeface="Calibri"/>
                        </a:rPr>
                        <a:t>Recognise the importance of digital storytelling in the 21</a:t>
                      </a:r>
                      <a:r>
                        <a:rPr baseline="30000" lang="en-IE" sz="1600" u="none" cap="none" strike="noStrike">
                          <a:latin typeface="Calibri"/>
                          <a:ea typeface="Calibri"/>
                          <a:cs typeface="Calibri"/>
                          <a:sym typeface="Calibri"/>
                        </a:rPr>
                        <a:t>st</a:t>
                      </a:r>
                      <a:r>
                        <a:rPr lang="en-IE" sz="1600" u="none" cap="none" strike="noStrike">
                          <a:latin typeface="Calibri"/>
                          <a:ea typeface="Calibri"/>
                          <a:cs typeface="Calibri"/>
                          <a:sym typeface="Calibri"/>
                        </a:rPr>
                        <a:t> century </a:t>
                      </a:r>
                      <a:endParaRPr/>
                    </a:p>
                  </a:txBody>
                  <a:tcPr marT="0" marB="0" marR="114300" marL="114300"/>
                </a:tc>
                <a:tc>
                  <a:txBody>
                    <a:bodyPr/>
                    <a:lstStyle/>
                    <a:p>
                      <a:pPr indent="-342900" lvl="0" marL="342900" marR="0" rtl="0" algn="l">
                        <a:lnSpc>
                          <a:spcPct val="100000"/>
                        </a:lnSpc>
                        <a:spcBef>
                          <a:spcPts val="0"/>
                        </a:spcBef>
                        <a:spcAft>
                          <a:spcPts val="0"/>
                        </a:spcAft>
                        <a:buClr>
                          <a:srgbClr val="000000"/>
                        </a:buClr>
                        <a:buSzPts val="1000"/>
                        <a:buFont typeface="Noto Sans Symbols"/>
                        <a:buChar char="∙"/>
                      </a:pPr>
                      <a:r>
                        <a:rPr b="0" i="0" lang="en-IE" sz="1600" u="none" cap="none" strike="noStrike">
                          <a:solidFill>
                            <a:srgbClr val="000000"/>
                          </a:solidFill>
                          <a:latin typeface="Calibri"/>
                          <a:ea typeface="Calibri"/>
                          <a:cs typeface="Calibri"/>
                          <a:sym typeface="Calibri"/>
                        </a:rPr>
                        <a:t>Willingness to explore digital literacy as a component in digital storytelling </a:t>
                      </a:r>
                      <a:endParaRPr b="0" i="0" sz="1600" u="none" cap="none" strike="noStrike">
                        <a:solidFill>
                          <a:srgbClr val="000000"/>
                        </a:solidFill>
                        <a:latin typeface="Calibri"/>
                        <a:ea typeface="Calibri"/>
                        <a:cs typeface="Calibri"/>
                        <a:sym typeface="Calibri"/>
                      </a:endParaRPr>
                    </a:p>
                    <a:p>
                      <a:pPr indent="-171450" lvl="0" marL="285750" marR="0" rtl="0" algn="l">
                        <a:lnSpc>
                          <a:spcPct val="100000"/>
                        </a:lnSpc>
                        <a:spcBef>
                          <a:spcPts val="300"/>
                        </a:spcBef>
                        <a:spcAft>
                          <a:spcPts val="0"/>
                        </a:spcAft>
                        <a:buClr>
                          <a:schemeClr val="dk1"/>
                        </a:buClr>
                        <a:buSzPts val="1800"/>
                        <a:buFont typeface="Courier New"/>
                        <a:buNone/>
                      </a:pPr>
                      <a:r>
                        <a:t/>
                      </a:r>
                      <a:endParaRPr sz="1600" u="none" cap="none" strike="noStrike">
                        <a:latin typeface="Calibri"/>
                        <a:ea typeface="Calibri"/>
                        <a:cs typeface="Calibri"/>
                        <a:sym typeface="Calibri"/>
                      </a:endParaRPr>
                    </a:p>
                  </a:txBody>
                  <a:tcPr marT="45725" marB="45725" marR="91450" marL="91450"/>
                </a:tc>
              </a:tr>
              <a:tr h="1075275">
                <a:tc vMerge="1"/>
                <a:tc>
                  <a:txBody>
                    <a:bodyPr/>
                    <a:lstStyle/>
                    <a:p>
                      <a:pPr indent="-342900" lvl="0" marL="342900" marR="0" rtl="0" algn="l">
                        <a:lnSpc>
                          <a:spcPct val="107000"/>
                        </a:lnSpc>
                        <a:spcBef>
                          <a:spcPts val="0"/>
                        </a:spcBef>
                        <a:spcAft>
                          <a:spcPts val="0"/>
                        </a:spcAft>
                        <a:buClr>
                          <a:srgbClr val="000000"/>
                        </a:buClr>
                        <a:buSzPts val="1000"/>
                        <a:buFont typeface="Noto Sans Symbols"/>
                        <a:buChar char="∙"/>
                      </a:pPr>
                      <a:r>
                        <a:rPr lang="en-IE" sz="1600" u="none" cap="none" strike="noStrike">
                          <a:latin typeface="Calibri"/>
                          <a:ea typeface="Calibri"/>
                          <a:cs typeface="Calibri"/>
                          <a:sym typeface="Calibri"/>
                        </a:rPr>
                        <a:t>Basic knowledge of how stories can be produced as short films, podcasts, animations, interviews, videos, etc.</a:t>
                      </a:r>
                      <a:endParaRPr/>
                    </a:p>
                  </a:txBody>
                  <a:tcPr marT="0" marB="0" marR="114300" marL="114300"/>
                </a:tc>
                <a:tc>
                  <a:txBody>
                    <a:bodyPr/>
                    <a:lstStyle/>
                    <a:p>
                      <a:pPr indent="-342900" lvl="0" marL="342900" marR="0" rtl="0" algn="l">
                        <a:lnSpc>
                          <a:spcPct val="107000"/>
                        </a:lnSpc>
                        <a:spcBef>
                          <a:spcPts val="0"/>
                        </a:spcBef>
                        <a:spcAft>
                          <a:spcPts val="0"/>
                        </a:spcAft>
                        <a:buClr>
                          <a:srgbClr val="000000"/>
                        </a:buClr>
                        <a:buSzPts val="1000"/>
                        <a:buFont typeface="Noto Sans Symbols"/>
                        <a:buChar char="∙"/>
                      </a:pPr>
                      <a:r>
                        <a:rPr lang="en-IE" sz="1600" u="none" cap="none" strike="noStrike">
                          <a:latin typeface="Calibri"/>
                          <a:ea typeface="Calibri"/>
                          <a:cs typeface="Calibri"/>
                          <a:sym typeface="Calibri"/>
                        </a:rPr>
                        <a:t>Identify means and methodologies of digital storytelling </a:t>
                      </a:r>
                      <a:endParaRPr/>
                    </a:p>
                  </a:txBody>
                  <a:tcPr marT="0" marB="0" marR="114300" marL="114300"/>
                </a:tc>
                <a:tc>
                  <a:txBody>
                    <a:bodyPr/>
                    <a:lstStyle/>
                    <a:p>
                      <a:pPr indent="-342900" lvl="0" marL="342900" marR="0" rtl="0" algn="l">
                        <a:lnSpc>
                          <a:spcPct val="100000"/>
                        </a:lnSpc>
                        <a:spcBef>
                          <a:spcPts val="0"/>
                        </a:spcBef>
                        <a:spcAft>
                          <a:spcPts val="0"/>
                        </a:spcAft>
                        <a:buClr>
                          <a:srgbClr val="000000"/>
                        </a:buClr>
                        <a:buSzPts val="1000"/>
                        <a:buFont typeface="Noto Sans Symbols"/>
                        <a:buChar char="∙"/>
                      </a:pPr>
                      <a:r>
                        <a:rPr b="0" i="0" lang="en-IE" sz="1600" u="none" cap="none" strike="noStrike">
                          <a:solidFill>
                            <a:srgbClr val="000000"/>
                          </a:solidFill>
                          <a:latin typeface="Calibri"/>
                          <a:ea typeface="Calibri"/>
                          <a:cs typeface="Calibri"/>
                          <a:sym typeface="Calibri"/>
                        </a:rPr>
                        <a:t>Awareness of the importance of digital storytelling in today’s modern society </a:t>
                      </a:r>
                      <a:endParaRPr b="0" i="0" sz="1600" u="none" cap="none" strike="noStrike">
                        <a:solidFill>
                          <a:srgbClr val="000000"/>
                        </a:solidFill>
                        <a:latin typeface="Calibri"/>
                        <a:ea typeface="Calibri"/>
                        <a:cs typeface="Calibri"/>
                        <a:sym typeface="Calibri"/>
                      </a:endParaRPr>
                    </a:p>
                    <a:p>
                      <a:pPr indent="-171450" lvl="0" marL="285750" marR="0" rtl="0" algn="l">
                        <a:lnSpc>
                          <a:spcPct val="100000"/>
                        </a:lnSpc>
                        <a:spcBef>
                          <a:spcPts val="300"/>
                        </a:spcBef>
                        <a:spcAft>
                          <a:spcPts val="0"/>
                        </a:spcAft>
                        <a:buClr>
                          <a:schemeClr val="dk1"/>
                        </a:buClr>
                        <a:buSzPts val="1800"/>
                        <a:buFont typeface="Courier New"/>
                        <a:buNone/>
                      </a:pPr>
                      <a:r>
                        <a:t/>
                      </a:r>
                      <a:endParaRPr sz="1600" u="none" cap="none" strike="noStrike">
                        <a:latin typeface="Calibri"/>
                        <a:ea typeface="Calibri"/>
                        <a:cs typeface="Calibri"/>
                        <a:sym typeface="Calibri"/>
                      </a:endParaRPr>
                    </a:p>
                  </a:txBody>
                  <a:tcPr marT="45725" marB="45725" marR="91450" marL="91450"/>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30"/>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descr="Text&#10;&#10;Description automatically generated" id="137" name="Google Shape;137;p30"/>
          <p:cNvPicPr preferRelativeResize="0"/>
          <p:nvPr/>
        </p:nvPicPr>
        <p:blipFill rotWithShape="1">
          <a:blip r:embed="rId4">
            <a:alphaModFix/>
          </a:blip>
          <a:srcRect b="0" l="0" r="0" t="0"/>
          <a:stretch/>
        </p:blipFill>
        <p:spPr>
          <a:xfrm>
            <a:off x="235341" y="6247302"/>
            <a:ext cx="1964299" cy="427819"/>
          </a:xfrm>
          <a:prstGeom prst="rect">
            <a:avLst/>
          </a:prstGeom>
          <a:noFill/>
          <a:ln>
            <a:noFill/>
          </a:ln>
        </p:spPr>
      </p:pic>
      <p:pic>
        <p:nvPicPr>
          <p:cNvPr id="138" name="Google Shape;138;p30"/>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graphicFrame>
        <p:nvGraphicFramePr>
          <p:cNvPr id="139" name="Google Shape;139;p30"/>
          <p:cNvGraphicFramePr/>
          <p:nvPr/>
        </p:nvGraphicFramePr>
        <p:xfrm>
          <a:off x="1363132" y="973117"/>
          <a:ext cx="3000000" cy="3000000"/>
        </p:xfrm>
        <a:graphic>
          <a:graphicData uri="http://schemas.openxmlformats.org/drawingml/2006/table">
            <a:tbl>
              <a:tblPr bandRow="1" firstRow="1">
                <a:noFill/>
                <a:tableStyleId>{F79CDB0E-54C0-434A-B482-809E3759D2F4}</a:tableStyleId>
              </a:tblPr>
              <a:tblGrid>
                <a:gridCol w="1292375"/>
                <a:gridCol w="3169075"/>
                <a:gridCol w="2906050"/>
                <a:gridCol w="2242200"/>
              </a:tblGrid>
              <a:tr h="1075275">
                <a:tc rowSpan="4">
                  <a:txBody>
                    <a:bodyPr/>
                    <a:lstStyle/>
                    <a:p>
                      <a:pPr indent="0" lvl="0" marL="0" marR="0" rtl="0" algn="l">
                        <a:lnSpc>
                          <a:spcPct val="100000"/>
                        </a:lnSpc>
                        <a:spcBef>
                          <a:spcPts val="0"/>
                        </a:spcBef>
                        <a:spcAft>
                          <a:spcPts val="0"/>
                        </a:spcAft>
                        <a:buClr>
                          <a:srgbClr val="000000"/>
                        </a:buClr>
                        <a:buSzPts val="1800"/>
                        <a:buFont typeface="Arial"/>
                        <a:buNone/>
                      </a:pPr>
                      <a:r>
                        <a:rPr lang="en-IE" sz="1800" u="none" cap="none" strike="noStrike"/>
                        <a:t>On successful completion of this module, adult learners will be able to … </a:t>
                      </a:r>
                      <a:endParaRPr sz="18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t/>
                      </a:r>
                      <a:endParaRPr sz="1800" u="none" cap="none" strike="noStrike"/>
                    </a:p>
                    <a:p>
                      <a:pPr indent="0" lvl="0" marL="0" marR="0" rtl="0" algn="ctr">
                        <a:lnSpc>
                          <a:spcPct val="100000"/>
                        </a:lnSpc>
                        <a:spcBef>
                          <a:spcPts val="0"/>
                        </a:spcBef>
                        <a:spcAft>
                          <a:spcPts val="0"/>
                        </a:spcAft>
                        <a:buClr>
                          <a:srgbClr val="000000"/>
                        </a:buClr>
                        <a:buSzPts val="1800"/>
                        <a:buFont typeface="Arial"/>
                        <a:buNone/>
                      </a:pPr>
                      <a:r>
                        <a:rPr lang="en-IE" sz="1800" u="none" cap="none" strike="noStrike"/>
                        <a:t>Knowledge </a:t>
                      </a:r>
                      <a:endParaRPr sz="18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t/>
                      </a:r>
                      <a:endParaRPr sz="1800" u="none" cap="none" strike="noStrike"/>
                    </a:p>
                    <a:p>
                      <a:pPr indent="0" lvl="0" marL="0" marR="0" rtl="0" algn="ctr">
                        <a:lnSpc>
                          <a:spcPct val="100000"/>
                        </a:lnSpc>
                        <a:spcBef>
                          <a:spcPts val="0"/>
                        </a:spcBef>
                        <a:spcAft>
                          <a:spcPts val="0"/>
                        </a:spcAft>
                        <a:buClr>
                          <a:srgbClr val="000000"/>
                        </a:buClr>
                        <a:buSzPts val="1800"/>
                        <a:buFont typeface="Arial"/>
                        <a:buNone/>
                      </a:pPr>
                      <a:r>
                        <a:rPr lang="en-IE" sz="1800" u="none" cap="none" strike="noStrike"/>
                        <a:t>Skills </a:t>
                      </a:r>
                      <a:endParaRPr sz="18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t/>
                      </a:r>
                      <a:endParaRPr sz="1800" u="none" cap="none" strike="noStrike"/>
                    </a:p>
                    <a:p>
                      <a:pPr indent="0" lvl="0" marL="0" marR="0" rtl="0" algn="ctr">
                        <a:lnSpc>
                          <a:spcPct val="100000"/>
                        </a:lnSpc>
                        <a:spcBef>
                          <a:spcPts val="0"/>
                        </a:spcBef>
                        <a:spcAft>
                          <a:spcPts val="0"/>
                        </a:spcAft>
                        <a:buClr>
                          <a:srgbClr val="000000"/>
                        </a:buClr>
                        <a:buSzPts val="1800"/>
                        <a:buFont typeface="Arial"/>
                        <a:buNone/>
                      </a:pPr>
                      <a:r>
                        <a:rPr lang="en-IE" sz="1800" u="none" cap="none" strike="noStrike"/>
                        <a:t>Attitude </a:t>
                      </a:r>
                      <a:endParaRPr sz="1800" u="none" cap="none" strike="noStrike"/>
                    </a:p>
                  </a:txBody>
                  <a:tcPr marT="45725" marB="45725" marR="91450" marL="91450"/>
                </a:tc>
              </a:tr>
              <a:tr h="1075275">
                <a:tc vMerge="1"/>
                <a:tc>
                  <a:txBody>
                    <a:bodyPr/>
                    <a:lstStyle/>
                    <a:p>
                      <a:pPr indent="-342900" lvl="0" marL="342900" marR="0" rtl="0" algn="l">
                        <a:lnSpc>
                          <a:spcPct val="107000"/>
                        </a:lnSpc>
                        <a:spcBef>
                          <a:spcPts val="0"/>
                        </a:spcBef>
                        <a:spcAft>
                          <a:spcPts val="0"/>
                        </a:spcAft>
                        <a:buClr>
                          <a:srgbClr val="000000"/>
                        </a:buClr>
                        <a:buSzPts val="1000"/>
                        <a:buFont typeface="Noto Sans Symbols"/>
                        <a:buChar char="∙"/>
                      </a:pPr>
                      <a:r>
                        <a:rPr lang="en-IE" sz="1600" u="none" cap="none" strike="noStrike">
                          <a:latin typeface="Calibri"/>
                          <a:ea typeface="Calibri"/>
                          <a:cs typeface="Calibri"/>
                          <a:sym typeface="Calibri"/>
                        </a:rPr>
                        <a:t>Factual knowledge of how to produce a short film on your smartphone to share a story</a:t>
                      </a:r>
                      <a:endParaRPr/>
                    </a:p>
                    <a:p>
                      <a:pPr indent="-279400" lvl="0" marL="342900" marR="0" rtl="0" algn="l">
                        <a:lnSpc>
                          <a:spcPct val="107000"/>
                        </a:lnSpc>
                        <a:spcBef>
                          <a:spcPts val="600"/>
                        </a:spcBef>
                        <a:spcAft>
                          <a:spcPts val="0"/>
                        </a:spcAft>
                        <a:buClr>
                          <a:srgbClr val="000000"/>
                        </a:buClr>
                        <a:buSzPts val="1000"/>
                        <a:buFont typeface="Noto Sans Symbols"/>
                        <a:buNone/>
                      </a:pPr>
                      <a:r>
                        <a:t/>
                      </a:r>
                      <a:endParaRPr sz="1600" u="none" cap="none" strike="noStrike">
                        <a:latin typeface="Calibri"/>
                        <a:ea typeface="Calibri"/>
                        <a:cs typeface="Calibri"/>
                        <a:sym typeface="Calibri"/>
                      </a:endParaRPr>
                    </a:p>
                  </a:txBody>
                  <a:tcPr marT="0" marB="0" marR="114300" marL="114300"/>
                </a:tc>
                <a:tc>
                  <a:txBody>
                    <a:bodyPr/>
                    <a:lstStyle/>
                    <a:p>
                      <a:pPr indent="-342900" lvl="0" marL="342900" marR="0" rtl="0" algn="l">
                        <a:lnSpc>
                          <a:spcPct val="107000"/>
                        </a:lnSpc>
                        <a:spcBef>
                          <a:spcPts val="0"/>
                        </a:spcBef>
                        <a:spcAft>
                          <a:spcPts val="0"/>
                        </a:spcAft>
                        <a:buClr>
                          <a:srgbClr val="000000"/>
                        </a:buClr>
                        <a:buSzPts val="1000"/>
                        <a:buFont typeface="Noto Sans Symbols"/>
                        <a:buChar char="∙"/>
                      </a:pPr>
                      <a:r>
                        <a:rPr lang="en-IE" sz="1600" u="none" cap="none" strike="noStrike">
                          <a:latin typeface="Calibri"/>
                          <a:ea typeface="Calibri"/>
                          <a:cs typeface="Calibri"/>
                          <a:sym typeface="Calibri"/>
                        </a:rPr>
                        <a:t>Understand how to navigate readily available devices (smartphones, table devices) to produce stories in a digital format </a:t>
                      </a:r>
                      <a:endParaRPr/>
                    </a:p>
                  </a:txBody>
                  <a:tcPr marT="0" marB="0" marR="114300" marL="114300"/>
                </a:tc>
                <a:tc>
                  <a:txBody>
                    <a:bodyPr/>
                    <a:lstStyle/>
                    <a:p>
                      <a:pPr indent="-342900" lvl="0" marL="342900" marR="0" rtl="0" algn="l">
                        <a:lnSpc>
                          <a:spcPct val="100000"/>
                        </a:lnSpc>
                        <a:spcBef>
                          <a:spcPts val="0"/>
                        </a:spcBef>
                        <a:spcAft>
                          <a:spcPts val="0"/>
                        </a:spcAft>
                        <a:buClr>
                          <a:srgbClr val="000000"/>
                        </a:buClr>
                        <a:buSzPts val="1000"/>
                        <a:buFont typeface="Noto Sans Symbols"/>
                        <a:buChar char="∙"/>
                      </a:pPr>
                      <a:r>
                        <a:rPr lang="en-IE" sz="1600" u="none" cap="none" strike="noStrike">
                          <a:latin typeface="Calibri"/>
                          <a:ea typeface="Calibri"/>
                          <a:cs typeface="Calibri"/>
                          <a:sym typeface="Calibri"/>
                        </a:rPr>
                        <a:t>Openness to the use of digital technologies in the role of producing stories </a:t>
                      </a:r>
                      <a:endParaRPr sz="1600" u="none" cap="none" strike="noStrike">
                        <a:latin typeface="Calibri"/>
                        <a:ea typeface="Calibri"/>
                        <a:cs typeface="Calibri"/>
                        <a:sym typeface="Calibri"/>
                      </a:endParaRPr>
                    </a:p>
                  </a:txBody>
                  <a:tcPr marT="0" marB="0" marR="114300" marL="114300"/>
                </a:tc>
              </a:tr>
              <a:tr h="1075275">
                <a:tc vMerge="1"/>
                <a:tc>
                  <a:txBody>
                    <a:bodyPr/>
                    <a:lstStyle/>
                    <a:p>
                      <a:pPr indent="-342900" lvl="0" marL="342900" marR="0" rtl="0" algn="l">
                        <a:lnSpc>
                          <a:spcPct val="107000"/>
                        </a:lnSpc>
                        <a:spcBef>
                          <a:spcPts val="0"/>
                        </a:spcBef>
                        <a:spcAft>
                          <a:spcPts val="0"/>
                        </a:spcAft>
                        <a:buClr>
                          <a:srgbClr val="000000"/>
                        </a:buClr>
                        <a:buSzPts val="1000"/>
                        <a:buFont typeface="Noto Sans Symbols"/>
                        <a:buChar char="∙"/>
                      </a:pPr>
                      <a:r>
                        <a:rPr lang="en-IE" sz="1600" u="none" cap="none" strike="noStrike">
                          <a:latin typeface="Calibri"/>
                          <a:ea typeface="Calibri"/>
                          <a:cs typeface="Calibri"/>
                          <a:sym typeface="Calibri"/>
                        </a:rPr>
                        <a:t>Basic knowledge of how digital storytelling can be used to promote and share stories with the wider community </a:t>
                      </a:r>
                      <a:endParaRPr/>
                    </a:p>
                    <a:p>
                      <a:pPr indent="-279400" lvl="0" marL="342900" marR="0" rtl="0" algn="l">
                        <a:lnSpc>
                          <a:spcPct val="107000"/>
                        </a:lnSpc>
                        <a:spcBef>
                          <a:spcPts val="600"/>
                        </a:spcBef>
                        <a:spcAft>
                          <a:spcPts val="0"/>
                        </a:spcAft>
                        <a:buClr>
                          <a:srgbClr val="000000"/>
                        </a:buClr>
                        <a:buSzPts val="1000"/>
                        <a:buFont typeface="Noto Sans Symbols"/>
                        <a:buNone/>
                      </a:pPr>
                      <a:r>
                        <a:t/>
                      </a:r>
                      <a:endParaRPr sz="1600" u="none" cap="none" strike="noStrike">
                        <a:latin typeface="Calibri"/>
                        <a:ea typeface="Calibri"/>
                        <a:cs typeface="Calibri"/>
                        <a:sym typeface="Calibri"/>
                      </a:endParaRPr>
                    </a:p>
                  </a:txBody>
                  <a:tcPr marT="0" marB="0" marR="114300" marL="114300"/>
                </a:tc>
                <a:tc>
                  <a:txBody>
                    <a:bodyPr/>
                    <a:lstStyle/>
                    <a:p>
                      <a:pPr indent="-342900" lvl="0" marL="342900" marR="0" rtl="0" algn="l">
                        <a:lnSpc>
                          <a:spcPct val="107000"/>
                        </a:lnSpc>
                        <a:spcBef>
                          <a:spcPts val="0"/>
                        </a:spcBef>
                        <a:spcAft>
                          <a:spcPts val="0"/>
                        </a:spcAft>
                        <a:buClr>
                          <a:srgbClr val="000000"/>
                        </a:buClr>
                        <a:buSzPts val="1000"/>
                        <a:buFont typeface="Noto Sans Symbols"/>
                        <a:buChar char="∙"/>
                      </a:pPr>
                      <a:r>
                        <a:rPr lang="en-IE" sz="1600" u="none" cap="none" strike="noStrike">
                          <a:latin typeface="Calibri"/>
                          <a:ea typeface="Calibri"/>
                          <a:cs typeface="Calibri"/>
                          <a:sym typeface="Calibri"/>
                        </a:rPr>
                        <a:t>Demonstrate the skills and techniques used in producing digital media on smartphones or tablet devices</a:t>
                      </a:r>
                      <a:endParaRPr/>
                    </a:p>
                  </a:txBody>
                  <a:tcPr marT="0" marB="0" marR="114300" marL="114300"/>
                </a:tc>
                <a:tc>
                  <a:txBody>
                    <a:bodyPr/>
                    <a:lstStyle/>
                    <a:p>
                      <a:pPr indent="-279400" lvl="0" marL="342900" marR="0" rtl="0" algn="l">
                        <a:lnSpc>
                          <a:spcPct val="100000"/>
                        </a:lnSpc>
                        <a:spcBef>
                          <a:spcPts val="0"/>
                        </a:spcBef>
                        <a:spcAft>
                          <a:spcPts val="0"/>
                        </a:spcAft>
                        <a:buClr>
                          <a:srgbClr val="000000"/>
                        </a:buClr>
                        <a:buSzPts val="1000"/>
                        <a:buFont typeface="Noto Sans Symbols"/>
                        <a:buNone/>
                      </a:pPr>
                      <a:r>
                        <a:t/>
                      </a:r>
                      <a:endParaRPr sz="1600" u="none" cap="none" strike="noStrike">
                        <a:latin typeface="Calibri"/>
                        <a:ea typeface="Calibri"/>
                        <a:cs typeface="Calibri"/>
                        <a:sym typeface="Calibri"/>
                      </a:endParaRPr>
                    </a:p>
                  </a:txBody>
                  <a:tcPr marT="0" marB="0" marR="114300" marL="114300"/>
                </a:tc>
              </a:tr>
              <a:tr h="1075275">
                <a:tc vMerge="1"/>
                <a:tc>
                  <a:txBody>
                    <a:bodyPr/>
                    <a:lstStyle/>
                    <a:p>
                      <a:pPr indent="-342900" lvl="0" marL="342900" marR="0" rtl="0" algn="l">
                        <a:lnSpc>
                          <a:spcPct val="107000"/>
                        </a:lnSpc>
                        <a:spcBef>
                          <a:spcPts val="0"/>
                        </a:spcBef>
                        <a:spcAft>
                          <a:spcPts val="0"/>
                        </a:spcAft>
                        <a:buClr>
                          <a:srgbClr val="000000"/>
                        </a:buClr>
                        <a:buSzPts val="1000"/>
                        <a:buFont typeface="Noto Sans Symbols"/>
                        <a:buChar char="∙"/>
                      </a:pPr>
                      <a:r>
                        <a:rPr lang="en-IE" sz="1600" u="none" cap="none" strike="noStrike">
                          <a:latin typeface="Calibri"/>
                          <a:ea typeface="Calibri"/>
                          <a:cs typeface="Calibri"/>
                          <a:sym typeface="Calibri"/>
                        </a:rPr>
                        <a:t>Basic knowledge of how stories can be produced as short films, podcasts, animations, interviews, videos, etc.</a:t>
                      </a:r>
                      <a:endParaRPr/>
                    </a:p>
                    <a:p>
                      <a:pPr indent="-279400" lvl="0" marL="342900" marR="0" rtl="0" algn="l">
                        <a:lnSpc>
                          <a:spcPct val="107000"/>
                        </a:lnSpc>
                        <a:spcBef>
                          <a:spcPts val="600"/>
                        </a:spcBef>
                        <a:spcAft>
                          <a:spcPts val="0"/>
                        </a:spcAft>
                        <a:buClr>
                          <a:srgbClr val="000000"/>
                        </a:buClr>
                        <a:buSzPts val="1000"/>
                        <a:buFont typeface="Noto Sans Symbols"/>
                        <a:buNone/>
                      </a:pPr>
                      <a:r>
                        <a:t/>
                      </a:r>
                      <a:endParaRPr sz="1600" u="none" cap="none" strike="noStrike">
                        <a:latin typeface="Calibri"/>
                        <a:ea typeface="Calibri"/>
                        <a:cs typeface="Calibri"/>
                        <a:sym typeface="Calibri"/>
                      </a:endParaRPr>
                    </a:p>
                  </a:txBody>
                  <a:tcPr marT="0" marB="0" marR="114300" marL="114300"/>
                </a:tc>
                <a:tc>
                  <a:txBody>
                    <a:bodyPr/>
                    <a:lstStyle/>
                    <a:p>
                      <a:pPr indent="-171450" lvl="0" marL="285750" marR="0" rtl="0" algn="l">
                        <a:lnSpc>
                          <a:spcPct val="100000"/>
                        </a:lnSpc>
                        <a:spcBef>
                          <a:spcPts val="0"/>
                        </a:spcBef>
                        <a:spcAft>
                          <a:spcPts val="0"/>
                        </a:spcAft>
                        <a:buClr>
                          <a:schemeClr val="dk1"/>
                        </a:buClr>
                        <a:buSzPts val="1800"/>
                        <a:buFont typeface="Courier New"/>
                        <a:buNone/>
                      </a:pPr>
                      <a:r>
                        <a:t/>
                      </a:r>
                      <a:endParaRPr sz="1600" u="none" cap="none" strike="noStrike">
                        <a:latin typeface="Calibri"/>
                        <a:ea typeface="Calibri"/>
                        <a:cs typeface="Calibri"/>
                        <a:sym typeface="Calibri"/>
                      </a:endParaRPr>
                    </a:p>
                  </a:txBody>
                  <a:tcPr marT="45725" marB="45725" marR="91450" marL="91450"/>
                </a:tc>
                <a:tc>
                  <a:txBody>
                    <a:bodyPr/>
                    <a:lstStyle/>
                    <a:p>
                      <a:pPr indent="-279400" lvl="0" marL="342900" marR="0" rtl="0" algn="l">
                        <a:lnSpc>
                          <a:spcPct val="100000"/>
                        </a:lnSpc>
                        <a:spcBef>
                          <a:spcPts val="0"/>
                        </a:spcBef>
                        <a:spcAft>
                          <a:spcPts val="0"/>
                        </a:spcAft>
                        <a:buClr>
                          <a:srgbClr val="000000"/>
                        </a:buClr>
                        <a:buSzPts val="1000"/>
                        <a:buFont typeface="Noto Sans Symbols"/>
                        <a:buNone/>
                      </a:pPr>
                      <a:r>
                        <a:t/>
                      </a:r>
                      <a:endParaRPr sz="1600" u="none" cap="none" strike="noStrike">
                        <a:latin typeface="Calibri"/>
                        <a:ea typeface="Calibri"/>
                        <a:cs typeface="Calibri"/>
                        <a:sym typeface="Calibri"/>
                      </a:endParaRPr>
                    </a:p>
                  </a:txBody>
                  <a:tcPr marT="0" marB="0" marR="114300" marL="114300"/>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id="144" name="Google Shape;144;p11"/>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145" name="Google Shape;145;p11"/>
          <p:cNvPicPr preferRelativeResize="0"/>
          <p:nvPr/>
        </p:nvPicPr>
        <p:blipFill rotWithShape="1">
          <a:blip r:embed="rId4">
            <a:alphaModFix/>
          </a:blip>
          <a:srcRect b="0" l="0" r="0" t="0"/>
          <a:stretch/>
        </p:blipFill>
        <p:spPr>
          <a:xfrm>
            <a:off x="2331065" y="1222216"/>
            <a:ext cx="7529869" cy="4869747"/>
          </a:xfrm>
          <a:prstGeom prst="rect">
            <a:avLst/>
          </a:prstGeom>
          <a:noFill/>
          <a:ln>
            <a:noFill/>
          </a:ln>
        </p:spPr>
      </p:pic>
      <p:sp>
        <p:nvSpPr>
          <p:cNvPr id="146" name="Google Shape;146;p11"/>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47" name="Google Shape;147;p11"/>
          <p:cNvPicPr preferRelativeResize="0"/>
          <p:nvPr/>
        </p:nvPicPr>
        <p:blipFill rotWithShape="1">
          <a:blip r:embed="rId5">
            <a:alphaModFix/>
          </a:blip>
          <a:srcRect b="0" l="0" r="0" t="0"/>
          <a:stretch/>
        </p:blipFill>
        <p:spPr>
          <a:xfrm>
            <a:off x="235341" y="6242795"/>
            <a:ext cx="1964299" cy="427819"/>
          </a:xfrm>
          <a:prstGeom prst="rect">
            <a:avLst/>
          </a:prstGeom>
          <a:noFill/>
          <a:ln>
            <a:noFill/>
          </a:ln>
        </p:spPr>
      </p:pic>
      <p:sp>
        <p:nvSpPr>
          <p:cNvPr id="148" name="Google Shape;148;p11"/>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149" name="Google Shape;149;p11"/>
          <p:cNvPicPr preferRelativeResize="0"/>
          <p:nvPr/>
        </p:nvPicPr>
        <p:blipFill rotWithShape="1">
          <a:blip r:embed="rId6">
            <a:alphaModFix/>
          </a:blip>
          <a:srcRect b="0" l="0" r="0" t="0"/>
          <a:stretch/>
        </p:blipFill>
        <p:spPr>
          <a:xfrm>
            <a:off x="11374639" y="152449"/>
            <a:ext cx="462675" cy="709197"/>
          </a:xfrm>
          <a:prstGeom prst="rect">
            <a:avLst/>
          </a:prstGeom>
          <a:noFill/>
          <a:ln>
            <a:noFill/>
          </a:ln>
        </p:spPr>
      </p:pic>
      <p:sp>
        <p:nvSpPr>
          <p:cNvPr id="150" name="Google Shape;150;p11"/>
          <p:cNvSpPr txBox="1"/>
          <p:nvPr/>
        </p:nvSpPr>
        <p:spPr>
          <a:xfrm>
            <a:off x="3692304" y="2175143"/>
            <a:ext cx="4807390" cy="31393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E" sz="6600" u="none" cap="none" strike="noStrike">
                <a:solidFill>
                  <a:srgbClr val="000000"/>
                </a:solidFill>
                <a:latin typeface="Arial"/>
                <a:ea typeface="Arial"/>
                <a:cs typeface="Arial"/>
                <a:sym typeface="Arial"/>
              </a:rPr>
              <a:t>Unit 1: Digital Storytelling </a:t>
            </a:r>
            <a:endParaRPr b="0" i="0" sz="66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p7"/>
          <p:cNvPicPr preferRelativeResize="0"/>
          <p:nvPr/>
        </p:nvPicPr>
        <p:blipFill rotWithShape="1">
          <a:blip r:embed="rId3">
            <a:alphaModFix/>
          </a:blip>
          <a:srcRect b="0" l="0" r="0" t="0"/>
          <a:stretch/>
        </p:blipFill>
        <p:spPr>
          <a:xfrm>
            <a:off x="-1" y="0"/>
            <a:ext cx="12192000" cy="6858000"/>
          </a:xfrm>
          <a:prstGeom prst="rect">
            <a:avLst/>
          </a:prstGeom>
          <a:noFill/>
          <a:ln>
            <a:noFill/>
          </a:ln>
        </p:spPr>
      </p:pic>
      <p:sp>
        <p:nvSpPr>
          <p:cNvPr id="156" name="Google Shape;156;p7"/>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57" name="Google Shape;157;p7"/>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158" name="Google Shape;158;p7"/>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159" name="Google Shape;159;p7"/>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160" name="Google Shape;160;p7"/>
          <p:cNvSpPr txBox="1"/>
          <p:nvPr/>
        </p:nvSpPr>
        <p:spPr>
          <a:xfrm>
            <a:off x="832918" y="1674674"/>
            <a:ext cx="4001631" cy="23083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IE" sz="4800" u="none" cap="none" strike="noStrike">
                <a:solidFill>
                  <a:srgbClr val="000000"/>
                </a:solidFill>
                <a:latin typeface="Arial"/>
                <a:ea typeface="Arial"/>
                <a:cs typeface="Arial"/>
                <a:sym typeface="Arial"/>
              </a:rPr>
              <a:t>What is digital storytelling?</a:t>
            </a:r>
            <a:endParaRPr b="1" i="0" sz="48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4" name="Shape 164"/>
        <p:cNvGrpSpPr/>
        <p:nvPr/>
      </p:nvGrpSpPr>
      <p:grpSpPr>
        <a:xfrm>
          <a:off x="0" y="0"/>
          <a:ext cx="0" cy="0"/>
          <a:chOff x="0" y="0"/>
          <a:chExt cx="0" cy="0"/>
        </a:xfrm>
      </p:grpSpPr>
      <p:sp>
        <p:nvSpPr>
          <p:cNvPr id="165" name="Google Shape;165;p31"/>
          <p:cNvSpPr/>
          <p:nvPr/>
        </p:nvSpPr>
        <p:spPr>
          <a:xfrm>
            <a:off x="0"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166" name="Google Shape;166;p31"/>
          <p:cNvCxnSpPr/>
          <p:nvPr/>
        </p:nvCxnSpPr>
        <p:spPr>
          <a:xfrm rot="10800000">
            <a:off x="831873" y="1749756"/>
            <a:ext cx="4718304" cy="0"/>
          </a:xfrm>
          <a:prstGeom prst="straightConnector1">
            <a:avLst/>
          </a:prstGeom>
          <a:noFill/>
          <a:ln cap="flat" cmpd="sng" w="12700">
            <a:solidFill>
              <a:schemeClr val="accent2"/>
            </a:solidFill>
            <a:prstDash val="solid"/>
            <a:round/>
            <a:headEnd len="sm" w="sm" type="none"/>
            <a:tailEnd len="sm" w="sm" type="none"/>
          </a:ln>
        </p:spPr>
      </p:cxnSp>
      <p:sp>
        <p:nvSpPr>
          <p:cNvPr id="167" name="Google Shape;167;p31"/>
          <p:cNvSpPr txBox="1"/>
          <p:nvPr/>
        </p:nvSpPr>
        <p:spPr>
          <a:xfrm>
            <a:off x="897769" y="1909192"/>
            <a:ext cx="4586513" cy="364771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0000"/>
              </a:buClr>
              <a:buSzPts val="2000"/>
              <a:buFont typeface="Arial"/>
              <a:buChar char="•"/>
            </a:pPr>
            <a:r>
              <a:rPr b="0" i="0" lang="en-IE" sz="2000" u="none" cap="none" strike="noStrike">
                <a:solidFill>
                  <a:schemeClr val="lt1"/>
                </a:solidFill>
                <a:latin typeface="Arial"/>
                <a:ea typeface="Arial"/>
                <a:cs typeface="Arial"/>
                <a:sym typeface="Arial"/>
              </a:rPr>
              <a:t>Step 1: Come up with an idea</a:t>
            </a:r>
            <a:endParaRPr/>
          </a:p>
        </p:txBody>
      </p:sp>
      <p:cxnSp>
        <p:nvCxnSpPr>
          <p:cNvPr id="168" name="Google Shape;168;p31"/>
          <p:cNvCxnSpPr/>
          <p:nvPr/>
        </p:nvCxnSpPr>
        <p:spPr>
          <a:xfrm rot="10800000">
            <a:off x="834027" y="5707672"/>
            <a:ext cx="4713997" cy="0"/>
          </a:xfrm>
          <a:prstGeom prst="straightConnector1">
            <a:avLst/>
          </a:prstGeom>
          <a:noFill/>
          <a:ln cap="flat" cmpd="sng" w="12700">
            <a:solidFill>
              <a:schemeClr val="accent2"/>
            </a:solidFill>
            <a:prstDash val="solid"/>
            <a:round/>
            <a:headEnd len="sm" w="sm" type="none"/>
            <a:tailEnd len="sm" w="sm" type="none"/>
          </a:ln>
        </p:spPr>
      </p:cxnSp>
      <p:pic>
        <p:nvPicPr>
          <p:cNvPr descr="A hand holding a light bulb&#10;&#10;Description automatically generated" id="169" name="Google Shape;169;p31"/>
          <p:cNvPicPr preferRelativeResize="0"/>
          <p:nvPr/>
        </p:nvPicPr>
        <p:blipFill rotWithShape="1">
          <a:blip r:embed="rId3">
            <a:alphaModFix/>
          </a:blip>
          <a:srcRect b="0" l="0" r="0" t="19215"/>
          <a:stretch/>
        </p:blipFill>
        <p:spPr>
          <a:xfrm>
            <a:off x="6525453" y="10"/>
            <a:ext cx="5666547" cy="6857990"/>
          </a:xfrm>
          <a:prstGeom prst="rect">
            <a:avLst/>
          </a:prstGeom>
          <a:noFill/>
          <a:ln>
            <a:noFill/>
          </a:ln>
        </p:spPr>
      </p:pic>
      <p:sp>
        <p:nvSpPr>
          <p:cNvPr id="170" name="Google Shape;170;p31"/>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71" name="Google Shape;171;p31"/>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172" name="Google Shape;172;p31"/>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173" name="Google Shape;173;p31"/>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7" name="Shape 177"/>
        <p:cNvGrpSpPr/>
        <p:nvPr/>
      </p:nvGrpSpPr>
      <p:grpSpPr>
        <a:xfrm>
          <a:off x="0" y="0"/>
          <a:ext cx="0" cy="0"/>
          <a:chOff x="0" y="0"/>
          <a:chExt cx="0" cy="0"/>
        </a:xfrm>
      </p:grpSpPr>
      <p:sp>
        <p:nvSpPr>
          <p:cNvPr id="178" name="Google Shape;178;p32"/>
          <p:cNvSpPr/>
          <p:nvPr/>
        </p:nvSpPr>
        <p:spPr>
          <a:xfrm>
            <a:off x="0"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179" name="Google Shape;179;p32"/>
          <p:cNvCxnSpPr/>
          <p:nvPr/>
        </p:nvCxnSpPr>
        <p:spPr>
          <a:xfrm rot="10800000">
            <a:off x="831873" y="1749756"/>
            <a:ext cx="4718304" cy="0"/>
          </a:xfrm>
          <a:prstGeom prst="straightConnector1">
            <a:avLst/>
          </a:prstGeom>
          <a:noFill/>
          <a:ln cap="flat" cmpd="sng" w="12700">
            <a:solidFill>
              <a:schemeClr val="accent2"/>
            </a:solidFill>
            <a:prstDash val="solid"/>
            <a:round/>
            <a:headEnd len="sm" w="sm" type="none"/>
            <a:tailEnd len="sm" w="sm" type="none"/>
          </a:ln>
        </p:spPr>
      </p:cxnSp>
      <p:sp>
        <p:nvSpPr>
          <p:cNvPr id="180" name="Google Shape;180;p32"/>
          <p:cNvSpPr txBox="1"/>
          <p:nvPr/>
        </p:nvSpPr>
        <p:spPr>
          <a:xfrm>
            <a:off x="897769" y="1909192"/>
            <a:ext cx="4586513" cy="364771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0000"/>
              </a:buClr>
              <a:buSzPts val="2000"/>
              <a:buFont typeface="Arial"/>
              <a:buChar char="•"/>
            </a:pPr>
            <a:r>
              <a:rPr b="0" i="0" lang="en-IE" sz="2000" u="none" cap="none" strike="noStrike">
                <a:solidFill>
                  <a:schemeClr val="lt1"/>
                </a:solidFill>
                <a:latin typeface="Arial"/>
                <a:ea typeface="Arial"/>
                <a:cs typeface="Arial"/>
                <a:sym typeface="Arial"/>
              </a:rPr>
              <a:t>Step 2: Research/Explore/Learn</a:t>
            </a:r>
            <a:endParaRPr/>
          </a:p>
        </p:txBody>
      </p:sp>
      <p:cxnSp>
        <p:nvCxnSpPr>
          <p:cNvPr id="181" name="Google Shape;181;p32"/>
          <p:cNvCxnSpPr/>
          <p:nvPr/>
        </p:nvCxnSpPr>
        <p:spPr>
          <a:xfrm rot="10800000">
            <a:off x="834027" y="5707672"/>
            <a:ext cx="4713997" cy="0"/>
          </a:xfrm>
          <a:prstGeom prst="straightConnector1">
            <a:avLst/>
          </a:prstGeom>
          <a:noFill/>
          <a:ln cap="flat" cmpd="sng" w="12700">
            <a:solidFill>
              <a:schemeClr val="accent2"/>
            </a:solidFill>
            <a:prstDash val="solid"/>
            <a:round/>
            <a:headEnd len="sm" w="sm" type="none"/>
            <a:tailEnd len="sm" w="sm" type="none"/>
          </a:ln>
        </p:spPr>
      </p:cxnSp>
      <p:pic>
        <p:nvPicPr>
          <p:cNvPr descr="A picture containing text, indoor&#10;&#10;Description automatically generated" id="182" name="Google Shape;182;p32"/>
          <p:cNvPicPr preferRelativeResize="0"/>
          <p:nvPr/>
        </p:nvPicPr>
        <p:blipFill rotWithShape="1">
          <a:blip r:embed="rId3">
            <a:alphaModFix/>
          </a:blip>
          <a:srcRect b="17821" l="0" r="1" t="1092"/>
          <a:stretch/>
        </p:blipFill>
        <p:spPr>
          <a:xfrm>
            <a:off x="5704115" y="10"/>
            <a:ext cx="6487886" cy="6857990"/>
          </a:xfrm>
          <a:prstGeom prst="rect">
            <a:avLst/>
          </a:prstGeom>
          <a:noFill/>
          <a:ln>
            <a:noFill/>
          </a:ln>
        </p:spPr>
      </p:pic>
      <p:sp>
        <p:nvSpPr>
          <p:cNvPr id="183" name="Google Shape;183;p32"/>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84" name="Google Shape;184;p32"/>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185" name="Google Shape;185;p32"/>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186" name="Google Shape;186;p32"/>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2021-04-20T08:47:25Z</dcterms:created>
  <dc:creator>Gary</dc:creator>
</cp:coreProperties>
</file>