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6858000" cx="12192000"/>
  <p:notesSz cx="6858000" cy="9144000"/>
  <p:embeddedFontLst>
    <p:embeddedFont>
      <p:font typeface="Arial Black"/>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0" roundtripDataSignature="AMtx7mh1Yd2UGLom1N8gisaM1JmSx/hp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0051C0-5EAA-47F7-B5FD-D7CD51A30392}">
  <a:tblStyle styleId="{760051C0-5EAA-47F7-B5FD-D7CD51A3039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 styleId="{9944AC6B-D22B-46FB-9A6B-00E8393AD3C2}"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127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ArialBlack-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There are 5 types of narrative techniques. These vary according to the events and their sequence. The plot structure of a story can be:</a:t>
            </a:r>
            <a:endParaRPr/>
          </a:p>
          <a:p>
            <a:pPr indent="0" lvl="0" marL="0" rtl="0" algn="l">
              <a:lnSpc>
                <a:spcPct val="100000"/>
              </a:lnSpc>
              <a:spcBef>
                <a:spcPts val="0"/>
              </a:spcBef>
              <a:spcAft>
                <a:spcPts val="0"/>
              </a:spcAft>
              <a:buSzPts val="1100"/>
              <a:buNone/>
            </a:pPr>
            <a:r>
              <a:rPr lang="en-IE"/>
              <a:t>- Linear: events follow a chronological line.</a:t>
            </a:r>
            <a:endParaRPr/>
          </a:p>
          <a:p>
            <a:pPr indent="0" lvl="0" marL="0" rtl="0" algn="l">
              <a:lnSpc>
                <a:spcPct val="100000"/>
              </a:lnSpc>
              <a:spcBef>
                <a:spcPts val="0"/>
              </a:spcBef>
              <a:spcAft>
                <a:spcPts val="0"/>
              </a:spcAft>
              <a:buSzPts val="1100"/>
              <a:buNone/>
            </a:pPr>
            <a:r>
              <a:rPr lang="en-IE"/>
              <a:t>- Nonlinear: events do not follow a chronological line. They can therefore confuse the audience at first, but as the story progresses the scenes eventually make sense.</a:t>
            </a:r>
            <a:endParaRPr/>
          </a:p>
          <a:p>
            <a:pPr indent="0" lvl="0" marL="0" rtl="0" algn="l">
              <a:lnSpc>
                <a:spcPct val="100000"/>
              </a:lnSpc>
              <a:spcBef>
                <a:spcPts val="0"/>
              </a:spcBef>
              <a:spcAft>
                <a:spcPts val="0"/>
              </a:spcAft>
              <a:buSzPts val="1100"/>
              <a:buNone/>
            </a:pPr>
            <a:r>
              <a:rPr lang="en-IE"/>
              <a:t>- Parallel: as the name implies, the plot happens simultaneously / parallel with other stories.</a:t>
            </a:r>
            <a:endParaRPr/>
          </a:p>
          <a:p>
            <a:pPr indent="0" lvl="0" marL="0" rtl="0" algn="l">
              <a:lnSpc>
                <a:spcPct val="100000"/>
              </a:lnSpc>
              <a:spcBef>
                <a:spcPts val="0"/>
              </a:spcBef>
              <a:spcAft>
                <a:spcPts val="0"/>
              </a:spcAft>
              <a:buSzPts val="1100"/>
              <a:buNone/>
            </a:pPr>
            <a:r>
              <a:rPr lang="en-IE"/>
              <a:t>- Circular: in this narrative, the story ends as it began. As events go by, the story goes back to the beginning.</a:t>
            </a:r>
            <a:endParaRPr/>
          </a:p>
          <a:p>
            <a:pPr indent="0" lvl="0" marL="0" rtl="0" algn="l">
              <a:lnSpc>
                <a:spcPct val="100000"/>
              </a:lnSpc>
              <a:spcBef>
                <a:spcPts val="0"/>
              </a:spcBef>
              <a:spcAft>
                <a:spcPts val="0"/>
              </a:spcAft>
              <a:buSzPts val="1100"/>
              <a:buNone/>
            </a:pPr>
            <a:r>
              <a:rPr lang="en-IE"/>
              <a:t>- Interactive: the narrative follows the choices of the audience. The person chooses the direction he wants to take to history.</a:t>
            </a:r>
            <a:endParaRPr/>
          </a:p>
        </p:txBody>
      </p:sp>
      <p:sp>
        <p:nvSpPr>
          <p:cNvPr id="195" name="Google Shape;19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1 - To tell a story, the first step is to capture the audience's attention. The beginning of the story has to be like the cover and the title of a book, without reading, you are already interested in knowing more. </a:t>
            </a:r>
            <a:endParaRPr/>
          </a:p>
          <a:p>
            <a:pPr indent="0" lvl="0" marL="0" rtl="0" algn="l">
              <a:lnSpc>
                <a:spcPct val="100000"/>
              </a:lnSpc>
              <a:spcBef>
                <a:spcPts val="0"/>
              </a:spcBef>
              <a:spcAft>
                <a:spcPts val="0"/>
              </a:spcAft>
              <a:buSzPts val="1100"/>
              <a:buNone/>
            </a:pPr>
            <a:r>
              <a:rPr lang="en-IE"/>
              <a:t>For a storyteller it is important to bring the characters to life. </a:t>
            </a:r>
            <a:endParaRPr/>
          </a:p>
          <a:p>
            <a:pPr indent="0" lvl="0" marL="0" rtl="0" algn="l">
              <a:lnSpc>
                <a:spcPct val="100000"/>
              </a:lnSpc>
              <a:spcBef>
                <a:spcPts val="0"/>
              </a:spcBef>
              <a:spcAft>
                <a:spcPts val="0"/>
              </a:spcAft>
              <a:buSzPts val="1100"/>
              <a:buNone/>
            </a:pPr>
            <a:r>
              <a:rPr lang="en-IE"/>
              <a:t>The characters are at the centre of the story, they must create empathy and generate emotions in the audience, from laughing to crying.</a:t>
            </a:r>
            <a:endParaRPr/>
          </a:p>
          <a:p>
            <a:pPr indent="0" lvl="0" marL="0" rtl="0" algn="l">
              <a:lnSpc>
                <a:spcPct val="100000"/>
              </a:lnSpc>
              <a:spcBef>
                <a:spcPts val="0"/>
              </a:spcBef>
              <a:spcAft>
                <a:spcPts val="0"/>
              </a:spcAft>
              <a:buSzPts val="1100"/>
              <a:buNone/>
            </a:pPr>
            <a:r>
              <a:rPr lang="en-IE"/>
              <a:t>Throughout the story, the audience emerges in misfortunes or luck, along with the storyteller.</a:t>
            </a:r>
            <a:endParaRPr/>
          </a:p>
          <a:p>
            <a:pPr indent="0" lvl="0" marL="0" rtl="0" algn="l">
              <a:lnSpc>
                <a:spcPct val="100000"/>
              </a:lnSpc>
              <a:spcBef>
                <a:spcPts val="0"/>
              </a:spcBef>
              <a:spcAft>
                <a:spcPts val="0"/>
              </a:spcAft>
              <a:buSzPts val="1100"/>
              <a:buNone/>
            </a:pPr>
            <a:r>
              <a:rPr lang="en-IE"/>
              <a:t>2 - The storyteller should face the role of the main character. By telling your own story the audience shows interest more easily. Especially, when the story is about self-overcoming, challenges and / or adversities.</a:t>
            </a:r>
            <a:endParaRPr/>
          </a:p>
          <a:p>
            <a:pPr indent="0" lvl="0" marL="0" rtl="0" algn="l">
              <a:lnSpc>
                <a:spcPct val="100000"/>
              </a:lnSpc>
              <a:spcBef>
                <a:spcPts val="0"/>
              </a:spcBef>
              <a:spcAft>
                <a:spcPts val="0"/>
              </a:spcAft>
              <a:buSzPts val="1100"/>
              <a:buNone/>
            </a:pPr>
            <a:r>
              <a:rPr lang="en-IE"/>
              <a:t>By taking the lead role in your own story, you know it better than anyone else, you can create suspense during the events and in the end conclude with a situation that creates climax. In this way, the audience can be surprised by the outcome and your character will become unforgettable at the end.</a:t>
            </a:r>
            <a:endParaRPr/>
          </a:p>
        </p:txBody>
      </p:sp>
      <p:sp>
        <p:nvSpPr>
          <p:cNvPr id="215" name="Google Shape;21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3 - When the stories are told in the present, urge the audience to think about the simplicity and the immediate of the action. The storyteller transports the audience into the experience at the moment.</a:t>
            </a:r>
            <a:endParaRPr/>
          </a:p>
          <a:p>
            <a:pPr indent="0" lvl="0" marL="0" rtl="0" algn="l">
              <a:lnSpc>
                <a:spcPct val="100000"/>
              </a:lnSpc>
              <a:spcBef>
                <a:spcPts val="0"/>
              </a:spcBef>
              <a:spcAft>
                <a:spcPts val="0"/>
              </a:spcAft>
              <a:buSzPts val="1100"/>
              <a:buNone/>
            </a:pPr>
            <a:r>
              <a:rPr lang="en-IE"/>
              <a:t>When the story is told in the past there is an introduction of various moods. That is, the story is told in different scenarios and about various circumstances that remote to the past.</a:t>
            </a:r>
            <a:endParaRPr/>
          </a:p>
          <a:p>
            <a:pPr indent="0" lvl="0" marL="0" rtl="0" algn="l">
              <a:lnSpc>
                <a:spcPct val="100000"/>
              </a:lnSpc>
              <a:spcBef>
                <a:spcPts val="0"/>
              </a:spcBef>
              <a:spcAft>
                <a:spcPts val="0"/>
              </a:spcAft>
              <a:buSzPts val="1100"/>
              <a:buNone/>
            </a:pPr>
            <a:r>
              <a:rPr lang="en-IE"/>
              <a:t>In the future, the storyteller usually describes plans or strategies. The storyteller makes an accurate, decisive, and responsible speech.</a:t>
            </a:r>
            <a:endParaRPr/>
          </a:p>
          <a:p>
            <a:pPr indent="0" lvl="0" marL="0" rtl="0" algn="l">
              <a:lnSpc>
                <a:spcPct val="100000"/>
              </a:lnSpc>
              <a:spcBef>
                <a:spcPts val="0"/>
              </a:spcBef>
              <a:spcAft>
                <a:spcPts val="0"/>
              </a:spcAft>
              <a:buSzPts val="1100"/>
              <a:buNone/>
            </a:pPr>
            <a:r>
              <a:rPr lang="en-IE"/>
              <a:t>4 - When the story is told in the third person, it may mean that you have not actually experienced the events, that is, you are only reporting the story of someone else, instead of yours. Stories told in the third person can become less interesting and less captivating to the audience.</a:t>
            </a:r>
            <a:endParaRPr/>
          </a:p>
        </p:txBody>
      </p:sp>
      <p:sp>
        <p:nvSpPr>
          <p:cNvPr id="227" name="Google Shape;22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Eye contact: makes the connection between the speaker and the audience. It conveys an image of trust and credibility.</a:t>
            </a:r>
            <a:endParaRPr/>
          </a:p>
          <a:p>
            <a:pPr indent="0" lvl="0" marL="0" rtl="0" algn="l">
              <a:lnSpc>
                <a:spcPct val="100000"/>
              </a:lnSpc>
              <a:spcBef>
                <a:spcPts val="0"/>
              </a:spcBef>
              <a:spcAft>
                <a:spcPts val="0"/>
              </a:spcAft>
              <a:buSzPts val="1100"/>
              <a:buNone/>
            </a:pPr>
            <a:r>
              <a:rPr lang="en-IE"/>
              <a:t>Gestures: convey confidence and the feeling of tranquillity when speaking. </a:t>
            </a:r>
            <a:endParaRPr/>
          </a:p>
          <a:p>
            <a:pPr indent="0" lvl="0" marL="0" rtl="0" algn="l">
              <a:lnSpc>
                <a:spcPct val="100000"/>
              </a:lnSpc>
              <a:spcBef>
                <a:spcPts val="0"/>
              </a:spcBef>
              <a:spcAft>
                <a:spcPts val="0"/>
              </a:spcAft>
              <a:buSzPts val="1100"/>
              <a:buNone/>
            </a:pPr>
            <a:r>
              <a:rPr lang="en-IE"/>
              <a:t>Facial expressions: it is the most widespread form of non-verbal communication. Happiness, sadness, fear and anger are common all over the world.</a:t>
            </a:r>
            <a:endParaRPr/>
          </a:p>
          <a:p>
            <a:pPr indent="0" lvl="0" marL="0" rtl="0" algn="l">
              <a:lnSpc>
                <a:spcPct val="100000"/>
              </a:lnSpc>
              <a:spcBef>
                <a:spcPts val="0"/>
              </a:spcBef>
              <a:spcAft>
                <a:spcPts val="0"/>
              </a:spcAft>
              <a:buSzPts val="1100"/>
              <a:buNone/>
            </a:pPr>
            <a:r>
              <a:rPr lang="en-IE"/>
              <a:t>Paralinguistics: it is associated with the tone of voice. The same words spoken in different tones of voice (stronger, hesitant, etc.) are interpreted differently.</a:t>
            </a:r>
            <a:endParaRPr/>
          </a:p>
          <a:p>
            <a:pPr indent="0" lvl="0" marL="0" rtl="0" algn="l">
              <a:lnSpc>
                <a:spcPct val="100000"/>
              </a:lnSpc>
              <a:spcBef>
                <a:spcPts val="0"/>
              </a:spcBef>
              <a:spcAft>
                <a:spcPts val="0"/>
              </a:spcAft>
              <a:buSzPts val="1100"/>
              <a:buNone/>
            </a:pPr>
            <a:r>
              <a:rPr lang="en-IE"/>
              <a:t>Touch: it is a common behaviour. It can mean respect, trust, distance.</a:t>
            </a:r>
            <a:endParaRPr/>
          </a:p>
          <a:p>
            <a:pPr indent="0" lvl="0" marL="0" rtl="0" algn="l">
              <a:lnSpc>
                <a:spcPct val="100000"/>
              </a:lnSpc>
              <a:spcBef>
                <a:spcPts val="0"/>
              </a:spcBef>
              <a:spcAft>
                <a:spcPts val="0"/>
              </a:spcAft>
              <a:buSzPts val="1100"/>
              <a:buNone/>
            </a:pPr>
            <a:r>
              <a:rPr lang="en-IE"/>
              <a:t>Proxemics: personal space reflects the signs of proximity or social detachment between people.</a:t>
            </a:r>
            <a:endParaRPr/>
          </a:p>
        </p:txBody>
      </p:sp>
      <p:sp>
        <p:nvSpPr>
          <p:cNvPr id="249" name="Google Shape;24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There are 4 fundamental pillars to build a strong and impactful narrative.</a:t>
            </a:r>
            <a:endParaRPr/>
          </a:p>
          <a:p>
            <a:pPr indent="0" lvl="0" marL="0" rtl="0" algn="l">
              <a:lnSpc>
                <a:spcPct val="100000"/>
              </a:lnSpc>
              <a:spcBef>
                <a:spcPts val="0"/>
              </a:spcBef>
              <a:spcAft>
                <a:spcPts val="0"/>
              </a:spcAft>
              <a:buSzPts val="1100"/>
              <a:buNone/>
            </a:pPr>
            <a:r>
              <a:rPr lang="en-IE"/>
              <a:t>These 4P’s Of Story Telling have to be cohesive and clear when it comes to telling the story. Well structured and together will create a greater impact and engagement of the audience.</a:t>
            </a:r>
            <a:endParaRPr/>
          </a:p>
        </p:txBody>
      </p:sp>
      <p:sp>
        <p:nvSpPr>
          <p:cNvPr id="272" name="Google Shape;27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People in the storytelling are the main role. </a:t>
            </a:r>
            <a:endParaRPr/>
          </a:p>
          <a:p>
            <a:pPr indent="0" lvl="0" marL="0" rtl="0" algn="l">
              <a:lnSpc>
                <a:spcPct val="100000"/>
              </a:lnSpc>
              <a:spcBef>
                <a:spcPts val="0"/>
              </a:spcBef>
              <a:spcAft>
                <a:spcPts val="0"/>
              </a:spcAft>
              <a:buSzPts val="1100"/>
              <a:buNone/>
            </a:pPr>
            <a:r>
              <a:rPr lang="en-IE"/>
              <a:t>Stories are told from people to people, and only in this way does it make sense to tell stories. </a:t>
            </a:r>
            <a:endParaRPr/>
          </a:p>
          <a:p>
            <a:pPr indent="0" lvl="0" marL="0" rtl="0" algn="l">
              <a:lnSpc>
                <a:spcPct val="100000"/>
              </a:lnSpc>
              <a:spcBef>
                <a:spcPts val="0"/>
              </a:spcBef>
              <a:spcAft>
                <a:spcPts val="0"/>
              </a:spcAft>
              <a:buSzPts val="1100"/>
              <a:buNone/>
            </a:pPr>
            <a:r>
              <a:rPr lang="en-IE"/>
              <a:t>In addition, the story must captivate, through emotions, connecting with the audience emotionally is an asset to achieve success.</a:t>
            </a:r>
            <a:endParaRPr/>
          </a:p>
        </p:txBody>
      </p:sp>
      <p:sp>
        <p:nvSpPr>
          <p:cNvPr id="282" name="Google Shape;28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IE">
                <a:solidFill>
                  <a:srgbClr val="292929"/>
                </a:solidFill>
                <a:latin typeface="Arial"/>
                <a:ea typeface="Arial"/>
                <a:cs typeface="Arial"/>
                <a:sym typeface="Arial"/>
              </a:rPr>
              <a:t>The place where the story is set is as relevant as the stage where the story is told. </a:t>
            </a:r>
            <a:endParaRPr/>
          </a:p>
          <a:p>
            <a:pPr indent="0" lvl="0" marL="0" rtl="0" algn="l">
              <a:lnSpc>
                <a:spcPct val="100000"/>
              </a:lnSpc>
              <a:spcBef>
                <a:spcPts val="0"/>
              </a:spcBef>
              <a:spcAft>
                <a:spcPts val="0"/>
              </a:spcAft>
              <a:buSzPts val="1100"/>
              <a:buNone/>
            </a:pPr>
            <a:r>
              <a:rPr b="0" i="0" lang="en-IE">
                <a:solidFill>
                  <a:srgbClr val="292929"/>
                </a:solidFill>
                <a:latin typeface="Arial"/>
                <a:ea typeface="Arial"/>
                <a:cs typeface="Arial"/>
                <a:sym typeface="Arial"/>
              </a:rPr>
              <a:t>For the public to better understand the story it is important to describe the physical space, refer the thought of the audience in the exact place so that the story has a more authentic character.</a:t>
            </a:r>
            <a:endParaRPr/>
          </a:p>
        </p:txBody>
      </p:sp>
      <p:sp>
        <p:nvSpPr>
          <p:cNvPr id="296" name="Google Shape;29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purpose is nothing more than the meaning of history. </a:t>
            </a:r>
            <a:endParaRPr/>
          </a:p>
          <a:p>
            <a:pPr indent="0" lvl="0" marL="0" rtl="0" algn="l">
              <a:lnSpc>
                <a:spcPct val="100000"/>
              </a:lnSpc>
              <a:spcBef>
                <a:spcPts val="0"/>
              </a:spcBef>
              <a:spcAft>
                <a:spcPts val="0"/>
              </a:spcAft>
              <a:buSzPts val="1100"/>
              <a:buNone/>
            </a:pPr>
            <a:r>
              <a:rPr lang="en-IE"/>
              <a:t>The stories, in addition to being felt by the storyteller, must convey feelings to the audience that listens to him/her. </a:t>
            </a:r>
            <a:endParaRPr/>
          </a:p>
          <a:p>
            <a:pPr indent="0" lvl="0" marL="0" rtl="0" algn="l">
              <a:lnSpc>
                <a:spcPct val="100000"/>
              </a:lnSpc>
              <a:spcBef>
                <a:spcPts val="0"/>
              </a:spcBef>
              <a:spcAft>
                <a:spcPts val="0"/>
              </a:spcAft>
              <a:buSzPts val="1100"/>
              <a:buNone/>
            </a:pPr>
            <a:r>
              <a:rPr lang="en-IE"/>
              <a:t>Stories with a sense, purpose and objective are more believable and empathetic.</a:t>
            </a:r>
            <a:endParaRPr/>
          </a:p>
        </p:txBody>
      </p:sp>
      <p:sp>
        <p:nvSpPr>
          <p:cNvPr id="307" name="Google Shape;30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plot is the structure of the narrative. </a:t>
            </a:r>
            <a:endParaRPr/>
          </a:p>
          <a:p>
            <a:pPr indent="0" lvl="0" marL="0" rtl="0" algn="l">
              <a:lnSpc>
                <a:spcPct val="100000"/>
              </a:lnSpc>
              <a:spcBef>
                <a:spcPts val="0"/>
              </a:spcBef>
              <a:spcAft>
                <a:spcPts val="0"/>
              </a:spcAft>
              <a:buSzPts val="1100"/>
              <a:buNone/>
            </a:pPr>
            <a:r>
              <a:rPr lang="en-IE"/>
              <a:t>There are some types of plots, for example tragedy, comedy, heroes, overcoming, etc. </a:t>
            </a:r>
            <a:endParaRPr/>
          </a:p>
          <a:p>
            <a:pPr indent="0" lvl="0" marL="0" rtl="0" algn="l">
              <a:lnSpc>
                <a:spcPct val="100000"/>
              </a:lnSpc>
              <a:spcBef>
                <a:spcPts val="0"/>
              </a:spcBef>
              <a:spcAft>
                <a:spcPts val="0"/>
              </a:spcAft>
              <a:buSzPts val="1100"/>
              <a:buNone/>
            </a:pPr>
            <a:r>
              <a:rPr lang="en-IE"/>
              <a:t>The plot consists , majority, in 5 elements: exposure, rising action, climax, falling action and denouement. (You can find more information here: https://www.authorlearningcenter.com/writing/fiction/w/plot-planning/7309/5-elements-of-plot-and-how-to-use-them-to-build-your-novel) </a:t>
            </a:r>
            <a:endParaRPr/>
          </a:p>
        </p:txBody>
      </p:sp>
      <p:sp>
        <p:nvSpPr>
          <p:cNvPr id="318" name="Google Shape;31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When you hear a story, you have the opportunity to learn from the experience of the person who is telling you the story. </a:t>
            </a:r>
            <a:endParaRPr/>
          </a:p>
          <a:p>
            <a:pPr indent="0" lvl="0" marL="0" rtl="0" algn="l">
              <a:lnSpc>
                <a:spcPct val="100000"/>
              </a:lnSpc>
              <a:spcBef>
                <a:spcPts val="0"/>
              </a:spcBef>
              <a:spcAft>
                <a:spcPts val="0"/>
              </a:spcAft>
              <a:buSzPts val="1100"/>
              <a:buNone/>
            </a:pPr>
            <a:r>
              <a:rPr lang="en-IE"/>
              <a:t>A good storyteller can change the way you see, evaluate, and even think about the values and opinions that were previously formed on the subject.</a:t>
            </a:r>
            <a:endParaRPr/>
          </a:p>
          <a:p>
            <a:pPr indent="0" lvl="0" marL="0" rtl="0" algn="l">
              <a:lnSpc>
                <a:spcPct val="100000"/>
              </a:lnSpc>
              <a:spcBef>
                <a:spcPts val="0"/>
              </a:spcBef>
              <a:spcAft>
                <a:spcPts val="0"/>
              </a:spcAft>
              <a:buSzPts val="1100"/>
              <a:buNone/>
            </a:pPr>
            <a:r>
              <a:rPr lang="en-IE"/>
              <a:t>According to Uri Hasson, professor of psychology and neuroscience at Princeton University, when listening to a story several areas of the brain become illuminated, not only those that networks involved in language processing, but also other neural circuits. </a:t>
            </a:r>
            <a:endParaRPr/>
          </a:p>
          <a:p>
            <a:pPr indent="0" lvl="0" marL="0" rtl="0" algn="l">
              <a:lnSpc>
                <a:spcPct val="100000"/>
              </a:lnSpc>
              <a:spcBef>
                <a:spcPts val="0"/>
              </a:spcBef>
              <a:spcAft>
                <a:spcPts val="0"/>
              </a:spcAft>
              <a:buSzPts val="1100"/>
              <a:buNone/>
            </a:pPr>
            <a:r>
              <a:rPr lang="en-IE"/>
              <a:t>When more exciting parts appear in the story, according to the same author, the part of the brain that processes sounds also becomes alert and activated. This means that as you listen to a story, your brainwaves synchronize with the storyteller.</a:t>
            </a:r>
            <a:endParaRPr/>
          </a:p>
        </p:txBody>
      </p:sp>
      <p:sp>
        <p:nvSpPr>
          <p:cNvPr id="332" name="Google Shape;33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stories that remain are impactful, true and realistic. </a:t>
            </a:r>
            <a:endParaRPr/>
          </a:p>
          <a:p>
            <a:pPr indent="0" lvl="0" marL="0" rtl="0" algn="l">
              <a:lnSpc>
                <a:spcPct val="100000"/>
              </a:lnSpc>
              <a:spcBef>
                <a:spcPts val="0"/>
              </a:spcBef>
              <a:spcAft>
                <a:spcPts val="0"/>
              </a:spcAft>
              <a:buSzPts val="1100"/>
              <a:buNone/>
            </a:pPr>
            <a:r>
              <a:rPr lang="en-IE"/>
              <a:t>For the story be remain in the memory of those who hear it, it must come from the heart, structured in the mind and transmit presence.</a:t>
            </a:r>
            <a:endParaRPr/>
          </a:p>
        </p:txBody>
      </p:sp>
      <p:sp>
        <p:nvSpPr>
          <p:cNvPr id="343" name="Google Shape;34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Storytelling is not a process or a specific technique, but rather an art. The art of storytelling . This requires creativity, oratory skills and a lot of practice. </a:t>
            </a:r>
            <a:endParaRPr/>
          </a:p>
          <a:p>
            <a:pPr indent="0" lvl="0" marL="0" rtl="0" algn="l">
              <a:lnSpc>
                <a:spcPct val="100000"/>
              </a:lnSpc>
              <a:spcBef>
                <a:spcPts val="0"/>
              </a:spcBef>
              <a:spcAft>
                <a:spcPts val="0"/>
              </a:spcAft>
              <a:buSzPts val="1100"/>
              <a:buNone/>
            </a:pPr>
            <a:r>
              <a:rPr lang="en-IE"/>
              <a:t>The storyteller turns abstract concepts into solid images, mystifies complex concepts into simple and concrete phrases. </a:t>
            </a:r>
            <a:endParaRPr/>
          </a:p>
          <a:p>
            <a:pPr indent="0" lvl="0" marL="0" rtl="0" algn="l">
              <a:lnSpc>
                <a:spcPct val="100000"/>
              </a:lnSpc>
              <a:spcBef>
                <a:spcPts val="0"/>
              </a:spcBef>
              <a:spcAft>
                <a:spcPts val="0"/>
              </a:spcAft>
              <a:buSzPts val="1100"/>
              <a:buNone/>
            </a:pPr>
            <a:r>
              <a:rPr lang="en-IE"/>
              <a:t>The storyteller has the ability to reach people's hearts and minds because stories beyond bringing people and also brings communities and cultures together.</a:t>
            </a:r>
            <a:endParaRPr/>
          </a:p>
          <a:p>
            <a:pPr indent="0" lvl="0" marL="0" rtl="0" algn="l">
              <a:lnSpc>
                <a:spcPct val="100000"/>
              </a:lnSpc>
              <a:spcBef>
                <a:spcPts val="0"/>
              </a:spcBef>
              <a:spcAft>
                <a:spcPts val="0"/>
              </a:spcAft>
              <a:buSzPts val="1100"/>
              <a:buNone/>
            </a:pPr>
            <a:r>
              <a:t/>
            </a:r>
            <a:endParaRPr/>
          </a:p>
        </p:txBody>
      </p:sp>
      <p:sp>
        <p:nvSpPr>
          <p:cNvPr id="353" name="Google Shape;35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first step is to search for your target audience. Who do you want to tell your story to?</a:t>
            </a:r>
            <a:endParaRPr/>
          </a:p>
          <a:p>
            <a:pPr indent="0" lvl="0" marL="0" rtl="0" algn="l">
              <a:lnSpc>
                <a:spcPct val="100000"/>
              </a:lnSpc>
              <a:spcBef>
                <a:spcPts val="0"/>
              </a:spcBef>
              <a:spcAft>
                <a:spcPts val="0"/>
              </a:spcAft>
              <a:buSzPts val="1100"/>
              <a:buNone/>
            </a:pPr>
            <a:r>
              <a:rPr lang="en-IE"/>
              <a:t>There is always something in common among the audience. That's what you should focus on, finding data and things in common among the people who will listen to you.</a:t>
            </a:r>
            <a:endParaRPr/>
          </a:p>
          <a:p>
            <a:pPr indent="0" lvl="0" marL="0" rtl="0" algn="l">
              <a:lnSpc>
                <a:spcPct val="100000"/>
              </a:lnSpc>
              <a:spcBef>
                <a:spcPts val="0"/>
              </a:spcBef>
              <a:spcAft>
                <a:spcPts val="0"/>
              </a:spcAft>
              <a:buSzPts val="1100"/>
              <a:buNone/>
            </a:pPr>
            <a:r>
              <a:rPr lang="en-IE"/>
              <a:t>After discovering and defining the data in common you can create a profile (with name, demographic details, etc.). This will make it easier to identify your audience and write your story. </a:t>
            </a:r>
            <a:endParaRPr/>
          </a:p>
          <a:p>
            <a:pPr indent="0" lvl="0" marL="0" rtl="0" algn="l">
              <a:lnSpc>
                <a:spcPct val="100000"/>
              </a:lnSpc>
              <a:spcBef>
                <a:spcPts val="0"/>
              </a:spcBef>
              <a:spcAft>
                <a:spcPts val="0"/>
              </a:spcAft>
              <a:buSzPts val="1100"/>
              <a:buNone/>
            </a:pPr>
            <a:r>
              <a:rPr lang="en-IE"/>
              <a:t>For example, if the speech is at a university, at the end of the year, in principle your audience will be young adults between the ages of 20 and 30. It is on this type of information that speech can focus.</a:t>
            </a:r>
            <a:endParaRPr/>
          </a:p>
        </p:txBody>
      </p:sp>
      <p:sp>
        <p:nvSpPr>
          <p:cNvPr id="375" name="Google Shape;375;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problem with plot cliches is that they don't mention genuine details. </a:t>
            </a:r>
            <a:endParaRPr/>
          </a:p>
          <a:p>
            <a:pPr indent="0" lvl="0" marL="0" rtl="0" algn="l">
              <a:lnSpc>
                <a:spcPct val="100000"/>
              </a:lnSpc>
              <a:spcBef>
                <a:spcPts val="0"/>
              </a:spcBef>
              <a:spcAft>
                <a:spcPts val="0"/>
              </a:spcAft>
              <a:buSzPts val="1100"/>
              <a:buNone/>
            </a:pPr>
            <a:r>
              <a:rPr lang="en-IE"/>
              <a:t>Therefore, avoid telling stories that are not yours, do not belong to you, because the story will lose its veracity and authenticity.</a:t>
            </a:r>
            <a:endParaRPr/>
          </a:p>
          <a:p>
            <a:pPr indent="0" lvl="0" marL="0" rtl="0" algn="l">
              <a:lnSpc>
                <a:spcPct val="100000"/>
              </a:lnSpc>
              <a:spcBef>
                <a:spcPts val="0"/>
              </a:spcBef>
              <a:spcAft>
                <a:spcPts val="0"/>
              </a:spcAft>
              <a:buSzPts val="1100"/>
              <a:buNone/>
            </a:pPr>
            <a:r>
              <a:rPr lang="en-IE"/>
              <a:t>Avoid talking about sectionalist topics. Even if these are true. If you choose to do so, introduce your version of the theme into the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89" name="Google Shape;38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Telling a story can mean many things, it just depends on the person who tells the story and the receiver. The people who tell stories convey facts, insert a context, a plot and the characters themselves. Their goal, when tell the story is to gain the attention of the listener. The listener has to feel interested and involved in the story, as if he/she also lived the story in the first person.</a:t>
            </a:r>
            <a:endParaRPr/>
          </a:p>
          <a:p>
            <a:pPr indent="0" lvl="0" marL="0" rtl="0" algn="l">
              <a:lnSpc>
                <a:spcPct val="100000"/>
              </a:lnSpc>
              <a:spcBef>
                <a:spcPts val="0"/>
              </a:spcBef>
              <a:spcAft>
                <a:spcPts val="0"/>
              </a:spcAft>
              <a:buSzPts val="1100"/>
              <a:buNone/>
            </a:pPr>
            <a:r>
              <a:rPr lang="en-IE"/>
              <a:t>One of the secrets of storytellers is the use of metaphors to talk about human experiences. The experiences are different for all people (even if they all went through the same experience, in the same place, at the same time, with the same people, etc.), so each one tells the story in their own way. And, this is the beauty of storytelling.</a:t>
            </a:r>
            <a:endParaRPr/>
          </a:p>
        </p:txBody>
      </p:sp>
      <p:sp>
        <p:nvSpPr>
          <p:cNvPr id="175" name="Google Shape;17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structure of a narrative is its own organization. That is, how history organizes itself and at the same time develops. Mostly, the organizational structure of history has a beginning, middle and end. Narratives, as a rule, are engaging and pleasant.</a:t>
            </a:r>
            <a:endParaRPr/>
          </a:p>
        </p:txBody>
      </p:sp>
      <p:sp>
        <p:nvSpPr>
          <p:cNvPr id="185" name="Google Shape;1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6" name="Google Shape;9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7" name="Google Shape;9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6.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6.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6.png"/><Relationship Id="rId5"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3.png"/><Relationship Id="rId11" Type="http://schemas.openxmlformats.org/officeDocument/2006/relationships/image" Target="../media/image28.jpg"/><Relationship Id="rId10" Type="http://schemas.openxmlformats.org/officeDocument/2006/relationships/image" Target="../media/image30.png"/><Relationship Id="rId12" Type="http://schemas.openxmlformats.org/officeDocument/2006/relationships/image" Target="../media/image34.png"/><Relationship Id="rId9" Type="http://schemas.openxmlformats.org/officeDocument/2006/relationships/image" Target="../media/image31.jp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6.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Module 2 – Me as a Storyteller</a:t>
            </a:r>
            <a:endParaRPr/>
          </a:p>
        </p:txBody>
      </p:sp>
      <p:pic>
        <p:nvPicPr>
          <p:cNvPr descr="Text&#10;&#10;Description automatically generated" id="109" name="Google Shape;109;p1"/>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pic>
        <p:nvPicPr>
          <p:cNvPr id="110" name="Google Shape;110;p1"/>
          <p:cNvPicPr preferRelativeResize="0"/>
          <p:nvPr/>
        </p:nvPicPr>
        <p:blipFill rotWithShape="1">
          <a:blip r:embed="rId4">
            <a:alphaModFix/>
          </a:blip>
          <a:srcRect b="0" l="0" r="0" t="0"/>
          <a:stretch/>
        </p:blipFill>
        <p:spPr>
          <a:xfrm>
            <a:off x="4542691" y="769716"/>
            <a:ext cx="3106618" cy="4021632"/>
          </a:xfrm>
          <a:prstGeom prst="rect">
            <a:avLst/>
          </a:prstGeom>
          <a:noFill/>
          <a:ln>
            <a:noFill/>
          </a:ln>
        </p:spPr>
      </p:pic>
      <p:pic>
        <p:nvPicPr>
          <p:cNvPr id="111" name="Google Shape;111;p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8" name="Google Shape;198;p3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199" name="Google Shape;199;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00" name="Google Shape;200;p33"/>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aphicFrame>
        <p:nvGraphicFramePr>
          <p:cNvPr id="201" name="Google Shape;201;p33"/>
          <p:cNvGraphicFramePr/>
          <p:nvPr/>
        </p:nvGraphicFramePr>
        <p:xfrm>
          <a:off x="1538514" y="1594878"/>
          <a:ext cx="3000000" cy="3000000"/>
        </p:xfrm>
        <a:graphic>
          <a:graphicData uri="http://schemas.openxmlformats.org/drawingml/2006/table">
            <a:tbl>
              <a:tblPr bandRow="1" firstRow="1">
                <a:noFill/>
                <a:tableStyleId>{9944AC6B-D22B-46FB-9A6B-00E8393AD3C2}</a:tableStyleId>
              </a:tblPr>
              <a:tblGrid>
                <a:gridCol w="2194550"/>
                <a:gridCol w="6920400"/>
              </a:tblGrid>
              <a:tr h="586625">
                <a:tc>
                  <a:txBody>
                    <a:bodyPr/>
                    <a:lstStyle/>
                    <a:p>
                      <a:pPr indent="0" lvl="0" marL="0" marR="0" rtl="0" algn="ctr">
                        <a:lnSpc>
                          <a:spcPct val="100000"/>
                        </a:lnSpc>
                        <a:spcBef>
                          <a:spcPts val="0"/>
                        </a:spcBef>
                        <a:spcAft>
                          <a:spcPts val="0"/>
                        </a:spcAft>
                        <a:buNone/>
                      </a:pPr>
                      <a:r>
                        <a:rPr b="1" lang="en-IE" sz="2400" u="none" cap="none" strike="noStrike"/>
                        <a:t>Linear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IE" sz="1800" u="none" cap="none" strike="noStrike"/>
                        <a:t>Events follow a chronological line.</a:t>
                      </a:r>
                      <a:endParaRPr/>
                    </a:p>
                    <a:p>
                      <a:pPr indent="0" lvl="0" marL="0" marR="0" rtl="0" algn="ctr">
                        <a:lnSpc>
                          <a:spcPct val="100000"/>
                        </a:lnSpc>
                        <a:spcBef>
                          <a:spcPts val="0"/>
                        </a:spcBef>
                        <a:spcAft>
                          <a:spcPts val="0"/>
                        </a:spcAft>
                        <a:buNone/>
                      </a:pPr>
                      <a:r>
                        <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53150">
                <a:tc>
                  <a:txBody>
                    <a:bodyPr/>
                    <a:lstStyle/>
                    <a:p>
                      <a:pPr indent="0" lvl="0" marL="0" marR="0" rtl="0" algn="ctr">
                        <a:lnSpc>
                          <a:spcPct val="100000"/>
                        </a:lnSpc>
                        <a:spcBef>
                          <a:spcPts val="0"/>
                        </a:spcBef>
                        <a:spcAft>
                          <a:spcPts val="0"/>
                        </a:spcAft>
                        <a:buNone/>
                      </a:pPr>
                      <a:r>
                        <a:rPr b="1" lang="en-IE" sz="2400" u="none" cap="none" strike="noStrike"/>
                        <a:t>Nonlinear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IE" sz="1800" u="none" cap="none" strike="noStrike"/>
                        <a:t>Events do not follow a chronological line. They can therefore confuse the audience at first, but as the story progresses the scenes eventually make sense.</a:t>
                      </a:r>
                      <a:endParaRPr/>
                    </a:p>
                    <a:p>
                      <a:pPr indent="0" lvl="0" marL="0" marR="0" rtl="0" algn="ctr">
                        <a:lnSpc>
                          <a:spcPct val="100000"/>
                        </a:lnSpc>
                        <a:spcBef>
                          <a:spcPts val="0"/>
                        </a:spcBef>
                        <a:spcAft>
                          <a:spcPts val="0"/>
                        </a:spcAft>
                        <a:buNone/>
                      </a:pPr>
                      <a:r>
                        <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1700">
                <a:tc>
                  <a:txBody>
                    <a:bodyPr/>
                    <a:lstStyle/>
                    <a:p>
                      <a:pPr indent="0" lvl="0" marL="0" marR="0" rtl="0" algn="ctr">
                        <a:lnSpc>
                          <a:spcPct val="100000"/>
                        </a:lnSpc>
                        <a:spcBef>
                          <a:spcPts val="0"/>
                        </a:spcBef>
                        <a:spcAft>
                          <a:spcPts val="0"/>
                        </a:spcAft>
                        <a:buNone/>
                      </a:pPr>
                      <a:r>
                        <a:rPr b="1" lang="en-IE" sz="2400" u="none" cap="none" strike="noStrike"/>
                        <a:t>Parallel</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IE" sz="1800" u="none" cap="none" strike="noStrike"/>
                        <a:t>As the name implies, the plot happens simultaneously / parallel with other stories.</a:t>
                      </a:r>
                      <a:endParaRPr/>
                    </a:p>
                    <a:p>
                      <a:pPr indent="0" lvl="0" marL="0" marR="0" rtl="0" algn="ctr">
                        <a:lnSpc>
                          <a:spcPct val="100000"/>
                        </a:lnSpc>
                        <a:spcBef>
                          <a:spcPts val="0"/>
                        </a:spcBef>
                        <a:spcAft>
                          <a:spcPts val="0"/>
                        </a:spcAft>
                        <a:buNone/>
                      </a:pPr>
                      <a:r>
                        <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22525">
                <a:tc>
                  <a:txBody>
                    <a:bodyPr/>
                    <a:lstStyle/>
                    <a:p>
                      <a:pPr indent="0" lvl="0" marL="0" marR="0" rtl="0" algn="ctr">
                        <a:lnSpc>
                          <a:spcPct val="100000"/>
                        </a:lnSpc>
                        <a:spcBef>
                          <a:spcPts val="0"/>
                        </a:spcBef>
                        <a:spcAft>
                          <a:spcPts val="0"/>
                        </a:spcAft>
                        <a:buNone/>
                      </a:pPr>
                      <a:r>
                        <a:rPr b="1" lang="en-IE" sz="2400" u="none" cap="none" strike="noStrike"/>
                        <a:t>Circular</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IE" sz="1800" u="none" cap="none" strike="noStrike"/>
                        <a:t>In this narrative, the story ends as it began. As events go by, the story goes back to the beginning.</a:t>
                      </a:r>
                      <a:endParaRPr/>
                    </a:p>
                    <a:p>
                      <a:pPr indent="0" lvl="0" marL="0" marR="0" rtl="0" algn="ctr">
                        <a:lnSpc>
                          <a:spcPct val="100000"/>
                        </a:lnSpc>
                        <a:spcBef>
                          <a:spcPts val="0"/>
                        </a:spcBef>
                        <a:spcAft>
                          <a:spcPts val="0"/>
                        </a:spcAft>
                        <a:buNone/>
                      </a:pPr>
                      <a:r>
                        <a:t/>
                      </a:r>
                      <a:endParaRPr b="0"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35575">
                <a:tc>
                  <a:txBody>
                    <a:bodyPr/>
                    <a:lstStyle/>
                    <a:p>
                      <a:pPr indent="0" lvl="0" marL="0" marR="0" rtl="0" algn="ctr">
                        <a:lnSpc>
                          <a:spcPct val="100000"/>
                        </a:lnSpc>
                        <a:spcBef>
                          <a:spcPts val="0"/>
                        </a:spcBef>
                        <a:spcAft>
                          <a:spcPts val="0"/>
                        </a:spcAft>
                        <a:buNone/>
                      </a:pPr>
                      <a:r>
                        <a:rPr b="1" lang="en-IE" sz="2400" u="none" cap="none" strike="noStrike"/>
                        <a:t>Interactive</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IE" sz="1800" u="none" cap="none" strike="noStrike"/>
                        <a:t>The narrative follows the choices of the audience. The person chooses the direction he wants to take to history.</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02" name="Google Shape;202;p33"/>
          <p:cNvSpPr txBox="1"/>
          <p:nvPr/>
        </p:nvSpPr>
        <p:spPr>
          <a:xfrm>
            <a:off x="1538513" y="261481"/>
            <a:ext cx="911497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000000"/>
                </a:solidFill>
                <a:latin typeface="Arial Black"/>
                <a:ea typeface="Arial Black"/>
                <a:cs typeface="Arial Black"/>
                <a:sym typeface="Arial Black"/>
              </a:rPr>
              <a:t>There are 5 types of narrative techniques: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8" name="Google Shape;208;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09" name="Google Shape;209;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10" name="Google Shape;210;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12" name="Google Shape;212;p34"/>
          <p:cNvSpPr txBox="1"/>
          <p:nvPr/>
        </p:nvSpPr>
        <p:spPr>
          <a:xfrm>
            <a:off x="555572" y="2274838"/>
            <a:ext cx="4774073"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Things to consider when creating a storytelling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 name="Google Shape;218;p35"/>
          <p:cNvSpPr/>
          <p:nvPr/>
        </p:nvSpPr>
        <p:spPr>
          <a:xfrm>
            <a:off x="0" y="0"/>
            <a:ext cx="6096000" cy="6865473"/>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 name="Google Shape;219;p35"/>
          <p:cNvSpPr txBox="1"/>
          <p:nvPr/>
        </p:nvSpPr>
        <p:spPr>
          <a:xfrm>
            <a:off x="753877" y="2398774"/>
            <a:ext cx="4353116" cy="3770434"/>
          </a:xfrm>
          <a:prstGeom prst="rect">
            <a:avLst/>
          </a:prstGeom>
          <a:noFill/>
          <a:ln>
            <a:noFill/>
          </a:ln>
        </p:spPr>
        <p:txBody>
          <a:bodyPr anchorCtr="0" anchor="t" bIns="45700" lIns="91425" spcFirstLastPara="1" rIns="91425" wrap="square" tIns="45700">
            <a:normAutofit/>
          </a:bodyPr>
          <a:lstStyle/>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Who is the main character of the story?</a:t>
            </a:r>
            <a:endParaRPr/>
          </a:p>
          <a:p>
            <a:pPr indent="0" lvl="0" marL="685800" marR="0" rtl="0" algn="l">
              <a:lnSpc>
                <a:spcPct val="90000"/>
              </a:lnSpc>
              <a:spcBef>
                <a:spcPts val="600"/>
              </a:spcBef>
              <a:spcAft>
                <a:spcPts val="0"/>
              </a:spcAft>
              <a:buNone/>
            </a:pPr>
            <a:r>
              <a:t/>
            </a:r>
            <a:endParaRPr b="0" i="0" sz="2000" u="none" cap="none" strike="noStrike">
              <a:solidFill>
                <a:srgbClr val="595959"/>
              </a:solidFill>
              <a:latin typeface="Arial"/>
              <a:ea typeface="Arial"/>
              <a:cs typeface="Arial"/>
              <a:sym typeface="Arial"/>
            </a:endParaRPr>
          </a:p>
          <a:p>
            <a:pPr indent="-228600" lvl="0" marL="914400" marR="0" rtl="0" algn="l">
              <a:lnSpc>
                <a:spcPct val="90000"/>
              </a:lnSpc>
              <a:spcBef>
                <a:spcPts val="60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What is your position in the development of history?</a:t>
            </a:r>
            <a:endParaRPr/>
          </a:p>
        </p:txBody>
      </p:sp>
      <p:pic>
        <p:nvPicPr>
          <p:cNvPr descr="Uma imagem com texto&#10;&#10;Descrição gerada automaticamente" id="220" name="Google Shape;220;p35"/>
          <p:cNvPicPr preferRelativeResize="0"/>
          <p:nvPr/>
        </p:nvPicPr>
        <p:blipFill rotWithShape="1">
          <a:blip r:embed="rId3">
            <a:alphaModFix/>
          </a:blip>
          <a:srcRect b="0" l="0" r="0" t="0"/>
          <a:stretch/>
        </p:blipFill>
        <p:spPr>
          <a:xfrm>
            <a:off x="6781801" y="1053257"/>
            <a:ext cx="4797056" cy="4797056"/>
          </a:xfrm>
          <a:prstGeom prst="rect">
            <a:avLst/>
          </a:prstGeom>
          <a:noFill/>
          <a:ln>
            <a:noFill/>
          </a:ln>
        </p:spPr>
      </p:pic>
      <p:sp>
        <p:nvSpPr>
          <p:cNvPr id="221" name="Google Shape;221;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2" name="Google Shape;222;p3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3" name="Google Shape;223;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3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0" name="Google Shape;230;p36"/>
          <p:cNvSpPr/>
          <p:nvPr/>
        </p:nvSpPr>
        <p:spPr>
          <a:xfrm>
            <a:off x="0" y="0"/>
            <a:ext cx="6096000" cy="6865473"/>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1" name="Google Shape;231;p36"/>
          <p:cNvSpPr txBox="1"/>
          <p:nvPr/>
        </p:nvSpPr>
        <p:spPr>
          <a:xfrm>
            <a:off x="780002" y="1977074"/>
            <a:ext cx="4353116" cy="3770434"/>
          </a:xfrm>
          <a:prstGeom prst="rect">
            <a:avLst/>
          </a:prstGeom>
          <a:noFill/>
          <a:ln>
            <a:noFill/>
          </a:ln>
        </p:spPr>
        <p:txBody>
          <a:bodyPr anchorCtr="0" anchor="t" bIns="45700" lIns="91425" spcFirstLastPara="1" rIns="91425" wrap="square" tIns="45700">
            <a:normAutofit/>
          </a:bodyPr>
          <a:lstStyle/>
          <a:p>
            <a:pPr indent="-228600" lvl="0" marL="914400" marR="0" rtl="0" algn="l">
              <a:lnSpc>
                <a:spcPct val="90000"/>
              </a:lnSpc>
              <a:spcBef>
                <a:spcPts val="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What is the impact when history is told in the past, present and future? </a:t>
            </a:r>
            <a:endParaRPr/>
          </a:p>
          <a:p>
            <a:pPr indent="-101600" lvl="0" marL="914400" marR="0" rtl="0" algn="l">
              <a:lnSpc>
                <a:spcPct val="90000"/>
              </a:lnSpc>
              <a:spcBef>
                <a:spcPts val="60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a:p>
            <a:pPr indent="-228600" lvl="0" marL="914400" marR="0" rtl="0" algn="l">
              <a:lnSpc>
                <a:spcPct val="90000"/>
              </a:lnSpc>
              <a:spcBef>
                <a:spcPts val="600"/>
              </a:spcBef>
              <a:spcAft>
                <a:spcPts val="0"/>
              </a:spcAft>
              <a:buClr>
                <a:schemeClr val="dk1"/>
              </a:buClr>
              <a:buSzPts val="2000"/>
              <a:buFont typeface="Arial"/>
              <a:buChar char="•"/>
            </a:pPr>
            <a:r>
              <a:rPr b="0" i="0" lang="en-IE" sz="2000" u="none" cap="none" strike="noStrike">
                <a:solidFill>
                  <a:srgbClr val="595959"/>
                </a:solidFill>
                <a:latin typeface="Arial"/>
                <a:ea typeface="Arial"/>
                <a:cs typeface="Arial"/>
                <a:sym typeface="Arial"/>
              </a:rPr>
              <a:t>What is the format of the story? Does the narrator tell the story in the 1</a:t>
            </a:r>
            <a:r>
              <a:rPr b="0" baseline="30000" i="0" lang="en-IE" sz="2000" u="none" cap="none" strike="noStrike">
                <a:solidFill>
                  <a:srgbClr val="595959"/>
                </a:solidFill>
                <a:latin typeface="Arial"/>
                <a:ea typeface="Arial"/>
                <a:cs typeface="Arial"/>
                <a:sym typeface="Arial"/>
              </a:rPr>
              <a:t>st</a:t>
            </a:r>
            <a:r>
              <a:rPr b="0" i="0" lang="en-IE" sz="2000" u="none" cap="none" strike="noStrike">
                <a:solidFill>
                  <a:srgbClr val="595959"/>
                </a:solidFill>
                <a:latin typeface="Arial"/>
                <a:ea typeface="Arial"/>
                <a:cs typeface="Arial"/>
                <a:sym typeface="Arial"/>
              </a:rPr>
              <a:t> or in the 3</a:t>
            </a:r>
            <a:r>
              <a:rPr b="0" baseline="30000" i="0" lang="en-IE" sz="2000" u="none" cap="none" strike="noStrike">
                <a:solidFill>
                  <a:srgbClr val="595959"/>
                </a:solidFill>
                <a:latin typeface="Arial"/>
                <a:ea typeface="Arial"/>
                <a:cs typeface="Arial"/>
                <a:sym typeface="Arial"/>
              </a:rPr>
              <a:t>rd</a:t>
            </a:r>
            <a:r>
              <a:rPr b="0" i="0" lang="en-IE" sz="2000" u="none" cap="none" strike="noStrike">
                <a:solidFill>
                  <a:srgbClr val="595959"/>
                </a:solidFill>
                <a:latin typeface="Arial"/>
                <a:ea typeface="Arial"/>
                <a:cs typeface="Arial"/>
                <a:sym typeface="Arial"/>
              </a:rPr>
              <a:t> person?</a:t>
            </a:r>
            <a:endParaRPr/>
          </a:p>
          <a:p>
            <a:pPr indent="-101600" lvl="0" marL="914400" marR="0" rtl="0" algn="l">
              <a:lnSpc>
                <a:spcPct val="90000"/>
              </a:lnSpc>
              <a:spcBef>
                <a:spcPts val="60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a:p>
            <a:pPr indent="-101600" lvl="0" marL="914400" marR="0" rtl="0" algn="l">
              <a:lnSpc>
                <a:spcPct val="90000"/>
              </a:lnSpc>
              <a:spcBef>
                <a:spcPts val="600"/>
              </a:spcBef>
              <a:spcAft>
                <a:spcPts val="0"/>
              </a:spcAft>
              <a:buClr>
                <a:schemeClr val="dk1"/>
              </a:buClr>
              <a:buSzPts val="2000"/>
              <a:buFont typeface="Arial"/>
              <a:buNone/>
            </a:pPr>
            <a:r>
              <a:t/>
            </a:r>
            <a:endParaRPr b="0" i="0" sz="2000" u="none" cap="none" strike="noStrike">
              <a:solidFill>
                <a:srgbClr val="595959"/>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b="0" l="0" r="0" t="0"/>
          <a:stretch/>
        </p:blipFill>
        <p:spPr>
          <a:xfrm>
            <a:off x="6781801" y="1053257"/>
            <a:ext cx="4797056" cy="4797056"/>
          </a:xfrm>
          <a:prstGeom prst="rect">
            <a:avLst/>
          </a:prstGeom>
          <a:noFill/>
          <a:ln>
            <a:noFill/>
          </a:ln>
        </p:spPr>
      </p:pic>
      <p:sp>
        <p:nvSpPr>
          <p:cNvPr id="233" name="Google Shape;233;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34" name="Google Shape;234;p3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35" name="Google Shape;235;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36" name="Google Shape;236;p3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2" name="Google Shape;242;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3" name="Google Shape;243;p3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44" name="Google Shape;244;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5" name="Google Shape;245;p3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46" name="Google Shape;246;p37"/>
          <p:cNvSpPr txBox="1"/>
          <p:nvPr/>
        </p:nvSpPr>
        <p:spPr>
          <a:xfrm>
            <a:off x="673776" y="2047900"/>
            <a:ext cx="3342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Oratory skills needed for storytelling</a:t>
            </a:r>
            <a:endParaRPr b="1" i="0"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2" name="Google Shape;252;p38"/>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38"/>
          <p:cNvSpPr txBox="1"/>
          <p:nvPr/>
        </p:nvSpPr>
        <p:spPr>
          <a:xfrm>
            <a:off x="587927" y="2711194"/>
            <a:ext cx="4243589" cy="332066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dk1"/>
                </a:solidFill>
                <a:latin typeface="Arial"/>
                <a:ea typeface="Arial"/>
                <a:cs typeface="Arial"/>
                <a:sym typeface="Arial"/>
              </a:rPr>
              <a:t>In a public speech, the posture of the body influences the transparency and quality of the message.</a:t>
            </a:r>
            <a:endParaRPr/>
          </a:p>
          <a:p>
            <a:pPr indent="0" lvl="0" marL="0" marR="0" rtl="0" algn="l">
              <a:lnSpc>
                <a:spcPct val="90000"/>
              </a:lnSpc>
              <a:spcBef>
                <a:spcPts val="600"/>
              </a:spcBef>
              <a:spcAft>
                <a:spcPts val="0"/>
              </a:spcAft>
              <a:buClr>
                <a:srgbClr val="000000"/>
              </a:buClr>
              <a:buSzPts val="2400"/>
              <a:buFont typeface="Arial"/>
              <a:buChar char="•"/>
            </a:pPr>
            <a:r>
              <a:rPr b="0" i="0" lang="en-IE" sz="2400" u="none" cap="none" strike="noStrike">
                <a:solidFill>
                  <a:schemeClr val="dk1"/>
                </a:solidFill>
                <a:latin typeface="Arial"/>
                <a:ea typeface="Arial"/>
                <a:cs typeface="Arial"/>
                <a:sym typeface="Arial"/>
              </a:rPr>
              <a:t>O</a:t>
            </a:r>
            <a:r>
              <a:rPr b="0" i="0" lang="en-IE" sz="2400" u="none" cap="none" strike="noStrike">
                <a:solidFill>
                  <a:schemeClr val="dk1"/>
                </a:solidFill>
                <a:latin typeface="Arial"/>
                <a:ea typeface="Arial"/>
                <a:cs typeface="Arial"/>
                <a:sym typeface="Arial"/>
              </a:rPr>
              <a:t>ratory skills are attainable by any human being, because the</a:t>
            </a:r>
            <a:r>
              <a:rPr lang="en-IE" sz="2400">
                <a:solidFill>
                  <a:schemeClr val="dk1"/>
                </a:solidFill>
              </a:rPr>
              <a:t>y</a:t>
            </a:r>
            <a:r>
              <a:rPr b="0" i="0" lang="en-IE" sz="2400" u="none" cap="none" strike="noStrike">
                <a:solidFill>
                  <a:schemeClr val="dk1"/>
                </a:solidFill>
                <a:latin typeface="Arial"/>
                <a:ea typeface="Arial"/>
                <a:cs typeface="Arial"/>
                <a:sym typeface="Arial"/>
              </a:rPr>
              <a:t> can be acquired and worked on.</a:t>
            </a:r>
            <a:endParaRPr b="0" i="0" sz="2400" u="none" cap="none" strike="noStrike">
              <a:solidFill>
                <a:schemeClr val="dk1"/>
              </a:solidFill>
              <a:latin typeface="Arial"/>
              <a:ea typeface="Arial"/>
              <a:cs typeface="Arial"/>
              <a:sym typeface="Arial"/>
            </a:endParaRPr>
          </a:p>
        </p:txBody>
      </p:sp>
      <p:pic>
        <p:nvPicPr>
          <p:cNvPr descr="Uma imagem com texto, cartão-de-visita, gráficos de vetor&#10;&#10;Descrição gerada automaticamente" id="254" name="Google Shape;254;p38"/>
          <p:cNvPicPr preferRelativeResize="0"/>
          <p:nvPr/>
        </p:nvPicPr>
        <p:blipFill rotWithShape="1">
          <a:blip r:embed="rId3">
            <a:alphaModFix/>
          </a:blip>
          <a:srcRect b="24089" l="21220" r="22298" t="0"/>
          <a:stretch/>
        </p:blipFill>
        <p:spPr>
          <a:xfrm>
            <a:off x="4834563" y="1"/>
            <a:ext cx="7354389"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55" name="Google Shape;255;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6" name="Google Shape;256;p3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57" name="Google Shape;257;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8" name="Google Shape;258;p3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4" name="Google Shape;264;p39"/>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265" name="Google Shape;265;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66" name="Google Shape;266;p39"/>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67" name="Google Shape;267;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68" name="Google Shape;268;p39"/>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269" name="Google Shape;269;p39"/>
          <p:cNvSpPr txBox="1"/>
          <p:nvPr/>
        </p:nvSpPr>
        <p:spPr>
          <a:xfrm>
            <a:off x="3170549" y="2176435"/>
            <a:ext cx="60960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IE" sz="3200" u="none" cap="none" strike="noStrike">
                <a:solidFill>
                  <a:schemeClr val="dk1"/>
                </a:solidFill>
                <a:latin typeface="Arial Black"/>
                <a:ea typeface="Arial Black"/>
                <a:cs typeface="Arial Black"/>
                <a:sym typeface="Arial Black"/>
              </a:rPr>
              <a:t>Unit 2: Your Story</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5" name="Google Shape;275;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6" name="Google Shape;276;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7" name="Google Shape;277;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78" name="Google Shape;278;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79" name="Google Shape;279;p40"/>
          <p:cNvSpPr txBox="1"/>
          <p:nvPr/>
        </p:nvSpPr>
        <p:spPr>
          <a:xfrm>
            <a:off x="673769" y="1971691"/>
            <a:ext cx="303195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4P’s Of Story Telling</a:t>
            </a:r>
            <a:endParaRPr b="1" i="0"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41"/>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5" name="Google Shape;285;p41"/>
          <p:cNvSpPr txBox="1"/>
          <p:nvPr/>
        </p:nvSpPr>
        <p:spPr>
          <a:xfrm>
            <a:off x="982639" y="2545046"/>
            <a:ext cx="4613300" cy="110364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IE" sz="7200" u="none" cap="none" strike="noStrike">
                <a:solidFill>
                  <a:schemeClr val="dk1"/>
                </a:solidFill>
                <a:latin typeface="Arial"/>
                <a:ea typeface="Arial"/>
                <a:cs typeface="Arial"/>
                <a:sym typeface="Arial"/>
              </a:rPr>
              <a:t>People</a:t>
            </a:r>
            <a:endParaRPr/>
          </a:p>
        </p:txBody>
      </p:sp>
      <p:sp>
        <p:nvSpPr>
          <p:cNvPr id="286" name="Google Shape;286;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7" name="Google Shape;287;p4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 name="Google Shape;288;p41"/>
          <p:cNvSpPr/>
          <p:nvPr/>
        </p:nvSpPr>
        <p:spPr>
          <a:xfrm rot="5400000">
            <a:off x="8230721" y="-107390"/>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ogo&#10;&#10;Description automatically generated" id="289" name="Google Shape;289;p41"/>
          <p:cNvPicPr preferRelativeResize="0"/>
          <p:nvPr/>
        </p:nvPicPr>
        <p:blipFill rotWithShape="1">
          <a:blip r:embed="rId3">
            <a:alphaModFix/>
          </a:blip>
          <a:srcRect b="-3" l="5500" r="-3" t="0"/>
          <a:stretch/>
        </p:blipFill>
        <p:spPr>
          <a:xfrm>
            <a:off x="5595939" y="1012536"/>
            <a:ext cx="5256223" cy="4756162"/>
          </a:xfrm>
          <a:custGeom>
            <a:rect b="b" l="l" r="r" t="t"/>
            <a:pathLst>
              <a:path extrusionOk="0" h="5031136" w="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90" name="Google Shape;290;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1" name="Google Shape;291;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92" name="Google Shape;292;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93" name="Google Shape;293;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42"/>
          <p:cNvSpPr/>
          <p:nvPr/>
        </p:nvSpPr>
        <p:spPr>
          <a:xfrm>
            <a:off x="7403089" y="0"/>
            <a:ext cx="4788912" cy="6858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9" name="Google Shape;299;p42"/>
          <p:cNvSpPr txBox="1"/>
          <p:nvPr/>
        </p:nvSpPr>
        <p:spPr>
          <a:xfrm>
            <a:off x="8108953" y="2737146"/>
            <a:ext cx="3377183" cy="138370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7200" u="none" cap="none" strike="noStrike">
                <a:solidFill>
                  <a:schemeClr val="lt1"/>
                </a:solidFill>
                <a:latin typeface="Arial"/>
                <a:ea typeface="Arial"/>
                <a:cs typeface="Arial"/>
                <a:sym typeface="Arial"/>
              </a:rPr>
              <a:t>Place</a:t>
            </a:r>
            <a:endParaRPr/>
          </a:p>
        </p:txBody>
      </p:sp>
      <p:pic>
        <p:nvPicPr>
          <p:cNvPr descr="A picture containing text, device, vector graphics&#10;&#10;Description automatically generated" id="300" name="Google Shape;300;p42"/>
          <p:cNvPicPr preferRelativeResize="0"/>
          <p:nvPr/>
        </p:nvPicPr>
        <p:blipFill rotWithShape="1">
          <a:blip r:embed="rId3">
            <a:alphaModFix/>
          </a:blip>
          <a:srcRect b="8982" l="0" r="2" t="0"/>
          <a:stretch/>
        </p:blipFill>
        <p:spPr>
          <a:xfrm>
            <a:off x="20" y="10"/>
            <a:ext cx="7534636" cy="6857990"/>
          </a:xfrm>
          <a:prstGeom prst="rect">
            <a:avLst/>
          </a:prstGeom>
          <a:noFill/>
          <a:ln>
            <a:noFill/>
          </a:ln>
        </p:spPr>
      </p:pic>
      <p:sp>
        <p:nvSpPr>
          <p:cNvPr id="301" name="Google Shape;301;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02" name="Google Shape;302;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03" name="Google Shape;303;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04" name="Google Shape;304;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17" name="Google Shape;117;p2"/>
          <p:cNvPicPr preferRelativeResize="0"/>
          <p:nvPr/>
        </p:nvPicPr>
        <p:blipFill rotWithShape="1">
          <a:blip r:embed="rId4">
            <a:alphaModFix/>
          </a:blip>
          <a:srcRect b="0" l="0" r="0" t="0"/>
          <a:stretch/>
        </p:blipFill>
        <p:spPr>
          <a:xfrm rot="5400000">
            <a:off x="4017640" y="-488420"/>
            <a:ext cx="4156720" cy="7335722"/>
          </a:xfrm>
          <a:prstGeom prst="rect">
            <a:avLst/>
          </a:prstGeom>
          <a:noFill/>
          <a:ln>
            <a:noFill/>
          </a:ln>
        </p:spPr>
      </p:pic>
      <p:sp>
        <p:nvSpPr>
          <p:cNvPr id="118" name="Google Shape;118;p2"/>
          <p:cNvSpPr txBox="1"/>
          <p:nvPr/>
        </p:nvSpPr>
        <p:spPr>
          <a:xfrm>
            <a:off x="2997272" y="2084079"/>
            <a:ext cx="6197455" cy="120028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IE" sz="3600" u="none" cap="none" strike="noStrike">
                <a:solidFill>
                  <a:srgbClr val="FD3259"/>
                </a:solidFill>
                <a:latin typeface="Arial Black"/>
                <a:ea typeface="Arial Black"/>
                <a:cs typeface="Arial Black"/>
                <a:sym typeface="Arial Black"/>
              </a:rPr>
              <a:t>Module 2: Me as a Storyteller </a:t>
            </a:r>
            <a:endParaRPr b="0" i="0" sz="3600" u="none" cap="none" strike="noStrike">
              <a:solidFill>
                <a:srgbClr val="FD3259"/>
              </a:solidFill>
              <a:latin typeface="Arial Black"/>
              <a:ea typeface="Arial Black"/>
              <a:cs typeface="Arial Black"/>
              <a:sym typeface="Arial Black"/>
            </a:endParaRPr>
          </a:p>
        </p:txBody>
      </p:sp>
      <p:sp>
        <p:nvSpPr>
          <p:cNvPr id="119" name="Google Shape;119;p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20" name="Google Shape;120;p2"/>
          <p:cNvPicPr preferRelativeResize="0"/>
          <p:nvPr/>
        </p:nvPicPr>
        <p:blipFill rotWithShape="1">
          <a:blip r:embed="rId5">
            <a:alphaModFix/>
          </a:blip>
          <a:srcRect b="0" l="0" r="0" t="0"/>
          <a:stretch/>
        </p:blipFill>
        <p:spPr>
          <a:xfrm>
            <a:off x="235341" y="6247302"/>
            <a:ext cx="1964299" cy="427819"/>
          </a:xfrm>
          <a:prstGeom prst="rect">
            <a:avLst/>
          </a:prstGeom>
          <a:noFill/>
          <a:ln>
            <a:noFill/>
          </a:ln>
        </p:spPr>
      </p:pic>
      <p:sp>
        <p:nvSpPr>
          <p:cNvPr id="121" name="Google Shape;121;p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2" name="Google Shape;122;p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43"/>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0" name="Google Shape;310;p43"/>
          <p:cNvSpPr txBox="1"/>
          <p:nvPr/>
        </p:nvSpPr>
        <p:spPr>
          <a:xfrm>
            <a:off x="581786" y="1967265"/>
            <a:ext cx="3634740" cy="254725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IE" sz="7200" u="none" cap="none" strike="noStrike">
                <a:solidFill>
                  <a:srgbClr val="FFFFFF"/>
                </a:solidFill>
                <a:latin typeface="Arial"/>
                <a:ea typeface="Arial"/>
                <a:cs typeface="Arial"/>
                <a:sym typeface="Arial"/>
              </a:rPr>
              <a:t>Purpose</a:t>
            </a:r>
            <a:endParaRPr/>
          </a:p>
        </p:txBody>
      </p:sp>
      <p:pic>
        <p:nvPicPr>
          <p:cNvPr descr="A picture containing chart&#10;&#10;Description automatically generated" id="311" name="Google Shape;311;p43"/>
          <p:cNvPicPr preferRelativeResize="0"/>
          <p:nvPr/>
        </p:nvPicPr>
        <p:blipFill rotWithShape="1">
          <a:blip r:embed="rId3">
            <a:alphaModFix/>
          </a:blip>
          <a:srcRect b="9703" l="7303" r="8674" t="12247"/>
          <a:stretch/>
        </p:blipFill>
        <p:spPr>
          <a:xfrm>
            <a:off x="5170215" y="643466"/>
            <a:ext cx="5994902" cy="5568739"/>
          </a:xfrm>
          <a:prstGeom prst="rect">
            <a:avLst/>
          </a:prstGeom>
          <a:noFill/>
          <a:ln>
            <a:noFill/>
          </a:ln>
        </p:spPr>
      </p:pic>
      <p:sp>
        <p:nvSpPr>
          <p:cNvPr id="312" name="Google Shape;312;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3" name="Google Shape;313;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4" name="Google Shape;314;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15" name="Google Shape;315;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9" name="Shape 319"/>
        <p:cNvGrpSpPr/>
        <p:nvPr/>
      </p:nvGrpSpPr>
      <p:grpSpPr>
        <a:xfrm>
          <a:off x="0" y="0"/>
          <a:ext cx="0" cy="0"/>
          <a:chOff x="0" y="0"/>
          <a:chExt cx="0" cy="0"/>
        </a:xfrm>
      </p:grpSpPr>
      <p:sp>
        <p:nvSpPr>
          <p:cNvPr id="320" name="Google Shape;320;p4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 name="Google Shape;321;p44"/>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text, vector graphics, silhouette&#10;&#10;Description automatically generated" id="322" name="Google Shape;322;p44"/>
          <p:cNvPicPr preferRelativeResize="0"/>
          <p:nvPr/>
        </p:nvPicPr>
        <p:blipFill rotWithShape="1">
          <a:blip r:embed="rId3">
            <a:alphaModFix/>
          </a:blip>
          <a:srcRect b="26211" l="0" r="9091" t="22903"/>
          <a:stretch/>
        </p:blipFill>
        <p:spPr>
          <a:xfrm>
            <a:off x="2852791" y="-486493"/>
            <a:ext cx="9898380" cy="7830985"/>
          </a:xfrm>
          <a:prstGeom prst="rect">
            <a:avLst/>
          </a:prstGeom>
          <a:noFill/>
          <a:ln>
            <a:noFill/>
          </a:ln>
        </p:spPr>
      </p:pic>
      <p:sp>
        <p:nvSpPr>
          <p:cNvPr id="323" name="Google Shape;323;p44"/>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lt1"/>
                </a:solidFill>
                <a:latin typeface="Arial"/>
                <a:ea typeface="Arial"/>
                <a:cs typeface="Arial"/>
                <a:sym typeface="Arial"/>
              </a:rPr>
              <a:t>Plot</a:t>
            </a:r>
            <a:endParaRPr/>
          </a:p>
        </p:txBody>
      </p:sp>
      <p:sp>
        <p:nvSpPr>
          <p:cNvPr id="324" name="Google Shape;324;p44"/>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25" name="Google Shape;325;p44"/>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6" name="Google Shape;326;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7" name="Google Shape;327;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28" name="Google Shape;328;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29" name="Google Shape;329;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35" name="Google Shape;335;p45"/>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336" name="Google Shape;336;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7" name="Google Shape;337;p45"/>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38" name="Google Shape;338;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39" name="Google Shape;339;p45"/>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40" name="Google Shape;340;p45"/>
          <p:cNvSpPr txBox="1"/>
          <p:nvPr/>
        </p:nvSpPr>
        <p:spPr>
          <a:xfrm>
            <a:off x="3170549" y="2176435"/>
            <a:ext cx="6096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IE" sz="3200" u="none" cap="none" strike="noStrike">
                <a:solidFill>
                  <a:schemeClr val="dk1"/>
                </a:solidFill>
                <a:latin typeface="Arial Black"/>
                <a:ea typeface="Arial Black"/>
                <a:cs typeface="Arial Black"/>
                <a:sym typeface="Arial Black"/>
              </a:rPr>
              <a:t>Unit 3: The Power of Storytelling</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46" name="Google Shape;346;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7" name="Google Shape;347;p4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8" name="Google Shape;348;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9" name="Google Shape;349;p4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50" name="Google Shape;350;p46"/>
          <p:cNvSpPr txBox="1"/>
          <p:nvPr/>
        </p:nvSpPr>
        <p:spPr>
          <a:xfrm>
            <a:off x="673769" y="1971691"/>
            <a:ext cx="303195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u="none" cap="none" strike="noStrike">
                <a:solidFill>
                  <a:srgbClr val="292929"/>
                </a:solidFill>
                <a:latin typeface="Arial Black"/>
                <a:ea typeface="Arial Black"/>
                <a:cs typeface="Arial Black"/>
                <a:sym typeface="Arial Black"/>
              </a:rPr>
              <a:t>Head, heart, and presence</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6" name="Google Shape;356;p47"/>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 name="Google Shape;357;p47"/>
          <p:cNvSpPr/>
          <p:nvPr/>
        </p:nvSpPr>
        <p:spPr>
          <a:xfrm>
            <a:off x="0" y="0"/>
            <a:ext cx="12192000" cy="6219825"/>
          </a:xfrm>
          <a:custGeom>
            <a:rect b="b" l="l" r="r" t="t"/>
            <a:pathLst>
              <a:path extrusionOk="0" h="6219825" w="1219200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58" name="Google Shape;358;p47"/>
          <p:cNvPicPr preferRelativeResize="0"/>
          <p:nvPr/>
        </p:nvPicPr>
        <p:blipFill rotWithShape="1">
          <a:blip r:embed="rId3">
            <a:alphaModFix/>
          </a:blip>
          <a:srcRect b="0" l="0" r="0" t="0"/>
          <a:stretch/>
        </p:blipFill>
        <p:spPr>
          <a:xfrm>
            <a:off x="1841093" y="-93168"/>
            <a:ext cx="8506765" cy="6380074"/>
          </a:xfrm>
          <a:prstGeom prst="rect">
            <a:avLst/>
          </a:prstGeom>
          <a:noFill/>
          <a:ln>
            <a:noFill/>
          </a:ln>
        </p:spPr>
      </p:pic>
      <p:sp>
        <p:nvSpPr>
          <p:cNvPr id="359" name="Google Shape;359;p4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0" name="Google Shape;360;p4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61" name="Google Shape;361;p4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8" name="Google Shape;368;p4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9" name="Google Shape;369;p4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70" name="Google Shape;370;p4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71" name="Google Shape;371;p4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2" name="Google Shape;372;p48"/>
          <p:cNvSpPr txBox="1"/>
          <p:nvPr/>
        </p:nvSpPr>
        <p:spPr>
          <a:xfrm>
            <a:off x="673769" y="1971691"/>
            <a:ext cx="303195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u="none" cap="none" strike="noStrike">
                <a:solidFill>
                  <a:srgbClr val="292929"/>
                </a:solidFill>
                <a:latin typeface="Arial Black"/>
                <a:ea typeface="Arial Black"/>
                <a:cs typeface="Arial Black"/>
                <a:sym typeface="Arial Black"/>
              </a:rPr>
              <a:t>Know your audience</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6" name="Shape 376"/>
        <p:cNvGrpSpPr/>
        <p:nvPr/>
      </p:nvGrpSpPr>
      <p:grpSpPr>
        <a:xfrm>
          <a:off x="0" y="0"/>
          <a:ext cx="0" cy="0"/>
          <a:chOff x="0" y="0"/>
          <a:chExt cx="0" cy="0"/>
        </a:xfrm>
      </p:grpSpPr>
      <p:sp>
        <p:nvSpPr>
          <p:cNvPr id="377" name="Google Shape;377;p49"/>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Uma imagem com texto, captura de ecrã, interior, apresentação&#10;&#10;Descrição gerada automaticamente" id="378" name="Google Shape;378;p49"/>
          <p:cNvPicPr preferRelativeResize="0"/>
          <p:nvPr/>
        </p:nvPicPr>
        <p:blipFill rotWithShape="1">
          <a:blip r:embed="rId3">
            <a:alphaModFix/>
          </a:blip>
          <a:srcRect b="519" l="0" r="35363" t="8572"/>
          <a:stretch/>
        </p:blipFill>
        <p:spPr>
          <a:xfrm>
            <a:off x="3523488" y="10"/>
            <a:ext cx="8668512" cy="6857990"/>
          </a:xfrm>
          <a:prstGeom prst="rect">
            <a:avLst/>
          </a:prstGeom>
          <a:noFill/>
          <a:ln>
            <a:noFill/>
          </a:ln>
        </p:spPr>
      </p:pic>
      <p:sp>
        <p:nvSpPr>
          <p:cNvPr id="379" name="Google Shape;379;p49"/>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0" name="Google Shape;380;p49"/>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lt1"/>
                </a:solidFill>
                <a:latin typeface="Arial"/>
                <a:ea typeface="Arial"/>
                <a:cs typeface="Arial"/>
                <a:sym typeface="Arial"/>
              </a:rPr>
              <a:t>Audience</a:t>
            </a:r>
            <a:endParaRPr/>
          </a:p>
        </p:txBody>
      </p:sp>
      <p:sp>
        <p:nvSpPr>
          <p:cNvPr id="381" name="Google Shape;381;p49"/>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82" name="Google Shape;382;p49"/>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 name="Google Shape;383;p4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4" name="Google Shape;384;p4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85" name="Google Shape;385;p4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6" name="Google Shape;386;p4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2" name="Google Shape;392;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3" name="Google Shape;393;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4" name="Google Shape;394;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5" name="Google Shape;395;p5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96" name="Google Shape;396;p50"/>
          <p:cNvSpPr txBox="1"/>
          <p:nvPr/>
        </p:nvSpPr>
        <p:spPr>
          <a:xfrm>
            <a:off x="673769" y="1971691"/>
            <a:ext cx="30321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3600">
                <a:solidFill>
                  <a:srgbClr val="292929"/>
                </a:solidFill>
                <a:latin typeface="Arial Black"/>
                <a:ea typeface="Arial Black"/>
                <a:cs typeface="Arial Black"/>
                <a:sym typeface="Arial Black"/>
              </a:rPr>
              <a:t>Avoid</a:t>
            </a:r>
            <a:r>
              <a:rPr b="1" i="1" lang="en-IE" sz="3600" u="none" cap="none" strike="noStrike">
                <a:solidFill>
                  <a:srgbClr val="292929"/>
                </a:solidFill>
                <a:latin typeface="Arial Black"/>
                <a:ea typeface="Arial Black"/>
                <a:cs typeface="Arial Black"/>
                <a:sym typeface="Arial Black"/>
              </a:rPr>
              <a:t> Common Plot Cliches</a:t>
            </a:r>
            <a:endParaRPr b="1" i="1" sz="3600" u="none" cap="none" strike="noStrike">
              <a:solidFill>
                <a:srgbClr val="292929"/>
              </a:solidFill>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5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2" name="Google Shape;402;p51"/>
          <p:cNvSpPr txBox="1"/>
          <p:nvPr/>
        </p:nvSpPr>
        <p:spPr>
          <a:xfrm>
            <a:off x="855874" y="2201838"/>
            <a:ext cx="4391100" cy="2454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fontScale="77500" lnSpcReduction="10000"/>
          </a:bodyPr>
          <a:lstStyle/>
          <a:p>
            <a:pPr indent="0" lvl="0" marL="457200" marR="0" rtl="0" algn="l">
              <a:lnSpc>
                <a:spcPct val="90000"/>
              </a:lnSpc>
              <a:spcBef>
                <a:spcPts val="0"/>
              </a:spcBef>
              <a:spcAft>
                <a:spcPts val="0"/>
              </a:spcAft>
              <a:buNone/>
            </a:pPr>
            <a:r>
              <a:rPr b="0" i="0" lang="en-IE" sz="2550" u="none" cap="none" strike="noStrike">
                <a:solidFill>
                  <a:schemeClr val="dk1"/>
                </a:solidFill>
                <a:latin typeface="Arial"/>
                <a:ea typeface="Arial"/>
                <a:cs typeface="Arial"/>
                <a:sym typeface="Arial"/>
              </a:rPr>
              <a:t>Common plot cliches:</a:t>
            </a:r>
            <a:endParaRPr sz="2550">
              <a:solidFill>
                <a:schemeClr val="dk1"/>
              </a:solidFill>
            </a:endParaRPr>
          </a:p>
          <a:p>
            <a:pPr indent="-227091" lvl="0" marL="1028700" marR="0" rtl="0" algn="l">
              <a:lnSpc>
                <a:spcPct val="90000"/>
              </a:lnSpc>
              <a:spcBef>
                <a:spcPts val="600"/>
              </a:spcBef>
              <a:spcAft>
                <a:spcPts val="0"/>
              </a:spcAft>
              <a:buClr>
                <a:schemeClr val="dk1"/>
              </a:buClr>
              <a:buSzPct val="100000"/>
              <a:buFont typeface="Arial"/>
              <a:buChar char="•"/>
            </a:pPr>
            <a:r>
              <a:rPr b="0" i="0" lang="en-IE" sz="2550" u="none" cap="none" strike="noStrike">
                <a:solidFill>
                  <a:schemeClr val="dk1"/>
                </a:solidFill>
                <a:latin typeface="Arial"/>
                <a:ea typeface="Arial"/>
                <a:cs typeface="Arial"/>
                <a:sym typeface="Arial"/>
              </a:rPr>
              <a:t>Impossible /forbidden loves</a:t>
            </a:r>
            <a:endParaRPr sz="2550">
              <a:solidFill>
                <a:schemeClr val="dk1"/>
              </a:solidFill>
            </a:endParaRPr>
          </a:p>
          <a:p>
            <a:pPr indent="-227091" lvl="0" marL="1028700" marR="0" rtl="0" algn="l">
              <a:lnSpc>
                <a:spcPct val="90000"/>
              </a:lnSpc>
              <a:spcBef>
                <a:spcPts val="600"/>
              </a:spcBef>
              <a:spcAft>
                <a:spcPts val="0"/>
              </a:spcAft>
              <a:buClr>
                <a:schemeClr val="dk1"/>
              </a:buClr>
              <a:buSzPct val="100000"/>
              <a:buFont typeface="Arial"/>
              <a:buChar char="•"/>
            </a:pPr>
            <a:r>
              <a:rPr b="0" i="0" lang="en-IE" sz="2550" u="none" cap="none" strike="noStrike">
                <a:solidFill>
                  <a:schemeClr val="dk1"/>
                </a:solidFill>
                <a:latin typeface="Arial"/>
                <a:ea typeface="Arial"/>
                <a:cs typeface="Arial"/>
                <a:sym typeface="Arial"/>
              </a:rPr>
              <a:t>Happy endings</a:t>
            </a:r>
            <a:endParaRPr sz="2550">
              <a:solidFill>
                <a:schemeClr val="dk1"/>
              </a:solidFill>
            </a:endParaRPr>
          </a:p>
          <a:p>
            <a:pPr indent="-227091" lvl="0" marL="1028700" marR="0" rtl="0" algn="l">
              <a:lnSpc>
                <a:spcPct val="90000"/>
              </a:lnSpc>
              <a:spcBef>
                <a:spcPts val="600"/>
              </a:spcBef>
              <a:spcAft>
                <a:spcPts val="0"/>
              </a:spcAft>
              <a:buClr>
                <a:schemeClr val="dk1"/>
              </a:buClr>
              <a:buSzPct val="100000"/>
              <a:buFont typeface="Arial"/>
              <a:buChar char="•"/>
            </a:pPr>
            <a:r>
              <a:rPr b="0" i="0" lang="en-IE" sz="2550" u="none" cap="none" strike="noStrike">
                <a:solidFill>
                  <a:schemeClr val="dk1"/>
                </a:solidFill>
                <a:latin typeface="Arial"/>
                <a:ea typeface="Arial"/>
                <a:cs typeface="Arial"/>
                <a:sym typeface="Arial"/>
              </a:rPr>
              <a:t>Dating / Unexpected Love</a:t>
            </a:r>
            <a:endParaRPr sz="2550">
              <a:solidFill>
                <a:schemeClr val="dk1"/>
              </a:solidFill>
            </a:endParaRPr>
          </a:p>
          <a:p>
            <a:pPr indent="-227091" lvl="0" marL="1028700" marR="0" rtl="0" algn="l">
              <a:lnSpc>
                <a:spcPct val="90000"/>
              </a:lnSpc>
              <a:spcBef>
                <a:spcPts val="600"/>
              </a:spcBef>
              <a:spcAft>
                <a:spcPts val="0"/>
              </a:spcAft>
              <a:buClr>
                <a:schemeClr val="dk1"/>
              </a:buClr>
              <a:buSzPct val="100000"/>
              <a:buFont typeface="Arial"/>
              <a:buChar char="•"/>
            </a:pPr>
            <a:r>
              <a:rPr b="0" i="0" lang="en-IE" sz="2550" u="none" cap="none" strike="noStrike">
                <a:solidFill>
                  <a:schemeClr val="dk1"/>
                </a:solidFill>
                <a:latin typeface="Arial"/>
                <a:ea typeface="Arial"/>
                <a:cs typeface="Arial"/>
                <a:sym typeface="Arial"/>
              </a:rPr>
              <a:t>Mystery</a:t>
            </a:r>
            <a:endParaRPr sz="2550">
              <a:solidFill>
                <a:schemeClr val="dk1"/>
              </a:solidFill>
            </a:endParaRPr>
          </a:p>
          <a:p>
            <a:pPr indent="-227091" lvl="0" marL="1028700" marR="0" rtl="0" algn="l">
              <a:lnSpc>
                <a:spcPct val="90000"/>
              </a:lnSpc>
              <a:spcBef>
                <a:spcPts val="600"/>
              </a:spcBef>
              <a:spcAft>
                <a:spcPts val="0"/>
              </a:spcAft>
              <a:buClr>
                <a:schemeClr val="dk1"/>
              </a:buClr>
              <a:buSzPct val="100000"/>
              <a:buFont typeface="Arial"/>
              <a:buChar char="•"/>
            </a:pPr>
            <a:r>
              <a:rPr b="0" i="0" lang="en-IE" sz="2550" u="none" cap="none" strike="noStrike">
                <a:solidFill>
                  <a:schemeClr val="dk1"/>
                </a:solidFill>
                <a:latin typeface="Arial"/>
                <a:ea typeface="Arial"/>
                <a:cs typeface="Arial"/>
                <a:sym typeface="Arial"/>
              </a:rPr>
              <a:t>Taboos</a:t>
            </a:r>
            <a:endParaRPr sz="2550">
              <a:solidFill>
                <a:schemeClr val="dk1"/>
              </a:solidFill>
            </a:endParaRPr>
          </a:p>
          <a:p>
            <a:pPr indent="-101600" lvl="0" marL="914400" marR="0" rtl="0" algn="l">
              <a:lnSpc>
                <a:spcPct val="90000"/>
              </a:lnSpc>
              <a:spcBef>
                <a:spcPts val="600"/>
              </a:spcBef>
              <a:spcAft>
                <a:spcPts val="0"/>
              </a:spcAft>
              <a:buClr>
                <a:schemeClr val="dk1"/>
              </a:buClr>
              <a:buSzPct val="100000"/>
              <a:buFont typeface="Arial"/>
              <a:buNone/>
            </a:pPr>
            <a:r>
              <a:t/>
            </a:r>
            <a:endParaRPr b="0" i="0" sz="2000" u="none" cap="none" strike="noStrike">
              <a:solidFill>
                <a:schemeClr val="lt1"/>
              </a:solidFill>
              <a:latin typeface="Arial"/>
              <a:ea typeface="Arial"/>
              <a:cs typeface="Arial"/>
              <a:sym typeface="Arial"/>
            </a:endParaRPr>
          </a:p>
          <a:p>
            <a:pPr indent="-101600" lvl="0" marL="685800" marR="0" rtl="0" algn="l">
              <a:lnSpc>
                <a:spcPct val="90000"/>
              </a:lnSpc>
              <a:spcBef>
                <a:spcPts val="600"/>
              </a:spcBef>
              <a:spcAft>
                <a:spcPts val="0"/>
              </a:spcAft>
              <a:buClr>
                <a:schemeClr val="dk1"/>
              </a:buClr>
              <a:buSzPct val="100000"/>
              <a:buFont typeface="Arial"/>
              <a:buNone/>
            </a:pPr>
            <a:r>
              <a:t/>
            </a:r>
            <a:endParaRPr b="0" i="0" sz="2000" u="none" cap="none" strike="noStrike">
              <a:solidFill>
                <a:schemeClr val="lt1"/>
              </a:solidFill>
              <a:latin typeface="Arial"/>
              <a:ea typeface="Arial"/>
              <a:cs typeface="Arial"/>
              <a:sym typeface="Arial"/>
            </a:endParaRPr>
          </a:p>
        </p:txBody>
      </p:sp>
      <p:pic>
        <p:nvPicPr>
          <p:cNvPr id="403" name="Google Shape;403;p51"/>
          <p:cNvPicPr preferRelativeResize="0"/>
          <p:nvPr/>
        </p:nvPicPr>
        <p:blipFill rotWithShape="1">
          <a:blip r:embed="rId3">
            <a:alphaModFix/>
          </a:blip>
          <a:srcRect b="13966" l="7728" r="7967" t="12841"/>
          <a:stretch/>
        </p:blipFill>
        <p:spPr>
          <a:xfrm>
            <a:off x="6095999" y="1436622"/>
            <a:ext cx="5260976" cy="3945732"/>
          </a:xfrm>
          <a:prstGeom prst="rect">
            <a:avLst/>
          </a:prstGeom>
          <a:noFill/>
          <a:ln>
            <a:noFill/>
          </a:ln>
        </p:spPr>
      </p:pic>
      <p:sp>
        <p:nvSpPr>
          <p:cNvPr id="404" name="Google Shape;404;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5" name="Google Shape;405;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06" name="Google Shape;406;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3" name="Google Shape;413;p8"/>
          <p:cNvSpPr/>
          <p:nvPr/>
        </p:nvSpPr>
        <p:spPr>
          <a:xfrm rot="2700000">
            <a:off x="11052629" y="2120024"/>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4" name="Google Shape;414;p8"/>
          <p:cNvSpPr/>
          <p:nvPr/>
        </p:nvSpPr>
        <p:spPr>
          <a:xfrm rot="-5400000">
            <a:off x="10289068" y="1343027"/>
            <a:ext cx="2532832" cy="1273032"/>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5" name="Google Shape;415;p8"/>
          <p:cNvSpPr/>
          <p:nvPr/>
        </p:nvSpPr>
        <p:spPr>
          <a:xfrm rot="5400000">
            <a:off x="-501760" y="5103257"/>
            <a:ext cx="2017580" cy="1014060"/>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6" name="Google Shape;416;p8"/>
          <p:cNvSpPr/>
          <p:nvPr/>
        </p:nvSpPr>
        <p:spPr>
          <a:xfrm rot="2700000">
            <a:off x="427916" y="572870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7" name="Google Shape;417;p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8" name="Google Shape;418;p8"/>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19" name="Google Shape;419;p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0" name="Google Shape;420;p8"/>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421" name="Google Shape;421;p8"/>
          <p:cNvSpPr txBox="1"/>
          <p:nvPr/>
        </p:nvSpPr>
        <p:spPr>
          <a:xfrm>
            <a:off x="3958217" y="1592028"/>
            <a:ext cx="4599470" cy="10310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None/>
            </a:pPr>
            <a:r>
              <a:t/>
            </a:r>
            <a:endParaRPr b="1" i="0" sz="2800" u="none" cap="none" strike="noStrike">
              <a:solidFill>
                <a:srgbClr val="000000"/>
              </a:solidFill>
              <a:latin typeface="Arial"/>
              <a:ea typeface="Arial"/>
              <a:cs typeface="Arial"/>
              <a:sym typeface="Arial"/>
            </a:endParaRPr>
          </a:p>
        </p:txBody>
      </p:sp>
      <p:grpSp>
        <p:nvGrpSpPr>
          <p:cNvPr id="422" name="Google Shape;422;p8"/>
          <p:cNvGrpSpPr/>
          <p:nvPr/>
        </p:nvGrpSpPr>
        <p:grpSpPr>
          <a:xfrm>
            <a:off x="913709" y="1847137"/>
            <a:ext cx="9863148" cy="3476780"/>
            <a:chOff x="-1" y="0"/>
            <a:chExt cx="9863148" cy="3476780"/>
          </a:xfrm>
        </p:grpSpPr>
        <p:sp>
          <p:nvSpPr>
            <p:cNvPr id="423" name="Google Shape;423;p8"/>
            <p:cNvSpPr/>
            <p:nvPr/>
          </p:nvSpPr>
          <p:spPr>
            <a:xfrm rot="-5400000">
              <a:off x="1596591" y="-1596591"/>
              <a:ext cx="1738390" cy="4931573"/>
            </a:xfrm>
            <a:prstGeom prst="round1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txBox="1"/>
            <p:nvPr/>
          </p:nvSpPr>
          <p:spPr>
            <a:xfrm>
              <a:off x="0" y="0"/>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Clr>
                  <a:srgbClr val="000000"/>
                </a:buClr>
                <a:buSzPts val="2500"/>
                <a:buFont typeface="Arial"/>
                <a:buNone/>
              </a:pPr>
              <a:r>
                <a:rPr b="1" i="0" lang="en-IE" sz="2500" u="none" cap="none" strike="noStrike">
                  <a:solidFill>
                    <a:schemeClr val="lt1"/>
                  </a:solidFill>
                  <a:latin typeface="Arial"/>
                  <a:ea typeface="Arial"/>
                  <a:cs typeface="Arial"/>
                  <a:sym typeface="Arial"/>
                </a:rPr>
                <a:t>Personal</a:t>
              </a:r>
              <a:endParaRPr b="1" i="0" sz="2500" u="none" cap="none" strike="noStrike">
                <a:solidFill>
                  <a:schemeClr val="lt1"/>
                </a:solidFill>
                <a:latin typeface="Arial"/>
                <a:ea typeface="Arial"/>
                <a:cs typeface="Arial"/>
                <a:sym typeface="Arial"/>
              </a:endParaRPr>
            </a:p>
          </p:txBody>
        </p:sp>
        <p:sp>
          <p:nvSpPr>
            <p:cNvPr id="425" name="Google Shape;425;p8"/>
            <p:cNvSpPr/>
            <p:nvPr/>
          </p:nvSpPr>
          <p:spPr>
            <a:xfrm>
              <a:off x="4931573" y="0"/>
              <a:ext cx="4931573" cy="1738390"/>
            </a:xfrm>
            <a:prstGeom prst="round1Rect">
              <a:avLst>
                <a:gd fmla="val 16667" name="adj"/>
              </a:avLst>
            </a:prstGeom>
            <a:solidFill>
              <a:srgbClr val="D07A5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txBox="1"/>
            <p:nvPr/>
          </p:nvSpPr>
          <p:spPr>
            <a:xfrm>
              <a:off x="4931573" y="0"/>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Clr>
                  <a:srgbClr val="000000"/>
                </a:buClr>
                <a:buSzPts val="2500"/>
                <a:buFont typeface="Arial"/>
                <a:buNone/>
              </a:pPr>
              <a:r>
                <a:rPr b="1" i="0" lang="en-IE" sz="2500" u="none" cap="none" strike="noStrike">
                  <a:solidFill>
                    <a:schemeClr val="lt1"/>
                  </a:solidFill>
                  <a:latin typeface="Arial"/>
                  <a:ea typeface="Arial"/>
                  <a:cs typeface="Arial"/>
                  <a:sym typeface="Arial"/>
                </a:rPr>
                <a:t>Simple</a:t>
              </a:r>
              <a:endParaRPr b="1" i="0" sz="2500" u="none" cap="none" strike="noStrike">
                <a:solidFill>
                  <a:schemeClr val="lt1"/>
                </a:solidFill>
                <a:latin typeface="Arial"/>
                <a:ea typeface="Arial"/>
                <a:cs typeface="Arial"/>
                <a:sym typeface="Arial"/>
              </a:endParaRPr>
            </a:p>
          </p:txBody>
        </p:sp>
        <p:sp>
          <p:nvSpPr>
            <p:cNvPr id="427" name="Google Shape;427;p8"/>
            <p:cNvSpPr/>
            <p:nvPr/>
          </p:nvSpPr>
          <p:spPr>
            <a:xfrm rot="10800000">
              <a:off x="0" y="1738390"/>
              <a:ext cx="4931573" cy="1738390"/>
            </a:xfrm>
            <a:prstGeom prst="round1Rect">
              <a:avLst>
                <a:gd fmla="val 16667" name="adj"/>
              </a:avLst>
            </a:prstGeom>
            <a:solidFill>
              <a:srgbClr val="B8888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txBox="1"/>
            <p:nvPr/>
          </p:nvSpPr>
          <p:spPr>
            <a:xfrm>
              <a:off x="0" y="2172987"/>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Clr>
                  <a:srgbClr val="000000"/>
                </a:buClr>
                <a:buSzPts val="2500"/>
                <a:buFont typeface="Arial"/>
                <a:buNone/>
              </a:pPr>
              <a:r>
                <a:rPr b="1" i="0" lang="en-IE" sz="2500" u="none" cap="none" strike="noStrike">
                  <a:solidFill>
                    <a:schemeClr val="lt1"/>
                  </a:solidFill>
                  <a:latin typeface="Arial"/>
                  <a:ea typeface="Arial"/>
                  <a:cs typeface="Arial"/>
                  <a:sym typeface="Arial"/>
                </a:rPr>
                <a:t>Memorable</a:t>
              </a:r>
              <a:endParaRPr b="1" i="0" sz="2500" u="none" cap="none" strike="noStrike">
                <a:solidFill>
                  <a:schemeClr val="lt1"/>
                </a:solidFill>
                <a:latin typeface="Arial"/>
                <a:ea typeface="Arial"/>
                <a:cs typeface="Arial"/>
                <a:sym typeface="Arial"/>
              </a:endParaRPr>
            </a:p>
          </p:txBody>
        </p:sp>
        <p:sp>
          <p:nvSpPr>
            <p:cNvPr id="429" name="Google Shape;429;p8"/>
            <p:cNvSpPr/>
            <p:nvPr/>
          </p:nvSpPr>
          <p:spPr>
            <a:xfrm rot="5400000">
              <a:off x="6528165" y="141798"/>
              <a:ext cx="1738390" cy="4931573"/>
            </a:xfrm>
            <a:prstGeom prst="round1Rect">
              <a:avLst>
                <a:gd fmla="val 16667" name="adj"/>
              </a:avLst>
            </a:prstGeom>
            <a:solidFill>
              <a:srgbClr val="A4A4A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8"/>
            <p:cNvSpPr txBox="1"/>
            <p:nvPr/>
          </p:nvSpPr>
          <p:spPr>
            <a:xfrm>
              <a:off x="4931574" y="2172986"/>
              <a:ext cx="4931573" cy="1303792"/>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Clr>
                  <a:srgbClr val="000000"/>
                </a:buClr>
                <a:buSzPts val="2500"/>
                <a:buFont typeface="Arial"/>
                <a:buNone/>
              </a:pPr>
              <a:r>
                <a:rPr b="1" i="0" lang="en-IE" sz="2500" u="none" cap="none" strike="noStrike">
                  <a:solidFill>
                    <a:schemeClr val="lt1"/>
                  </a:solidFill>
                  <a:latin typeface="Arial"/>
                  <a:ea typeface="Arial"/>
                  <a:cs typeface="Arial"/>
                  <a:sym typeface="Arial"/>
                </a:rPr>
                <a:t>Engaging &amp; Fun</a:t>
              </a:r>
              <a:endParaRPr b="1" i="0" sz="2500" u="none" cap="none" strike="noStrike">
                <a:solidFill>
                  <a:schemeClr val="lt1"/>
                </a:solidFill>
                <a:latin typeface="Arial"/>
                <a:ea typeface="Arial"/>
                <a:cs typeface="Arial"/>
                <a:sym typeface="Arial"/>
              </a:endParaRPr>
            </a:p>
          </p:txBody>
        </p:sp>
        <p:sp>
          <p:nvSpPr>
            <p:cNvPr id="431" name="Google Shape;431;p8"/>
            <p:cNvSpPr/>
            <p:nvPr/>
          </p:nvSpPr>
          <p:spPr>
            <a:xfrm>
              <a:off x="3452101" y="1303792"/>
              <a:ext cx="2958944" cy="869195"/>
            </a:xfrm>
            <a:prstGeom prst="roundRect">
              <a:avLst>
                <a:gd fmla="val 16667" name="adj"/>
              </a:avLst>
            </a:prstGeom>
            <a:solidFill>
              <a:srgbClr val="F7D5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txBox="1"/>
            <p:nvPr/>
          </p:nvSpPr>
          <p:spPr>
            <a:xfrm>
              <a:off x="3494532" y="1346223"/>
              <a:ext cx="2874082" cy="784333"/>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IE" sz="2500" u="none" cap="none" strike="noStrike">
                  <a:solidFill>
                    <a:srgbClr val="000000"/>
                  </a:solidFill>
                  <a:latin typeface="Arial"/>
                  <a:ea typeface="Arial"/>
                  <a:cs typeface="Arial"/>
                  <a:sym typeface="Arial"/>
                </a:rPr>
                <a:t>Good stories are…</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28" name="Google Shape;128;p3"/>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sp>
        <p:nvSpPr>
          <p:cNvPr id="129" name="Google Shape;129;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0" name="Google Shape;130;p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pic>
        <p:nvPicPr>
          <p:cNvPr id="131" name="Google Shape;131;p3"/>
          <p:cNvPicPr preferRelativeResize="0"/>
          <p:nvPr/>
        </p:nvPicPr>
        <p:blipFill rotWithShape="1">
          <a:blip r:embed="rId4">
            <a:alphaModFix/>
          </a:blip>
          <a:srcRect b="0" l="0" r="0" t="0"/>
          <a:stretch/>
        </p:blipFill>
        <p:spPr>
          <a:xfrm>
            <a:off x="853482" y="-13184"/>
            <a:ext cx="857250" cy="5667375"/>
          </a:xfrm>
          <a:prstGeom prst="rect">
            <a:avLst/>
          </a:prstGeom>
          <a:noFill/>
          <a:ln>
            <a:noFill/>
          </a:ln>
        </p:spPr>
      </p:pic>
      <p:sp>
        <p:nvSpPr>
          <p:cNvPr id="132" name="Google Shape;132;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33" name="Google Shape;133;p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34" name="Google Shape;13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IE"/>
              <a:t>Me as a Storyteller</a:t>
            </a:r>
            <a:endParaRPr/>
          </a:p>
        </p:txBody>
      </p:sp>
      <p:sp>
        <p:nvSpPr>
          <p:cNvPr id="135" name="Google Shape;135;p3"/>
          <p:cNvSpPr txBox="1"/>
          <p:nvPr/>
        </p:nvSpPr>
        <p:spPr>
          <a:xfrm>
            <a:off x="-774031" y="2616649"/>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0" i="0" lang="en-IE" sz="3600" u="none" cap="none" strike="noStrike">
                <a:solidFill>
                  <a:srgbClr val="FF9900"/>
                </a:solidFill>
                <a:latin typeface="Arial Black"/>
                <a:ea typeface="Arial Black"/>
                <a:cs typeface="Arial Black"/>
                <a:sym typeface="Arial Black"/>
              </a:rPr>
              <a:t>Learning</a:t>
            </a:r>
            <a:r>
              <a:rPr b="0" i="0" lang="en-IE" sz="4400" u="none" cap="none" strike="noStrike">
                <a:solidFill>
                  <a:srgbClr val="FF9900"/>
                </a:solidFill>
                <a:latin typeface="Calibri"/>
                <a:ea typeface="Calibri"/>
                <a:cs typeface="Calibri"/>
                <a:sym typeface="Calibri"/>
              </a:rPr>
              <a:t> </a:t>
            </a:r>
            <a:r>
              <a:rPr b="0" i="0" lang="en-IE" sz="3600" u="none" cap="none" strike="noStrike">
                <a:solidFill>
                  <a:srgbClr val="FF9900"/>
                </a:solidFill>
                <a:latin typeface="Arial Black"/>
                <a:ea typeface="Arial Black"/>
                <a:cs typeface="Arial Black"/>
                <a:sym typeface="Arial Black"/>
              </a:rPr>
              <a:t>Outcomes</a:t>
            </a:r>
            <a:endParaRPr b="0" i="0" sz="3600" u="none" cap="none" strike="noStrike">
              <a:solidFill>
                <a:srgbClr val="FF9900"/>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1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438" name="Google Shape;438;p10"/>
          <p:cNvPicPr preferRelativeResize="0"/>
          <p:nvPr/>
        </p:nvPicPr>
        <p:blipFill rotWithShape="1">
          <a:blip r:embed="rId3">
            <a:alphaModFix/>
          </a:blip>
          <a:srcRect b="2741" l="0" r="2" t="17667"/>
          <a:stretch/>
        </p:blipFill>
        <p:spPr>
          <a:xfrm>
            <a:off x="20" y="10"/>
            <a:ext cx="6095980" cy="6857990"/>
          </a:xfrm>
          <a:prstGeom prst="rect">
            <a:avLst/>
          </a:prstGeom>
          <a:noFill/>
          <a:ln>
            <a:noFill/>
          </a:ln>
        </p:spPr>
      </p:pic>
      <p:pic>
        <p:nvPicPr>
          <p:cNvPr id="439" name="Google Shape;439;p10"/>
          <p:cNvPicPr preferRelativeResize="0"/>
          <p:nvPr/>
        </p:nvPicPr>
        <p:blipFill rotWithShape="1">
          <a:blip r:embed="rId4">
            <a:alphaModFix/>
          </a:blip>
          <a:srcRect b="0" l="25882" r="24118" t="0"/>
          <a:stretch/>
        </p:blipFill>
        <p:spPr>
          <a:xfrm>
            <a:off x="6096000" y="10"/>
            <a:ext cx="6096000" cy="6857990"/>
          </a:xfrm>
          <a:prstGeom prst="rect">
            <a:avLst/>
          </a:prstGeom>
          <a:noFill/>
          <a:ln>
            <a:noFill/>
          </a:ln>
        </p:spPr>
      </p:pic>
      <p:sp>
        <p:nvSpPr>
          <p:cNvPr id="440" name="Google Shape;440;p10"/>
          <p:cNvSpPr/>
          <p:nvPr/>
        </p:nvSpPr>
        <p:spPr>
          <a:xfrm rot="2700000">
            <a:off x="4409915" y="1742916"/>
            <a:ext cx="3372170" cy="33721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1" name="Google Shape;441;p10"/>
          <p:cNvSpPr txBox="1"/>
          <p:nvPr/>
        </p:nvSpPr>
        <p:spPr>
          <a:xfrm>
            <a:off x="4286858" y="2761554"/>
            <a:ext cx="3618284" cy="134572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IE" sz="2800" u="none" cap="none" strike="noStrike">
                <a:solidFill>
                  <a:srgbClr val="080808"/>
                </a:solidFill>
                <a:latin typeface="Arial"/>
                <a:ea typeface="Arial"/>
                <a:cs typeface="Arial"/>
                <a:sym typeface="Arial"/>
              </a:rPr>
              <a:t>Questions?</a:t>
            </a:r>
            <a:endParaRPr b="1" i="0" sz="2800" u="none" cap="none" strike="noStrike">
              <a:solidFill>
                <a:srgbClr val="080808"/>
              </a:solidFill>
              <a:latin typeface="Arial"/>
              <a:ea typeface="Arial"/>
              <a:cs typeface="Arial"/>
              <a:sym typeface="Arial"/>
            </a:endParaRPr>
          </a:p>
        </p:txBody>
      </p:sp>
      <p:sp>
        <p:nvSpPr>
          <p:cNvPr id="442" name="Google Shape;442;p10"/>
          <p:cNvSpPr/>
          <p:nvPr/>
        </p:nvSpPr>
        <p:spPr>
          <a:xfrm rot="2700000">
            <a:off x="3971277" y="1304278"/>
            <a:ext cx="4249446" cy="4249444"/>
          </a:xfrm>
          <a:prstGeom prst="frame">
            <a:avLst>
              <a:gd fmla="val 1195" name="adj1"/>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43" name="Google Shape;443;p1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44" name="Google Shape;444;p10"/>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445" name="Google Shape;445;p1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46" name="Google Shape;446;p1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452" name="Google Shape;452;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53" name="Google Shape;453;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54" name="Google Shape;454;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455" name="Google Shape;455;p17"/>
          <p:cNvGrpSpPr/>
          <p:nvPr/>
        </p:nvGrpSpPr>
        <p:grpSpPr>
          <a:xfrm>
            <a:off x="2602130" y="3591659"/>
            <a:ext cx="6987740" cy="2019664"/>
            <a:chOff x="1671918" y="2487063"/>
            <a:chExt cx="6453775" cy="1865333"/>
          </a:xfrm>
        </p:grpSpPr>
        <p:pic>
          <p:nvPicPr>
            <p:cNvPr id="456" name="Google Shape;456;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457" name="Google Shape;457;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458" name="Google Shape;458;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459" name="Google Shape;459;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460" name="Google Shape;460;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461" name="Google Shape;461;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462" name="Google Shape;462;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463" name="Google Shape;463;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41" name="Google Shape;141;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42" name="Google Shape;142;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43" name="Google Shape;143;p4"/>
          <p:cNvGraphicFramePr/>
          <p:nvPr/>
        </p:nvGraphicFramePr>
        <p:xfrm>
          <a:off x="882469" y="352721"/>
          <a:ext cx="3000000" cy="3000000"/>
        </p:xfrm>
        <a:graphic>
          <a:graphicData uri="http://schemas.openxmlformats.org/drawingml/2006/table">
            <a:tbl>
              <a:tblPr bandRow="1" firstRow="1">
                <a:noFill/>
                <a:tableStyleId>{760051C0-5EAA-47F7-B5FD-D7CD51A30392}</a:tableStyleId>
              </a:tblPr>
              <a:tblGrid>
                <a:gridCol w="1675875"/>
                <a:gridCol w="3392875"/>
                <a:gridCol w="2534375"/>
                <a:gridCol w="2534375"/>
              </a:tblGrid>
              <a:tr h="1075275">
                <a:tc rowSpan="5">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On successful completion of this module, adult learners will be able to</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Knowledge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Skills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Attitude </a:t>
                      </a:r>
                      <a:endParaRPr sz="1800" u="none" cap="none" strike="noStrike"/>
                    </a:p>
                  </a:txBody>
                  <a:tcPr marT="45725" marB="45725" marR="91450" marL="91450"/>
                </a:tc>
              </a:tr>
              <a:tr h="1075275">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Basic knowledge of how to form the structure of a story</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Discuss how to craft stories</a:t>
                      </a:r>
                      <a:endParaRPr u="none" cap="none" strike="noStrike">
                        <a:solidFill>
                          <a:srgbClr val="000000"/>
                        </a:solidFill>
                      </a:endParaRPr>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Willingness to tell stories to promote intercultural understanding and communication </a:t>
                      </a:r>
                      <a:endParaRPr u="none" cap="none" strike="noStrike">
                        <a:solidFill>
                          <a:srgbClr val="000000"/>
                        </a:solidFill>
                      </a:endParaRPr>
                    </a:p>
                  </a:txBody>
                  <a:tcPr marT="0" marB="0" marR="114300" marL="114300"/>
                </a:tc>
              </a:tr>
              <a:tr h="1075275">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Basic knowledge of different narrative styles when storytelling – how to find your own voice as a storyteller</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Assess how to foster emotion, drama, anticipation through storytelling</a:t>
                      </a:r>
                      <a:endParaRPr u="none" cap="none" strike="noStrike">
                        <a:solidFill>
                          <a:srgbClr val="000000"/>
                        </a:solidFill>
                      </a:endParaRPr>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Openness to contribute and share tales for personal, historical, and societal development </a:t>
                      </a:r>
                      <a:endParaRPr u="none" cap="none" strike="noStrike">
                        <a:solidFill>
                          <a:srgbClr val="000000"/>
                        </a:solidFill>
                      </a:endParaRPr>
                    </a:p>
                  </a:txBody>
                  <a:tcPr marT="0" marB="0" marR="114300" marL="114300"/>
                </a:tc>
              </a:tr>
              <a:tr h="537650">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Basic knowledge of how to develop a good character</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Identify the principles, elements, and techniques of storytelling and how to integrate them into stories </a:t>
                      </a:r>
                      <a:endParaRPr u="none" cap="none" strike="noStrike">
                        <a:solidFill>
                          <a:srgbClr val="000000"/>
                        </a:solidFill>
                      </a:endParaRPr>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Appreciation of the cultural impact and importance of stories</a:t>
                      </a:r>
                      <a:endParaRPr u="none" cap="none" strike="noStrike">
                        <a:solidFill>
                          <a:srgbClr val="000000"/>
                        </a:solidFill>
                      </a:endParaRPr>
                    </a:p>
                  </a:txBody>
                  <a:tcPr marT="0" marB="0" marR="114300" marL="114300"/>
                </a:tc>
              </a:tr>
              <a:tr h="537650">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the different formats of stories – first person narrator or third person narrator</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Explore the art and techniques of storytelling </a:t>
                      </a:r>
                      <a:endParaRPr u="none" cap="none" strike="noStrike">
                        <a:solidFill>
                          <a:srgbClr val="000000"/>
                        </a:solidFill>
                      </a:endParaRPr>
                    </a:p>
                  </a:txBody>
                  <a:tcPr marT="0" marB="0" marR="114300" marL="114300"/>
                </a:tc>
                <a:tc>
                  <a:txBody>
                    <a:bodyPr/>
                    <a:lstStyle/>
                    <a:p>
                      <a:pPr indent="-342900" lvl="0" marL="342900" marR="0" rtl="0" algn="l">
                        <a:lnSpc>
                          <a:spcPct val="150000"/>
                        </a:lnSpc>
                        <a:spcBef>
                          <a:spcPts val="0"/>
                        </a:spcBef>
                        <a:spcAft>
                          <a:spcPts val="0"/>
                        </a:spcAft>
                        <a:buClr>
                          <a:srgbClr val="000000"/>
                        </a:buClr>
                        <a:buSzPts val="1400"/>
                        <a:buFont typeface="Calibri"/>
                        <a:buChar char="∙"/>
                      </a:pPr>
                      <a:r>
                        <a:rPr i="0" lang="en-IE" u="none" cap="none" strike="noStrike">
                          <a:solidFill>
                            <a:schemeClr val="dk1"/>
                          </a:solidFill>
                        </a:rPr>
                        <a:t>Appreciation of an individual’s role in storytelling and preserving traditions</a:t>
                      </a:r>
                      <a:endParaRPr u="none" cap="none" strike="noStrike">
                        <a:solidFill>
                          <a:srgbClr val="000000"/>
                        </a:solidFill>
                      </a:endParaRPr>
                    </a:p>
                  </a:txBody>
                  <a:tcPr marT="0" marB="0" marR="114300" marL="11430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49" name="Google Shape;149;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50" name="Google Shape;150;p3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51" name="Google Shape;151;p30"/>
          <p:cNvGraphicFramePr/>
          <p:nvPr/>
        </p:nvGraphicFramePr>
        <p:xfrm>
          <a:off x="962527" y="336883"/>
          <a:ext cx="3000000" cy="3000000"/>
        </p:xfrm>
        <a:graphic>
          <a:graphicData uri="http://schemas.openxmlformats.org/drawingml/2006/table">
            <a:tbl>
              <a:tblPr bandRow="1" firstRow="1">
                <a:noFill/>
                <a:tableStyleId>{760051C0-5EAA-47F7-B5FD-D7CD51A30392}</a:tableStyleId>
              </a:tblPr>
              <a:tblGrid>
                <a:gridCol w="1704500"/>
                <a:gridCol w="3450850"/>
                <a:gridCol w="2577675"/>
                <a:gridCol w="2577675"/>
              </a:tblGrid>
              <a:tr h="968150">
                <a:tc rowSpan="7">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On successful completion of this module, adult learners will be able to</a:t>
                      </a:r>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Knowledge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Skills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Attitude </a:t>
                      </a:r>
                      <a:endParaRPr sz="1800" u="none" cap="none" strike="noStrike"/>
                    </a:p>
                  </a:txBody>
                  <a:tcPr marT="45725" marB="45725" marR="91450" marL="91450"/>
                </a:tc>
              </a:tr>
              <a:tr h="968150">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how to use tenses in storytelling for different impacts – past, present and future</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Recognise how storytelling can share a sense of history, values, and traditions</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968150">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the oratory skills needed for storytelling – controlling pitch, tone, volume, body language, etc.</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Distinguish between different types of stories and the role they play in the oral tradition </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962475">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how to use your body in storytelling – the role of movement, gesture and dance in storytelling</a:t>
                      </a:r>
                      <a:endParaRPr u="none" cap="none" strike="noStrike"/>
                    </a:p>
                  </a:txBody>
                  <a:tcPr marT="0" marB="0" marR="114300" marL="114300"/>
                </a:tc>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Demonstrate the 4P’s of storytelling – People, Place, Plot, Purpose </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543325">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how to be a confident, clear, and concise storyteller</a:t>
                      </a:r>
                      <a:endParaRPr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468475">
                <a:tc vMerge="1"/>
                <a:tc>
                  <a:txBody>
                    <a:bodyPr/>
                    <a:lstStyle/>
                    <a:p>
                      <a:pPr indent="-355600" lvl="0" marL="342900" marR="0" rtl="0" algn="l">
                        <a:lnSpc>
                          <a:spcPct val="150000"/>
                        </a:lnSpc>
                        <a:spcBef>
                          <a:spcPts val="0"/>
                        </a:spcBef>
                        <a:spcAft>
                          <a:spcPts val="0"/>
                        </a:spcAft>
                        <a:buClr>
                          <a:srgbClr val="000000"/>
                        </a:buClr>
                        <a:buSzPts val="1400"/>
                        <a:buFont typeface="Calibri"/>
                        <a:buChar char="●"/>
                      </a:pPr>
                      <a:r>
                        <a:rPr lang="en-IE" u="none" cap="none" strike="noStrike">
                          <a:solidFill>
                            <a:srgbClr val="000000"/>
                          </a:solidFill>
                        </a:rPr>
                        <a:t>Practical knowledge of how to craft stories </a:t>
                      </a:r>
                      <a:endParaRPr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r h="848825">
                <a:tc vMerge="1"/>
                <a:tc>
                  <a:txBody>
                    <a:bodyPr/>
                    <a:lstStyle/>
                    <a:p>
                      <a:pPr indent="-342900" lvl="0" marL="342900" marR="0" rtl="0" algn="l">
                        <a:lnSpc>
                          <a:spcPct val="150000"/>
                        </a:lnSpc>
                        <a:spcBef>
                          <a:spcPts val="0"/>
                        </a:spcBef>
                        <a:spcAft>
                          <a:spcPts val="0"/>
                        </a:spcAft>
                        <a:buClr>
                          <a:srgbClr val="000000"/>
                        </a:buClr>
                        <a:buSzPts val="1400"/>
                        <a:buFont typeface="Calibri"/>
                        <a:buChar char="●"/>
                      </a:pPr>
                      <a:r>
                        <a:rPr i="0" lang="en-IE" u="none" cap="none" strike="noStrike">
                          <a:solidFill>
                            <a:schemeClr val="dk1"/>
                          </a:solidFill>
                        </a:rPr>
                        <a:t>Theoretical knowledge of the different elements that contribute to storytelling </a:t>
                      </a:r>
                      <a:endParaRPr u="none" cap="none" strike="noStrike"/>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u="none" cap="none" strike="noStrike">
                        <a:solidFill>
                          <a:srgbClr val="000000"/>
                        </a:solidFill>
                      </a:endParaRPr>
                    </a:p>
                  </a:txBody>
                  <a:tcPr marT="0" marB="0" marR="114300" marL="114300"/>
                </a:tc>
                <a:tc>
                  <a:txBody>
                    <a:bodyPr/>
                    <a:lstStyle/>
                    <a:p>
                      <a:pPr indent="-273050" lvl="0" marL="342900" marR="0" rtl="0" algn="l">
                        <a:lnSpc>
                          <a:spcPct val="150000"/>
                        </a:lnSpc>
                        <a:spcBef>
                          <a:spcPts val="0"/>
                        </a:spcBef>
                        <a:spcAft>
                          <a:spcPts val="0"/>
                        </a:spcAft>
                        <a:buClr>
                          <a:srgbClr val="000000"/>
                        </a:buClr>
                        <a:buSzPts val="1100"/>
                        <a:buFont typeface="Noto Sans Symbols"/>
                        <a:buNone/>
                      </a:pPr>
                      <a:r>
                        <a:t/>
                      </a:r>
                      <a:endParaRPr sz="1100" u="none" cap="none" strike="noStrike">
                        <a:solidFill>
                          <a:srgbClr val="000000"/>
                        </a:solidFill>
                        <a:latin typeface="Calibri"/>
                        <a:ea typeface="Calibri"/>
                        <a:cs typeface="Calibri"/>
                        <a:sym typeface="Calibri"/>
                      </a:endParaRPr>
                    </a:p>
                  </a:txBody>
                  <a:tcPr marT="0" marB="0" marR="114300" marL="1143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7" name="Google Shape;157;p11"/>
          <p:cNvPicPr preferRelativeResize="0"/>
          <p:nvPr/>
        </p:nvPicPr>
        <p:blipFill rotWithShape="1">
          <a:blip r:embed="rId4">
            <a:alphaModFix/>
          </a:blip>
          <a:srcRect b="0" l="0" r="0" t="0"/>
          <a:stretch/>
        </p:blipFill>
        <p:spPr>
          <a:xfrm>
            <a:off x="2410836" y="461082"/>
            <a:ext cx="7363984" cy="4933766"/>
          </a:xfrm>
          <a:prstGeom prst="rect">
            <a:avLst/>
          </a:prstGeom>
          <a:noFill/>
          <a:ln>
            <a:noFill/>
          </a:ln>
        </p:spPr>
      </p:pic>
      <p:sp>
        <p:nvSpPr>
          <p:cNvPr id="158" name="Google Shape;158;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9" name="Google Shape;159;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60" name="Google Shape;160;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61" name="Google Shape;161;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62" name="Google Shape;162;p11"/>
          <p:cNvSpPr txBox="1"/>
          <p:nvPr/>
        </p:nvSpPr>
        <p:spPr>
          <a:xfrm>
            <a:off x="3170549" y="2176435"/>
            <a:ext cx="6096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IE" sz="3200" u="none" cap="none" strike="noStrike">
                <a:solidFill>
                  <a:schemeClr val="dk1"/>
                </a:solidFill>
                <a:latin typeface="Arial Black"/>
                <a:ea typeface="Arial Black"/>
                <a:cs typeface="Arial Black"/>
                <a:sym typeface="Arial Black"/>
              </a:rPr>
              <a:t>Unit 1: How to build a Storytelling</a:t>
            </a:r>
            <a:endParaRPr b="0" i="0" sz="3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8" name="Google Shape;168;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69" name="Google Shape;169;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70" name="Google Shape;170;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1" name="Google Shape;171;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72" name="Google Shape;172;p7"/>
          <p:cNvSpPr txBox="1"/>
          <p:nvPr/>
        </p:nvSpPr>
        <p:spPr>
          <a:xfrm>
            <a:off x="235341" y="2615191"/>
            <a:ext cx="391129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The meaning of storytelling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8" name="Google Shape;178;p31"/>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179" name="Google Shape;179;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0" name="Google Shape;180;p31"/>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181" name="Google Shape;181;p31"/>
          <p:cNvSpPr txBox="1"/>
          <p:nvPr/>
        </p:nvSpPr>
        <p:spPr>
          <a:xfrm>
            <a:off x="1000881" y="1376397"/>
            <a:ext cx="10373758" cy="280076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IE" sz="4400" u="none" cap="none" strike="noStrike">
                <a:solidFill>
                  <a:srgbClr val="000000"/>
                </a:solidFill>
                <a:latin typeface="Arial"/>
                <a:ea typeface="Arial"/>
                <a:cs typeface="Arial"/>
                <a:sym typeface="Arial"/>
              </a:rPr>
              <a:t>“Storytelling is the process of weaving language into a concrete narrative, with the purpose of creating rich and believable experiences.”</a:t>
            </a:r>
            <a:endParaRPr b="1" i="1" sz="3600" u="none" cap="none" strike="noStrike">
              <a:solidFill>
                <a:srgbClr val="292929"/>
              </a:solidFill>
              <a:latin typeface="Arial Black"/>
              <a:ea typeface="Arial Black"/>
              <a:cs typeface="Arial Black"/>
              <a:sym typeface="Arial Black"/>
            </a:endParaRPr>
          </a:p>
        </p:txBody>
      </p:sp>
      <p:sp>
        <p:nvSpPr>
          <p:cNvPr id="182" name="Google Shape;182;p31"/>
          <p:cNvSpPr txBox="1"/>
          <p:nvPr/>
        </p:nvSpPr>
        <p:spPr>
          <a:xfrm>
            <a:off x="3679371" y="4215954"/>
            <a:ext cx="832757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800" u="none" cap="none" strike="noStrike">
                <a:solidFill>
                  <a:srgbClr val="A5A5A5"/>
                </a:solidFill>
                <a:latin typeface="Arial"/>
                <a:ea typeface="Arial"/>
                <a:cs typeface="Arial"/>
                <a:sym typeface="Arial"/>
              </a:rPr>
              <a:t>Source: says, W. L. R. U. 11/15-B. S. S. (2021, September 14). Capturing the Art of Storytelling: Techniques &amp; Tips. Writers.com. https://writers.com/the-art-of-storytelling</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8" name="Google Shape;188;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9" name="Google Shape;189;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90" name="Google Shape;190;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1" name="Google Shape;191;p3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92" name="Google Shape;192;p32"/>
          <p:cNvSpPr txBox="1"/>
          <p:nvPr/>
        </p:nvSpPr>
        <p:spPr>
          <a:xfrm>
            <a:off x="347198" y="2497625"/>
            <a:ext cx="344103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92929"/>
                </a:solidFill>
                <a:latin typeface="Arial Black"/>
                <a:ea typeface="Arial Black"/>
                <a:cs typeface="Arial Black"/>
                <a:sym typeface="Arial Black"/>
              </a:rPr>
              <a:t>How to tell a story?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