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48.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8.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Lst>
  <p:sldSz cy="6858000" cx="12192000"/>
  <p:notesSz cx="6858000" cy="9144000"/>
  <p:embeddedFontLst>
    <p:embeddedFont>
      <p:font typeface="Abel"/>
      <p:regular r:id="rId55"/>
    </p:embeddedFont>
    <p:embeddedFont>
      <p:font typeface="Arial Black"/>
      <p:regular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7" roundtripDataSignature="AMtx7miKE6JbEQBavIt6e/T9/9d4MejvJ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EBFFDEB-9C76-478C-96A4-62A09111033F}">
  <a:tblStyle styleId="{AEBFFDEB-9C76-478C-96A4-62A09111033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CECE7"/>
          </a:solidFill>
        </a:fill>
      </a:tcStyle>
    </a:wholeTbl>
    <a:band1H>
      <a:tcTxStyle b="off" i="off"/>
      <a:tcStyle>
        <a:fill>
          <a:solidFill>
            <a:srgbClr val="F8D6CC"/>
          </a:solidFill>
        </a:fill>
      </a:tcStyle>
    </a:band1H>
    <a:band2H>
      <a:tcTxStyle b="off" i="off"/>
    </a:band2H>
    <a:band1V>
      <a:tcTxStyle b="off" i="off"/>
      <a:tcStyle>
        <a:fill>
          <a:solidFill>
            <a:srgbClr val="F8D6CC"/>
          </a:solidFill>
        </a:fill>
      </a:tcStyle>
    </a:band1V>
    <a:band2V>
      <a:tcTxStyle b="off" i="off"/>
    </a:band2V>
    <a:lastCol>
      <a:tcTxStyle b="on" i="off">
        <a:font>
          <a:latin typeface="Calibri"/>
          <a:ea typeface="Calibri"/>
          <a:cs typeface="Calibri"/>
        </a:font>
        <a:schemeClr val="lt1"/>
      </a:tcTxStyle>
      <a:tcStyle>
        <a:fill>
          <a:solidFill>
            <a:schemeClr val="accent2"/>
          </a:solidFill>
        </a:fill>
      </a:tcStyle>
    </a:lastCol>
    <a:firstCol>
      <a:tcTxStyle b="on" i="off">
        <a:font>
          <a:latin typeface="Calibri"/>
          <a:ea typeface="Calibri"/>
          <a:cs typeface="Calibri"/>
        </a:font>
        <a:schemeClr val="lt1"/>
      </a:tcTxStyle>
      <a:tcStyle>
        <a:fill>
          <a:solidFill>
            <a:schemeClr val="accent2"/>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Abel-regular.fntdata"/><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customschemas.google.com/relationships/presentationmetadata" Target="metadata"/><Relationship Id="rId12" Type="http://schemas.openxmlformats.org/officeDocument/2006/relationships/slide" Target="slides/slide6.xml"/><Relationship Id="rId56" Type="http://schemas.openxmlformats.org/officeDocument/2006/relationships/font" Target="fonts/ArialBlack-regular.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4" name="Google Shape;9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5" name="Google Shape;205;p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18" name="Google Shape;218;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0" name="Google Shape;240;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3" name="Google Shape;253;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4" name="Google Shape;274;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6" name="Google Shape;30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0" name="Google Shape;320;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3" name="Google Shape;333;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7" name="Google Shape;347;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02" name="Google Shape;10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1" name="Google Shape;36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5" name="Google Shape;375;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3" name="Google Shape;403;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17" name="Google Shape;417;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0" name="Google Shape;430;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3" name="Google Shape;463;p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6" name="Google Shape;476;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3" name="Google Shape;11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1" name="Google Shape;49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1" name="Google Shape;501;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1" name="Google Shape;51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21" name="Google Shape;52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1" name="Google Shape;531;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5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7" name="Google Shape;567;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0" name="Google Shape;580;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90" name="Google Shape;590;p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00" name="Google Shape;600;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6" name="Google Shape;126;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10" name="Google Shape;610;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21" name="Google Shape;621;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1" name="Google Shape;631;p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4" name="Google Shape;64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84" name="Google Shape;684;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4" name="Google Shape;134;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7" name="Google Shape;147;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1" name="Google Shape;161;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76" name="Google Shape;17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9" name="Google Shape;189;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1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1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2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86" name="Shape 86"/>
        <p:cNvGrpSpPr/>
        <p:nvPr/>
      </p:nvGrpSpPr>
      <p:grpSpPr>
        <a:xfrm>
          <a:off x="0" y="0"/>
          <a:ext cx="0" cy="0"/>
          <a:chOff x="0" y="0"/>
          <a:chExt cx="0" cy="0"/>
        </a:xfrm>
      </p:grpSpPr>
      <p:sp>
        <p:nvSpPr>
          <p:cNvPr id="87" name="Google Shape;87;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7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7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7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7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2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2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2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2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2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2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2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2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p:nvPr>
            <p:ph idx="2" type="pic"/>
          </p:nvPr>
        </p:nvSpPr>
        <p:spPr>
          <a:xfrm>
            <a:off x="5183188" y="987425"/>
            <a:ext cx="6172200" cy="4873625"/>
          </a:xfrm>
          <a:prstGeom prst="rect">
            <a:avLst/>
          </a:prstGeom>
          <a:noFill/>
          <a:ln>
            <a:noFill/>
          </a:ln>
        </p:spPr>
      </p:sp>
      <p:sp>
        <p:nvSpPr>
          <p:cNvPr id="64" name="Google Shape;64;p2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1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 name="Shape 80"/>
        <p:cNvGrpSpPr/>
        <p:nvPr/>
      </p:nvGrpSpPr>
      <p:grpSpPr>
        <a:xfrm>
          <a:off x="0" y="0"/>
          <a:ext cx="0" cy="0"/>
          <a:chOff x="0" y="0"/>
          <a:chExt cx="0" cy="0"/>
        </a:xfrm>
      </p:grpSpPr>
      <p:sp>
        <p:nvSpPr>
          <p:cNvPr id="81" name="Google Shape;81;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2" name="Google Shape;82;p7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 name="Google Shape;83;p7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4" name="Google Shape;84;p7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5" name="Google Shape;85;p7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 accent1="accent1" accent2="accent2" accent3="accent3" accent4="accent4" accent5="accent5" accent6="accent6" bg1="lt1" bg2="dk2" tx1="dk1" tx2="lt2" folHlink="folHlink" hlink="hlink"/>
  <p:sldLayoutIdLst>
    <p:sldLayoutId id="2147483661"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5.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hyperlink" Target="https://www.youtube.com/watch?v=FiXbfeKA-fk" TargetMode="External"/><Relationship Id="rId6" Type="http://schemas.openxmlformats.org/officeDocument/2006/relationships/hyperlink" Target="https://www.audacityteam.org/download/" TargetMode="External"/><Relationship Id="rId7" Type="http://schemas.openxmlformats.org/officeDocument/2006/relationships/image" Target="../media/image21.png"/></Relationships>
</file>

<file path=ppt/slides/_rels/slide11.xml.rels><?xml version="1.0" encoding="UTF-8" standalone="yes"?><Relationships xmlns="http://schemas.openxmlformats.org/package/2006/relationships"><Relationship Id="rId11" Type="http://schemas.openxmlformats.org/officeDocument/2006/relationships/hyperlink" Target="https://www.audacityteam.org/wp-content/uploads/2017/12/feature-editing.png" TargetMode="External"/><Relationship Id="rId10" Type="http://schemas.openxmlformats.org/officeDocument/2006/relationships/image" Target="../media/image18.png"/><Relationship Id="rId13" Type="http://schemas.openxmlformats.org/officeDocument/2006/relationships/hyperlink" Target="https://www.audacityteam.org/wp-content/uploads/2017/12/feature-effects.png" TargetMode="External"/><Relationship Id="rId12" Type="http://schemas.openxmlformats.org/officeDocument/2006/relationships/image" Target="../media/image23.png"/><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hyperlink" Target="https://www.audacityteam.org/wp-content/uploads/2017/12/feature-export.png" TargetMode="External"/><Relationship Id="rId14" Type="http://schemas.openxmlformats.org/officeDocument/2006/relationships/image" Target="../media/image29.png"/><Relationship Id="rId5" Type="http://schemas.openxmlformats.org/officeDocument/2006/relationships/image" Target="../media/image3.png"/><Relationship Id="rId6" Type="http://schemas.openxmlformats.org/officeDocument/2006/relationships/hyperlink" Target="https://www.audacityteam.org/wp-content/uploads/2017/12/feature-recording.png" TargetMode="External"/><Relationship Id="rId7" Type="http://schemas.openxmlformats.org/officeDocument/2006/relationships/image" Target="../media/image20.png"/><Relationship Id="rId8"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hyperlink" Target="https://www.youtube.com/watch?v=gXfyXAwFfVU" TargetMode="External"/><Relationship Id="rId5" Type="http://schemas.openxmlformats.org/officeDocument/2006/relationships/hyperlink" Target="https://lightworks.en.softonic.com/download" TargetMode="External"/><Relationship Id="rId6" Type="http://schemas.openxmlformats.org/officeDocument/2006/relationships/image" Target="../media/image4.png"/><Relationship Id="rId7"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34.png"/><Relationship Id="rId8"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1.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hyperlink" Target="https://www.powtoon.com/" TargetMode="External"/><Relationship Id="rId7" Type="http://schemas.openxmlformats.org/officeDocument/2006/relationships/hyperlink" Target="https://www.youtube.com/watch?v=lEQiZQi-aGY&amp;t=508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40.png"/><Relationship Id="rId8"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2.jpg"/><Relationship Id="rId4" Type="http://schemas.openxmlformats.org/officeDocument/2006/relationships/image" Target="../media/image4.png"/><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4.jpg"/><Relationship Id="rId4" Type="http://schemas.openxmlformats.org/officeDocument/2006/relationships/image" Target="../media/image4.png"/><Relationship Id="rId5"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8.png"/><Relationship Id="rId4" Type="http://schemas.openxmlformats.org/officeDocument/2006/relationships/image" Target="../media/image8.png"/><Relationship Id="rId5" Type="http://schemas.openxmlformats.org/officeDocument/2006/relationships/image" Target="../media/image4.png"/><Relationship Id="rId6"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4.png"/><Relationship Id="rId5"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9.jpg"/><Relationship Id="rId4" Type="http://schemas.openxmlformats.org/officeDocument/2006/relationships/image" Target="../media/image4.png"/><Relationship Id="rId5"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g"/><Relationship Id="rId4" Type="http://schemas.openxmlformats.org/officeDocument/2006/relationships/image" Target="../media/image4.pn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jpg"/><Relationship Id="rId4" Type="http://schemas.openxmlformats.org/officeDocument/2006/relationships/image" Target="../media/image4.png"/><Relationship Id="rId5"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5.jp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8.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0.jp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jpg"/><Relationship Id="rId4" Type="http://schemas.openxmlformats.org/officeDocument/2006/relationships/image" Target="../media/image4.png"/><Relationship Id="rId5" Type="http://schemas.openxmlformats.org/officeDocument/2006/relationships/image" Target="../media/image3.png"/><Relationship Id="rId6" Type="http://schemas.openxmlformats.org/officeDocument/2006/relationships/image" Target="../media/image56.png"/><Relationship Id="rId7"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2.jpg"/><Relationship Id="rId4" Type="http://schemas.openxmlformats.org/officeDocument/2006/relationships/image" Target="../media/image4.png"/><Relationship Id="rId5"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1.jpg"/><Relationship Id="rId4" Type="http://schemas.openxmlformats.org/officeDocument/2006/relationships/image" Target="../media/image4.pn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3.jpg"/><Relationship Id="rId4" Type="http://schemas.openxmlformats.org/officeDocument/2006/relationships/image" Target="../media/image4.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4.png"/><Relationship Id="rId4" Type="http://schemas.openxmlformats.org/officeDocument/2006/relationships/image" Target="../media/image4.png"/><Relationship Id="rId5"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7.png"/><Relationship Id="rId4" Type="http://schemas.openxmlformats.org/officeDocument/2006/relationships/image" Target="../media/image4.png"/><Relationship Id="rId5"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3.png"/><Relationship Id="rId4" Type="http://schemas.openxmlformats.org/officeDocument/2006/relationships/image" Target="../media/image4.png"/><Relationship Id="rId9" Type="http://schemas.openxmlformats.org/officeDocument/2006/relationships/image" Target="../media/image62.jpg"/><Relationship Id="rId5" Type="http://schemas.openxmlformats.org/officeDocument/2006/relationships/image" Target="../media/image3.png"/><Relationship Id="rId6" Type="http://schemas.openxmlformats.org/officeDocument/2006/relationships/image" Target="../media/image58.jpg"/><Relationship Id="rId7" Type="http://schemas.openxmlformats.org/officeDocument/2006/relationships/image" Target="../media/image60.jpg"/><Relationship Id="rId8" Type="http://schemas.openxmlformats.org/officeDocument/2006/relationships/image" Target="../media/image6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5.jpg"/><Relationship Id="rId4" Type="http://schemas.openxmlformats.org/officeDocument/2006/relationships/image" Target="../media/image4.png"/><Relationship Id="rId5"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9.jpg"/><Relationship Id="rId4" Type="http://schemas.openxmlformats.org/officeDocument/2006/relationships/image" Target="../media/image4.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1.jpg"/><Relationship Id="rId4" Type="http://schemas.openxmlformats.org/officeDocument/2006/relationships/image" Target="../media/image4.png"/><Relationship Id="rId5"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8.jpg"/><Relationship Id="rId4" Type="http://schemas.openxmlformats.org/officeDocument/2006/relationships/image" Target="../media/image4.png"/><Relationship Id="rId9" Type="http://schemas.openxmlformats.org/officeDocument/2006/relationships/hyperlink" Target="http://dig.ccmixter.org/" TargetMode="External"/><Relationship Id="rId5" Type="http://schemas.openxmlformats.org/officeDocument/2006/relationships/image" Target="../media/image3.png"/><Relationship Id="rId6" Type="http://schemas.openxmlformats.org/officeDocument/2006/relationships/hyperlink" Target="https://unsplash.com/" TargetMode="External"/><Relationship Id="rId7" Type="http://schemas.openxmlformats.org/officeDocument/2006/relationships/hyperlink" Target="https://pixabay.com/" TargetMode="External"/><Relationship Id="rId8" Type="http://schemas.openxmlformats.org/officeDocument/2006/relationships/hyperlink" Target="https://www.freepik.co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jpg"/><Relationship Id="rId4" Type="http://schemas.openxmlformats.org/officeDocument/2006/relationships/image" Target="../media/image4.png"/><Relationship Id="rId5" Type="http://schemas.openxmlformats.org/officeDocument/2006/relationships/image" Target="../media/image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9.jpg"/><Relationship Id="rId4" Type="http://schemas.openxmlformats.org/officeDocument/2006/relationships/image" Target="../media/image4.png"/><Relationship Id="rId5"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71.jpg"/><Relationship Id="rId4" Type="http://schemas.openxmlformats.org/officeDocument/2006/relationships/image" Target="../media/image4.png"/><Relationship Id="rId5"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0.jpg"/><Relationship Id="rId4" Type="http://schemas.openxmlformats.org/officeDocument/2006/relationships/image" Target="../media/image4.png"/><Relationship Id="rId5"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2.jpg"/><Relationship Id="rId4" Type="http://schemas.openxmlformats.org/officeDocument/2006/relationships/image" Target="../media/image4.png"/><Relationship Id="rId5" Type="http://schemas.openxmlformats.org/officeDocument/2006/relationships/image" Target="../media/image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7.jpg"/><Relationship Id="rId4" Type="http://schemas.openxmlformats.org/officeDocument/2006/relationships/image" Target="../media/image4.png"/><Relationship Id="rId5" Type="http://schemas.openxmlformats.org/officeDocument/2006/relationships/image" Target="../media/image3.png"/></Relationships>
</file>

<file path=ppt/slides/_rels/slide48.xml.rels><?xml version="1.0" encoding="UTF-8" standalone="yes"?><Relationships xmlns="http://schemas.openxmlformats.org/package/2006/relationships"><Relationship Id="rId11" Type="http://schemas.openxmlformats.org/officeDocument/2006/relationships/image" Target="../media/image77.jpg"/><Relationship Id="rId10" Type="http://schemas.openxmlformats.org/officeDocument/2006/relationships/image" Target="../media/image78.png"/><Relationship Id="rId12"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9.jpg"/><Relationship Id="rId5" Type="http://schemas.openxmlformats.org/officeDocument/2006/relationships/image" Target="../media/image74.png"/><Relationship Id="rId6" Type="http://schemas.openxmlformats.org/officeDocument/2006/relationships/image" Target="../media/image73.png"/><Relationship Id="rId7" Type="http://schemas.openxmlformats.org/officeDocument/2006/relationships/image" Target="../media/image76.png"/><Relationship Id="rId8" Type="http://schemas.openxmlformats.org/officeDocument/2006/relationships/image" Target="../media/image7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6.png"/><Relationship Id="rId6"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81.png"/><Relationship Id="rId4" Type="http://schemas.openxmlformats.org/officeDocument/2006/relationships/image" Target="../media/image13.jpg"/><Relationship Id="rId5" Type="http://schemas.openxmlformats.org/officeDocument/2006/relationships/image" Target="../media/image19.jpg"/><Relationship Id="rId6" Type="http://schemas.openxmlformats.org/officeDocument/2006/relationships/image" Target="../media/image4.png"/><Relationship Id="rId7"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5.jpg"/><Relationship Id="rId5" Type="http://schemas.openxmlformats.org/officeDocument/2006/relationships/image" Target="../media/image4.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25.png"/><Relationship Id="rId6"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2.png"/><Relationship Id="rId5" Type="http://schemas.openxmlformats.org/officeDocument/2006/relationships/image" Target="../media/image12.jpg"/><Relationship Id="rId6" Type="http://schemas.openxmlformats.org/officeDocument/2006/relationships/image" Target="../media/image16.jpg"/><Relationship Id="rId7" Type="http://schemas.openxmlformats.org/officeDocument/2006/relationships/image" Target="../media/image4.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95" name="Shape 95"/>
        <p:cNvGrpSpPr/>
        <p:nvPr/>
      </p:nvGrpSpPr>
      <p:grpSpPr>
        <a:xfrm>
          <a:off x="0" y="0"/>
          <a:ext cx="0" cy="0"/>
          <a:chOff x="0" y="0"/>
          <a:chExt cx="0" cy="0"/>
        </a:xfrm>
      </p:grpSpPr>
      <p:sp>
        <p:nvSpPr>
          <p:cNvPr id="96" name="Google Shape;96;p1"/>
          <p:cNvSpPr txBox="1"/>
          <p:nvPr>
            <p:ph type="ctrTitle"/>
          </p:nvPr>
        </p:nvSpPr>
        <p:spPr>
          <a:xfrm>
            <a:off x="3303013" y="5117807"/>
            <a:ext cx="5585974" cy="606374"/>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SzPts val="2400"/>
              <a:buNone/>
            </a:pPr>
            <a:r>
              <a:rPr lang="en-IE" sz="2400">
                <a:latin typeface="Arial Black"/>
                <a:ea typeface="Arial Black"/>
                <a:cs typeface="Arial Black"/>
                <a:sym typeface="Arial Black"/>
              </a:rPr>
              <a:t>Module 4</a:t>
            </a:r>
            <a:endParaRPr/>
          </a:p>
        </p:txBody>
      </p:sp>
      <p:pic>
        <p:nvPicPr>
          <p:cNvPr descr="Text&#10;&#10;Description automatically generated" id="97" name="Google Shape;97;p1"/>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5">
            <a:alphaModFix/>
          </a:blip>
          <a:srcRect b="0" l="0" r="0" t="0"/>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8" name="Google Shape;208;p33"/>
          <p:cNvSpPr/>
          <p:nvPr/>
        </p:nvSpPr>
        <p:spPr>
          <a:xfrm>
            <a:off x="0" y="0"/>
            <a:ext cx="4693698" cy="6858000"/>
          </a:xfrm>
          <a:custGeom>
            <a:rect b="b" l="l" r="r" t="t"/>
            <a:pathLst>
              <a:path extrusionOk="0" h="6858000" w="4693698">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209" name="Google Shape;209;p33"/>
          <p:cNvSpPr/>
          <p:nvPr/>
        </p:nvSpPr>
        <p:spPr>
          <a:xfrm flipH="1">
            <a:off x="0" y="0"/>
            <a:ext cx="4838076" cy="6858000"/>
          </a:xfrm>
          <a:custGeom>
            <a:rect b="b" l="l" r="r" t="t"/>
            <a:pathLst>
              <a:path extrusionOk="0" h="6858000" w="4838076">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705"/>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0" name="Google Shape;210;p3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11" name="Google Shape;211;p33"/>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12" name="Google Shape;212;p3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13" name="Google Shape;213;p33"/>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214" name="Google Shape;214;p33"/>
          <p:cNvSpPr txBox="1"/>
          <p:nvPr/>
        </p:nvSpPr>
        <p:spPr>
          <a:xfrm>
            <a:off x="354685" y="389978"/>
            <a:ext cx="4030502" cy="566543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Audacity</a:t>
            </a:r>
            <a:endParaRPr/>
          </a:p>
          <a:p>
            <a:pPr indent="0" lvl="0" marL="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Audacity is a free, easy-to-use, multi-track audio editor and recorder for various operating systems.</a:t>
            </a:r>
            <a:endParaRPr/>
          </a:p>
          <a:p>
            <a:pPr indent="0" lvl="0" marL="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You can add music, sound effects, audio tracks to your project and create your own digital story.</a:t>
            </a:r>
            <a:endParaRPr/>
          </a:p>
          <a:p>
            <a:pPr indent="0" lvl="0" marL="0" marR="0" rtl="0" algn="l">
              <a:lnSpc>
                <a:spcPct val="90000"/>
              </a:lnSpc>
              <a:spcBef>
                <a:spcPts val="600"/>
              </a:spcBef>
              <a:spcAft>
                <a:spcPts val="0"/>
              </a:spcAft>
              <a:buNone/>
            </a:pPr>
            <a:r>
              <a:t/>
            </a:r>
            <a:endParaRPr b="0" i="0" sz="1800" u="none" cap="none" strike="noStrike">
              <a:solidFill>
                <a:schemeClr val="lt1"/>
              </a:solidFill>
              <a:latin typeface="Abel"/>
              <a:ea typeface="Abel"/>
              <a:cs typeface="Abel"/>
              <a:sym typeface="Abel"/>
            </a:endParaRPr>
          </a:p>
          <a:p>
            <a:pPr indent="0" lvl="0" marL="0" marR="0" rtl="0" algn="l">
              <a:lnSpc>
                <a:spcPct val="90000"/>
              </a:lnSpc>
              <a:spcBef>
                <a:spcPts val="600"/>
              </a:spcBef>
              <a:spcAft>
                <a:spcPts val="0"/>
              </a:spcAft>
              <a:buNone/>
            </a:pPr>
            <a:r>
              <a:rPr b="0" i="0" lang="en-IE" sz="1800" u="none" cap="none" strike="noStrike">
                <a:solidFill>
                  <a:schemeClr val="lt1"/>
                </a:solidFill>
                <a:latin typeface="Abel"/>
                <a:ea typeface="Abel"/>
                <a:cs typeface="Abel"/>
                <a:sym typeface="Abel"/>
              </a:rPr>
              <a:t>YouTube Video Tutorial: </a:t>
            </a:r>
            <a:r>
              <a:rPr b="0" i="0" lang="en-IE" sz="1800" u="sng" cap="none" strike="noStrike">
                <a:solidFill>
                  <a:srgbClr val="FFFFFF"/>
                </a:solidFill>
                <a:latin typeface="Abel"/>
                <a:ea typeface="Abel"/>
                <a:cs typeface="Abel"/>
                <a:sym typeface="Abel"/>
                <a:hlinkClick r:id="rId5">
                  <a:extLst>
                    <a:ext uri="{A12FA001-AC4F-418D-AE19-62706E023703}">
                      <ahyp:hlinkClr val="tx"/>
                    </a:ext>
                  </a:extLst>
                </a:hlinkClick>
              </a:rPr>
              <a:t>https://www.youtube.com/watch?v=FiXbfeKA-fk</a:t>
            </a:r>
            <a:endParaRPr b="0" i="0" sz="1800" u="none" cap="none" strike="noStrike">
              <a:solidFill>
                <a:srgbClr val="FFFFFF"/>
              </a:solidFill>
              <a:latin typeface="Abel"/>
              <a:ea typeface="Abel"/>
              <a:cs typeface="Abel"/>
              <a:sym typeface="Abel"/>
            </a:endParaRPr>
          </a:p>
          <a:p>
            <a:pPr indent="0" lvl="0" marL="0" marR="0" rtl="0" algn="l">
              <a:lnSpc>
                <a:spcPct val="90000"/>
              </a:lnSpc>
              <a:spcBef>
                <a:spcPts val="600"/>
              </a:spcBef>
              <a:spcAft>
                <a:spcPts val="0"/>
              </a:spcAft>
              <a:buNone/>
            </a:pPr>
            <a:r>
              <a:rPr b="0" i="0" lang="en-IE" sz="1800" u="none" cap="none" strike="noStrike">
                <a:solidFill>
                  <a:schemeClr val="lt1"/>
                </a:solidFill>
                <a:latin typeface="Abel"/>
                <a:ea typeface="Abel"/>
                <a:cs typeface="Abel"/>
                <a:sym typeface="Abel"/>
              </a:rPr>
              <a:t>Free Download here: </a:t>
            </a:r>
            <a:r>
              <a:rPr b="0" i="0" lang="en-IE" sz="1800" u="sng" cap="none" strike="noStrike">
                <a:solidFill>
                  <a:srgbClr val="FFFFFF"/>
                </a:solidFill>
                <a:latin typeface="Abel"/>
                <a:ea typeface="Abel"/>
                <a:cs typeface="Abel"/>
                <a:sym typeface="Abel"/>
                <a:hlinkClick r:id="rId6">
                  <a:extLst>
                    <a:ext uri="{A12FA001-AC4F-418D-AE19-62706E023703}">
                      <ahyp:hlinkClr val="tx"/>
                    </a:ext>
                  </a:extLst>
                </a:hlinkClick>
              </a:rPr>
              <a:t>https://www.audacityteam.org/download/</a:t>
            </a:r>
            <a:endParaRPr b="0" i="0" sz="1800" u="none" cap="none" strike="noStrike">
              <a:solidFill>
                <a:srgbClr val="FFFFFF"/>
              </a:solidFill>
              <a:latin typeface="Abel"/>
              <a:ea typeface="Abel"/>
              <a:cs typeface="Abel"/>
              <a:sym typeface="Abel"/>
            </a:endParaRPr>
          </a:p>
        </p:txBody>
      </p:sp>
      <p:pic>
        <p:nvPicPr>
          <p:cNvPr descr="Graphical user interface, application&#10;&#10;Description automatically generated" id="215" name="Google Shape;215;p33"/>
          <p:cNvPicPr preferRelativeResize="0"/>
          <p:nvPr/>
        </p:nvPicPr>
        <p:blipFill rotWithShape="1">
          <a:blip r:embed="rId7">
            <a:alphaModFix/>
          </a:blip>
          <a:srcRect b="11610" l="0" r="-3" t="9567"/>
          <a:stretch/>
        </p:blipFill>
        <p:spPr>
          <a:xfrm>
            <a:off x="5363567" y="1637288"/>
            <a:ext cx="6014185" cy="3583424"/>
          </a:xfrm>
          <a:prstGeom prst="rect">
            <a:avLst/>
          </a:prstGeom>
          <a:noFill/>
          <a:ln>
            <a:noFill/>
          </a:ln>
          <a:effectLst>
            <a:outerShdw blurRad="63500" sx="102000" rotWithShape="0" algn="ctr" sy="102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9" name="Shape 219"/>
        <p:cNvGrpSpPr/>
        <p:nvPr/>
      </p:nvGrpSpPr>
      <p:grpSpPr>
        <a:xfrm>
          <a:off x="0" y="0"/>
          <a:ext cx="0" cy="0"/>
          <a:chOff x="0" y="0"/>
          <a:chExt cx="0" cy="0"/>
        </a:xfrm>
      </p:grpSpPr>
      <p:sp>
        <p:nvSpPr>
          <p:cNvPr id="220" name="Google Shape;220;p34"/>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21" name="Google Shape;221;p34"/>
          <p:cNvPicPr preferRelativeResize="0"/>
          <p:nvPr/>
        </p:nvPicPr>
        <p:blipFill rotWithShape="1">
          <a:blip r:embed="rId3">
            <a:alphaModFix amt="35000"/>
          </a:blip>
          <a:srcRect b="0" l="0" r="0" t="0"/>
          <a:stretch/>
        </p:blipFill>
        <p:spPr>
          <a:xfrm>
            <a:off x="637038" y="1181002"/>
            <a:ext cx="9582755" cy="4689878"/>
          </a:xfrm>
          <a:prstGeom prst="rect">
            <a:avLst/>
          </a:prstGeom>
          <a:noFill/>
          <a:ln>
            <a:noFill/>
          </a:ln>
        </p:spPr>
      </p:pic>
      <p:sp>
        <p:nvSpPr>
          <p:cNvPr id="222" name="Google Shape;222;p34"/>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Audacity features</a:t>
            </a:r>
            <a:endParaRPr b="0" i="0" sz="5400" u="none" cap="none" strike="noStrike">
              <a:solidFill>
                <a:srgbClr val="E1AE44"/>
              </a:solidFill>
              <a:latin typeface="Abel"/>
              <a:ea typeface="Abel"/>
              <a:cs typeface="Abel"/>
              <a:sym typeface="Abel"/>
            </a:endParaRPr>
          </a:p>
        </p:txBody>
      </p:sp>
      <p:cxnSp>
        <p:nvCxnSpPr>
          <p:cNvPr id="223" name="Google Shape;223;p34"/>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24" name="Google Shape;224;p34"/>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25" name="Google Shape;225;p3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26" name="Google Shape;226;p3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27" name="Google Shape;227;p3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28" name="Google Shape;228;p3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id="229" name="Google Shape;229;p34">
            <a:hlinkClick r:id="rId6"/>
          </p:cNvPr>
          <p:cNvPicPr preferRelativeResize="0"/>
          <p:nvPr/>
        </p:nvPicPr>
        <p:blipFill rotWithShape="1">
          <a:blip r:embed="rId7">
            <a:alphaModFix/>
          </a:blip>
          <a:srcRect b="4" l="0" r="4" t="0"/>
          <a:stretch/>
        </p:blipFill>
        <p:spPr>
          <a:xfrm>
            <a:off x="4807519" y="439770"/>
            <a:ext cx="1325141" cy="1325141"/>
          </a:xfrm>
          <a:prstGeom prst="rect">
            <a:avLst/>
          </a:prstGeom>
          <a:noFill/>
          <a:ln>
            <a:noFill/>
          </a:ln>
          <a:effectLst>
            <a:outerShdw blurRad="50800" rotWithShape="0" algn="r" dir="10800000" dist="38100">
              <a:srgbClr val="000000">
                <a:alpha val="40000"/>
              </a:srgbClr>
            </a:outerShdw>
          </a:effectLst>
        </p:spPr>
      </p:pic>
      <p:sp>
        <p:nvSpPr>
          <p:cNvPr id="230" name="Google Shape;230;p34"/>
          <p:cNvSpPr txBox="1"/>
          <p:nvPr/>
        </p:nvSpPr>
        <p:spPr>
          <a:xfrm>
            <a:off x="6377831" y="691863"/>
            <a:ext cx="3809647" cy="1073048"/>
          </a:xfrm>
          <a:prstGeom prst="rect">
            <a:avLst/>
          </a:prstGeom>
          <a:noFill/>
          <a:ln>
            <a:noFill/>
          </a:ln>
        </p:spPr>
        <p:txBody>
          <a:bodyPr anchorCtr="0" anchor="t" bIns="45700" lIns="91425" spcFirstLastPara="1" rIns="91425" wrap="square" tIns="45700">
            <a:normAutofit fontScale="70000" lnSpcReduction="20000"/>
          </a:bodyPr>
          <a:lstStyle/>
          <a:p>
            <a:pPr indent="0" lvl="0" marL="0" marR="0" rtl="0" algn="l">
              <a:lnSpc>
                <a:spcPct val="90000"/>
              </a:lnSpc>
              <a:spcBef>
                <a:spcPts val="0"/>
              </a:spcBef>
              <a:spcAft>
                <a:spcPts val="0"/>
              </a:spcAft>
              <a:buNone/>
            </a:pPr>
            <a:r>
              <a:rPr b="0" i="0" lang="en-IE" sz="3400" u="none" cap="none" strike="noStrike">
                <a:solidFill>
                  <a:srgbClr val="0070C0"/>
                </a:solidFill>
                <a:latin typeface="Abel"/>
                <a:ea typeface="Abel"/>
                <a:cs typeface="Abel"/>
                <a:sym typeface="Abel"/>
              </a:rPr>
              <a:t>Recording</a:t>
            </a:r>
            <a:endParaRPr/>
          </a:p>
          <a:p>
            <a:pPr indent="0" lvl="0" marL="0" marR="0" rtl="0" algn="l">
              <a:lnSpc>
                <a:spcPct val="90000"/>
              </a:lnSpc>
              <a:spcBef>
                <a:spcPts val="600"/>
              </a:spcBef>
              <a:spcAft>
                <a:spcPts val="0"/>
              </a:spcAft>
              <a:buNone/>
            </a:pPr>
            <a:r>
              <a:rPr b="0" i="0" lang="en-IE" sz="2600" u="none" cap="none" strike="noStrike">
                <a:solidFill>
                  <a:schemeClr val="lt1"/>
                </a:solidFill>
                <a:latin typeface="Abel"/>
                <a:ea typeface="Abel"/>
                <a:cs typeface="Abel"/>
                <a:sym typeface="Abel"/>
              </a:rPr>
              <a:t>Audacity can record live audio through a microphone or mixer, or digitize recordings from other media.</a:t>
            </a:r>
            <a:endParaRPr b="0" i="0" sz="2600" u="none" cap="none" strike="noStrike">
              <a:solidFill>
                <a:schemeClr val="lt1"/>
              </a:solidFill>
              <a:latin typeface="Abel"/>
              <a:ea typeface="Abel"/>
              <a:cs typeface="Abel"/>
              <a:sym typeface="Abel"/>
            </a:endParaRPr>
          </a:p>
        </p:txBody>
      </p:sp>
      <p:pic>
        <p:nvPicPr>
          <p:cNvPr id="231" name="Google Shape;231;p34"/>
          <p:cNvPicPr preferRelativeResize="0"/>
          <p:nvPr/>
        </p:nvPicPr>
        <p:blipFill rotWithShape="1">
          <a:blip r:embed="rId8">
            <a:alphaModFix/>
          </a:blip>
          <a:srcRect b="0" l="0" r="0" t="0"/>
          <a:stretch/>
        </p:blipFill>
        <p:spPr>
          <a:xfrm>
            <a:off x="2114965" y="1675290"/>
            <a:ext cx="1222630" cy="1222630"/>
          </a:xfrm>
          <a:prstGeom prst="rect">
            <a:avLst/>
          </a:prstGeom>
          <a:noFill/>
          <a:ln>
            <a:noFill/>
          </a:ln>
          <a:effectLst>
            <a:outerShdw blurRad="50800" rotWithShape="0" algn="r" dir="10800000" dist="38100">
              <a:srgbClr val="000000">
                <a:alpha val="40000"/>
              </a:srgbClr>
            </a:outerShdw>
          </a:effectLst>
        </p:spPr>
      </p:pic>
      <p:pic>
        <p:nvPicPr>
          <p:cNvPr id="232" name="Google Shape;232;p34">
            <a:hlinkClick r:id="rId9"/>
          </p:cNvPr>
          <p:cNvPicPr preferRelativeResize="0"/>
          <p:nvPr/>
        </p:nvPicPr>
        <p:blipFill rotWithShape="1">
          <a:blip r:embed="rId10">
            <a:alphaModFix/>
          </a:blip>
          <a:srcRect b="0" l="0" r="0" t="0"/>
          <a:stretch/>
        </p:blipFill>
        <p:spPr>
          <a:xfrm>
            <a:off x="4812126" y="1937760"/>
            <a:ext cx="1325142" cy="1325142"/>
          </a:xfrm>
          <a:prstGeom prst="rect">
            <a:avLst/>
          </a:prstGeom>
          <a:noFill/>
          <a:ln>
            <a:noFill/>
          </a:ln>
          <a:effectLst>
            <a:outerShdw blurRad="50800" rotWithShape="0" algn="r" dir="10800000" dist="38100">
              <a:srgbClr val="000000">
                <a:alpha val="40000"/>
              </a:srgbClr>
            </a:outerShdw>
          </a:effectLst>
        </p:spPr>
      </p:pic>
      <p:sp>
        <p:nvSpPr>
          <p:cNvPr id="233" name="Google Shape;233;p34"/>
          <p:cNvSpPr txBox="1"/>
          <p:nvPr/>
        </p:nvSpPr>
        <p:spPr>
          <a:xfrm>
            <a:off x="6397703" y="1937760"/>
            <a:ext cx="4021220" cy="117507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Export / Import</a:t>
            </a:r>
            <a:endParaRPr/>
          </a:p>
          <a:p>
            <a:pPr indent="0" lvl="0" marL="0" marR="0" rtl="0" algn="l">
              <a:lnSpc>
                <a:spcPct val="100000"/>
              </a:lnSpc>
              <a:spcBef>
                <a:spcPts val="0"/>
              </a:spcBef>
              <a:spcAft>
                <a:spcPts val="0"/>
              </a:spcAft>
              <a:buNone/>
            </a:pPr>
            <a:r>
              <a:rPr b="0" i="0" lang="en-IE" sz="1800" u="none" cap="none" strike="noStrike">
                <a:solidFill>
                  <a:schemeClr val="lt1"/>
                </a:solidFill>
                <a:latin typeface="Abel"/>
                <a:ea typeface="Abel"/>
                <a:cs typeface="Abel"/>
                <a:sym typeface="Abel"/>
              </a:rPr>
              <a:t>Import, edit, and combine sound files. Export your recordings in many different file formats, including multiple files at once.</a:t>
            </a:r>
            <a:endParaRPr/>
          </a:p>
        </p:txBody>
      </p:sp>
      <p:sp>
        <p:nvSpPr>
          <p:cNvPr id="234" name="Google Shape;234;p34"/>
          <p:cNvSpPr txBox="1"/>
          <p:nvPr/>
        </p:nvSpPr>
        <p:spPr>
          <a:xfrm>
            <a:off x="6425038" y="3639781"/>
            <a:ext cx="3809647" cy="1175070"/>
          </a:xfrm>
          <a:prstGeom prst="rect">
            <a:avLst/>
          </a:prstGeom>
          <a:noFill/>
          <a:ln>
            <a:noFill/>
          </a:ln>
        </p:spPr>
        <p:txBody>
          <a:bodyPr anchorCtr="0" anchor="t" bIns="45700" lIns="91425" spcFirstLastPara="1" rIns="91425" wrap="square" tIns="45700">
            <a:normAutofit fontScale="40000" lnSpcReduction="20000"/>
          </a:bodyPr>
          <a:lstStyle/>
          <a:p>
            <a:pPr indent="0" lvl="0" marL="0" marR="0" rtl="0" algn="l">
              <a:lnSpc>
                <a:spcPct val="90000"/>
              </a:lnSpc>
              <a:spcBef>
                <a:spcPts val="0"/>
              </a:spcBef>
              <a:spcAft>
                <a:spcPts val="0"/>
              </a:spcAft>
              <a:buNone/>
            </a:pPr>
            <a:r>
              <a:rPr b="0" i="0" lang="en-IE" sz="6000" u="none" cap="none" strike="noStrike">
                <a:solidFill>
                  <a:srgbClr val="2E75B5"/>
                </a:solidFill>
                <a:latin typeface="Abel"/>
                <a:ea typeface="Abel"/>
                <a:cs typeface="Abel"/>
                <a:sym typeface="Abel"/>
              </a:rPr>
              <a:t>Editing</a:t>
            </a:r>
            <a:endParaRPr b="0" i="0" sz="60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4400" u="none" cap="none" strike="noStrike">
                <a:solidFill>
                  <a:schemeClr val="lt1"/>
                </a:solidFill>
                <a:latin typeface="Abel"/>
                <a:ea typeface="Abel"/>
                <a:cs typeface="Abel"/>
                <a:sym typeface="Abel"/>
              </a:rPr>
              <a:t>Audacity can record live audio through a microphone or mixer, or digitize recordings from other media.</a:t>
            </a:r>
            <a:endParaRPr b="0" i="0" sz="44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None/>
            </a:pPr>
            <a:r>
              <a:t/>
            </a:r>
            <a:endParaRPr b="1" i="0" sz="4400" u="none" cap="none" strike="noStrike">
              <a:solidFill>
                <a:schemeClr val="lt1"/>
              </a:solidFill>
              <a:latin typeface="Calibri"/>
              <a:ea typeface="Calibri"/>
              <a:cs typeface="Calibri"/>
              <a:sym typeface="Calibri"/>
            </a:endParaRPr>
          </a:p>
        </p:txBody>
      </p:sp>
      <p:pic>
        <p:nvPicPr>
          <p:cNvPr id="235" name="Google Shape;235;p34">
            <a:hlinkClick r:id="rId11"/>
          </p:cNvPr>
          <p:cNvPicPr preferRelativeResize="0"/>
          <p:nvPr/>
        </p:nvPicPr>
        <p:blipFill rotWithShape="1">
          <a:blip r:embed="rId12">
            <a:alphaModFix/>
          </a:blip>
          <a:srcRect b="0" l="0" r="0" t="0"/>
          <a:stretch/>
        </p:blipFill>
        <p:spPr>
          <a:xfrm>
            <a:off x="4871598" y="5049415"/>
            <a:ext cx="1325142" cy="1325142"/>
          </a:xfrm>
          <a:prstGeom prst="rect">
            <a:avLst/>
          </a:prstGeom>
          <a:noFill/>
          <a:ln>
            <a:noFill/>
          </a:ln>
          <a:effectLst>
            <a:outerShdw blurRad="50800" rotWithShape="0" algn="r" dir="10800000" dist="38100">
              <a:srgbClr val="000000">
                <a:alpha val="40000"/>
              </a:srgbClr>
            </a:outerShdw>
          </a:effectLst>
        </p:spPr>
      </p:pic>
      <p:sp>
        <p:nvSpPr>
          <p:cNvPr id="236" name="Google Shape;236;p34"/>
          <p:cNvSpPr txBox="1"/>
          <p:nvPr/>
        </p:nvSpPr>
        <p:spPr>
          <a:xfrm>
            <a:off x="6425038" y="5185467"/>
            <a:ext cx="3616174" cy="108177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90000"/>
              </a:lnSpc>
              <a:spcBef>
                <a:spcPts val="0"/>
              </a:spcBef>
              <a:spcAft>
                <a:spcPts val="0"/>
              </a:spcAft>
              <a:buNone/>
            </a:pPr>
            <a:r>
              <a:rPr b="0" i="0" lang="en-IE" sz="2600" u="none" cap="none" strike="noStrike">
                <a:solidFill>
                  <a:srgbClr val="2E75B5"/>
                </a:solidFill>
                <a:latin typeface="Abel"/>
                <a:ea typeface="Abel"/>
                <a:cs typeface="Abel"/>
                <a:sym typeface="Abel"/>
              </a:rPr>
              <a:t>Effects</a:t>
            </a:r>
            <a:endParaRPr b="0" i="0" sz="2600" u="none" cap="none" strike="noStrike">
              <a:solidFill>
                <a:schemeClr val="lt1"/>
              </a:solidFill>
              <a:latin typeface="Abel"/>
              <a:ea typeface="Abel"/>
              <a:cs typeface="Abel"/>
              <a:sym typeface="Abel"/>
            </a:endParaRPr>
          </a:p>
          <a:p>
            <a:pPr indent="0" lvl="0" marL="0" marR="0" rtl="0" algn="l">
              <a:lnSpc>
                <a:spcPct val="90000"/>
              </a:lnSpc>
              <a:spcBef>
                <a:spcPts val="600"/>
              </a:spcBef>
              <a:spcAft>
                <a:spcPts val="0"/>
              </a:spcAft>
              <a:buNone/>
            </a:pPr>
            <a:r>
              <a:rPr b="0" i="0" lang="en-IE" sz="1900" u="none" cap="none" strike="noStrike">
                <a:solidFill>
                  <a:schemeClr val="lt1"/>
                </a:solidFill>
                <a:latin typeface="Abel"/>
                <a:ea typeface="Abel"/>
                <a:cs typeface="Abel"/>
                <a:sym typeface="Abel"/>
              </a:rPr>
              <a:t>Audacity can record live audio through a microphone or mixer, or digitize recordings from other media.</a:t>
            </a:r>
            <a:endParaRPr b="0" i="0" sz="1900" u="none" cap="none" strike="noStrike">
              <a:solidFill>
                <a:schemeClr val="lt1"/>
              </a:solidFill>
              <a:latin typeface="Abel"/>
              <a:ea typeface="Abel"/>
              <a:cs typeface="Abel"/>
              <a:sym typeface="Abel"/>
            </a:endParaRPr>
          </a:p>
        </p:txBody>
      </p:sp>
      <p:pic>
        <p:nvPicPr>
          <p:cNvPr id="237" name="Google Shape;237;p34">
            <a:hlinkClick r:id="rId13"/>
          </p:cNvPr>
          <p:cNvPicPr preferRelativeResize="0"/>
          <p:nvPr/>
        </p:nvPicPr>
        <p:blipFill rotWithShape="1">
          <a:blip r:embed="rId14">
            <a:alphaModFix/>
          </a:blip>
          <a:srcRect b="0" l="0" r="0" t="0"/>
          <a:stretch/>
        </p:blipFill>
        <p:spPr>
          <a:xfrm>
            <a:off x="4740263" y="3404924"/>
            <a:ext cx="1499387" cy="1499387"/>
          </a:xfrm>
          <a:prstGeom prst="rect">
            <a:avLst/>
          </a:prstGeom>
          <a:noFill/>
          <a:ln>
            <a:noFill/>
          </a:ln>
          <a:effectLst>
            <a:outerShdw blurRad="50800" rotWithShape="0" algn="r" dir="10800000" dist="381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3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Graphical user interface&#10;&#10;Description automatically generated" id="243" name="Google Shape;243;p35"/>
          <p:cNvPicPr preferRelativeResize="0"/>
          <p:nvPr/>
        </p:nvPicPr>
        <p:blipFill rotWithShape="1">
          <a:blip r:embed="rId3">
            <a:alphaModFix/>
          </a:blip>
          <a:srcRect b="34100" l="0" r="-4" t="609"/>
          <a:stretch/>
        </p:blipFill>
        <p:spPr>
          <a:xfrm>
            <a:off x="4594928" y="3681405"/>
            <a:ext cx="7644062" cy="3176595"/>
          </a:xfrm>
          <a:prstGeom prst="rect">
            <a:avLst/>
          </a:prstGeom>
          <a:noFill/>
          <a:ln>
            <a:noFill/>
          </a:ln>
        </p:spPr>
      </p:pic>
      <p:sp>
        <p:nvSpPr>
          <p:cNvPr id="244" name="Google Shape;244;p35"/>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45" name="Google Shape;245;p35"/>
          <p:cNvSpPr txBox="1"/>
          <p:nvPr>
            <p:ph type="title"/>
          </p:nvPr>
        </p:nvSpPr>
        <p:spPr>
          <a:xfrm>
            <a:off x="759541" y="162706"/>
            <a:ext cx="5513440" cy="3437572"/>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SzPct val="50000"/>
              <a:buNone/>
            </a:pPr>
            <a:r>
              <a:rPr lang="en-IE" sz="4000">
                <a:solidFill>
                  <a:srgbClr val="E1AE44"/>
                </a:solidFill>
                <a:latin typeface="Abel"/>
                <a:ea typeface="Abel"/>
                <a:cs typeface="Abel"/>
                <a:sym typeface="Abel"/>
              </a:rPr>
              <a:t>Lightworks</a:t>
            </a:r>
            <a:br>
              <a:rPr lang="en-IE" sz="2700">
                <a:solidFill>
                  <a:srgbClr val="FFD10F"/>
                </a:solidFill>
                <a:latin typeface="Calibri"/>
                <a:ea typeface="Calibri"/>
                <a:cs typeface="Calibri"/>
                <a:sym typeface="Calibri"/>
              </a:rPr>
            </a:br>
            <a:r>
              <a:rPr lang="en-IE" sz="3100">
                <a:solidFill>
                  <a:schemeClr val="lt1"/>
                </a:solidFill>
                <a:latin typeface="Abel"/>
                <a:ea typeface="Abel"/>
                <a:cs typeface="Abel"/>
                <a:sym typeface="Abel"/>
              </a:rPr>
              <a:t>is an award-winning and easy-to use video editor with a simple interface that allows you to cut and merge videos, sounds and images.</a:t>
            </a:r>
            <a:br>
              <a:rPr lang="en-IE" sz="3100">
                <a:solidFill>
                  <a:srgbClr val="D8D8D8"/>
                </a:solidFill>
                <a:latin typeface="Abel"/>
                <a:ea typeface="Abel"/>
                <a:cs typeface="Abel"/>
                <a:sym typeface="Abel"/>
              </a:rPr>
            </a:br>
            <a:br>
              <a:rPr lang="en-IE" sz="2800">
                <a:solidFill>
                  <a:srgbClr val="D8D8D8"/>
                </a:solidFill>
                <a:latin typeface="Calibri"/>
                <a:ea typeface="Calibri"/>
                <a:cs typeface="Calibri"/>
                <a:sym typeface="Calibri"/>
              </a:rPr>
            </a:br>
            <a:r>
              <a:rPr lang="en-IE" sz="2200">
                <a:solidFill>
                  <a:schemeClr val="lt1"/>
                </a:solidFill>
                <a:latin typeface="Abel"/>
                <a:ea typeface="Abel"/>
                <a:cs typeface="Abel"/>
                <a:sym typeface="Abel"/>
              </a:rPr>
              <a:t>Youtube Video Tutorial: </a:t>
            </a:r>
            <a:r>
              <a:rPr lang="en-IE" sz="2200" u="sng">
                <a:solidFill>
                  <a:srgbClr val="D8D8D8"/>
                </a:solidFill>
                <a:latin typeface="Abel"/>
                <a:ea typeface="Abel"/>
                <a:cs typeface="Abel"/>
                <a:sym typeface="Abel"/>
                <a:hlinkClick r:id="rId4">
                  <a:extLst>
                    <a:ext uri="{A12FA001-AC4F-418D-AE19-62706E023703}">
                      <ahyp:hlinkClr val="tx"/>
                    </a:ext>
                  </a:extLst>
                </a:hlinkClick>
              </a:rPr>
              <a:t>https://www.youtube.com/watch?v=gXfyXAwFfVU</a:t>
            </a:r>
            <a:br>
              <a:rPr lang="en-IE" sz="2200">
                <a:solidFill>
                  <a:srgbClr val="D8D8D8"/>
                </a:solidFill>
                <a:latin typeface="Abel"/>
                <a:ea typeface="Abel"/>
                <a:cs typeface="Abel"/>
                <a:sym typeface="Abel"/>
              </a:rPr>
            </a:br>
            <a:r>
              <a:rPr lang="en-IE" sz="2200">
                <a:solidFill>
                  <a:schemeClr val="lt1"/>
                </a:solidFill>
                <a:latin typeface="Abel"/>
                <a:ea typeface="Abel"/>
                <a:cs typeface="Abel"/>
                <a:sym typeface="Abel"/>
              </a:rPr>
              <a:t>Free Download here: </a:t>
            </a:r>
            <a:r>
              <a:rPr lang="en-IE" sz="2200" u="sng">
                <a:solidFill>
                  <a:srgbClr val="D8D8D8"/>
                </a:solidFill>
                <a:latin typeface="Abel"/>
                <a:ea typeface="Abel"/>
                <a:cs typeface="Abel"/>
                <a:sym typeface="Abel"/>
                <a:hlinkClick r:id="rId5">
                  <a:extLst>
                    <a:ext uri="{A12FA001-AC4F-418D-AE19-62706E023703}">
                      <ahyp:hlinkClr val="tx"/>
                    </a:ext>
                  </a:extLst>
                </a:hlinkClick>
              </a:rPr>
              <a:t>https://lightworks.en.softonic.com/download</a:t>
            </a:r>
            <a:endParaRPr sz="2200">
              <a:solidFill>
                <a:srgbClr val="D8D8D8"/>
              </a:solidFill>
              <a:latin typeface="Abel"/>
              <a:ea typeface="Abel"/>
              <a:cs typeface="Abel"/>
              <a:sym typeface="Abel"/>
            </a:endParaRPr>
          </a:p>
        </p:txBody>
      </p:sp>
      <p:cxnSp>
        <p:nvCxnSpPr>
          <p:cNvPr id="246" name="Google Shape;246;p35"/>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47" name="Google Shape;247;p3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48" name="Google Shape;248;p35"/>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249" name="Google Shape;249;p3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50" name="Google Shape;250;p35"/>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4" name="Shape 254"/>
        <p:cNvGrpSpPr/>
        <p:nvPr/>
      </p:nvGrpSpPr>
      <p:grpSpPr>
        <a:xfrm>
          <a:off x="0" y="0"/>
          <a:ext cx="0" cy="0"/>
          <a:chOff x="0" y="0"/>
          <a:chExt cx="0" cy="0"/>
        </a:xfrm>
      </p:grpSpPr>
      <p:sp>
        <p:nvSpPr>
          <p:cNvPr id="255" name="Google Shape;255;p36"/>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6" name="Google Shape;256;p36"/>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Lightworks features</a:t>
            </a:r>
            <a:endParaRPr b="0" i="0" sz="5400" u="none" cap="none" strike="noStrike">
              <a:solidFill>
                <a:srgbClr val="E1AE44"/>
              </a:solidFill>
              <a:latin typeface="Abel"/>
              <a:ea typeface="Abel"/>
              <a:cs typeface="Abel"/>
              <a:sym typeface="Abel"/>
            </a:endParaRPr>
          </a:p>
        </p:txBody>
      </p:sp>
      <p:cxnSp>
        <p:nvCxnSpPr>
          <p:cNvPr id="257" name="Google Shape;257;p36"/>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58" name="Google Shape;258;p36"/>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a:bodyPr>
          <a:lstStyle/>
          <a:p>
            <a:pPr indent="10160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FFFFFF"/>
              </a:solidFill>
              <a:latin typeface="Arial"/>
              <a:ea typeface="Arial"/>
              <a:cs typeface="Arial"/>
              <a:sym typeface="Arial"/>
            </a:endParaRPr>
          </a:p>
        </p:txBody>
      </p:sp>
      <p:sp>
        <p:nvSpPr>
          <p:cNvPr id="259" name="Google Shape;259;p3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60" name="Google Shape;260;p36"/>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61" name="Google Shape;261;p3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62" name="Google Shape;262;p36"/>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Icon&#10;&#10;Description automatically generated" id="263" name="Google Shape;263;p36"/>
          <p:cNvPicPr preferRelativeResize="0"/>
          <p:nvPr/>
        </p:nvPicPr>
        <p:blipFill rotWithShape="1">
          <a:blip r:embed="rId5">
            <a:alphaModFix/>
          </a:blip>
          <a:srcRect b="0" l="0" r="0" t="0"/>
          <a:stretch/>
        </p:blipFill>
        <p:spPr>
          <a:xfrm>
            <a:off x="5130484" y="643803"/>
            <a:ext cx="1167177" cy="1167177"/>
          </a:xfrm>
          <a:prstGeom prst="rect">
            <a:avLst/>
          </a:prstGeom>
          <a:noFill/>
          <a:ln>
            <a:noFill/>
          </a:ln>
        </p:spPr>
      </p:pic>
      <p:sp>
        <p:nvSpPr>
          <p:cNvPr id="264" name="Google Shape;264;p36"/>
          <p:cNvSpPr txBox="1"/>
          <p:nvPr/>
        </p:nvSpPr>
        <p:spPr>
          <a:xfrm>
            <a:off x="6529129" y="391648"/>
            <a:ext cx="4463667" cy="1609671"/>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IE" sz="2400" u="none" cap="none" strike="noStrike">
                <a:solidFill>
                  <a:srgbClr val="2E75B5"/>
                </a:solidFill>
                <a:latin typeface="Abel"/>
                <a:ea typeface="Abel"/>
                <a:cs typeface="Abel"/>
                <a:sym typeface="Abel"/>
              </a:rPr>
              <a:t>Editing</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1800" u="none" cap="none" strike="noStrike">
                <a:solidFill>
                  <a:schemeClr val="lt1"/>
                </a:solidFill>
                <a:latin typeface="Abel"/>
                <a:ea typeface="Abel"/>
                <a:cs typeface="Abel"/>
                <a:sym typeface="Abel"/>
              </a:rPr>
              <a:t>Three/four point editing including, Insert, Replace, Fit-to-Fill, backfill, audio levelling, track sync warnings, multiple videos and asymetric trimming. </a:t>
            </a:r>
            <a:endParaRPr b="0" i="0" sz="1800" u="none" cap="none" strike="noStrike">
              <a:solidFill>
                <a:schemeClr val="lt1"/>
              </a:solidFill>
              <a:latin typeface="Abel"/>
              <a:ea typeface="Abel"/>
              <a:cs typeface="Abel"/>
              <a:sym typeface="Abel"/>
            </a:endParaRPr>
          </a:p>
        </p:txBody>
      </p:sp>
      <p:pic>
        <p:nvPicPr>
          <p:cNvPr descr="Icon&#10;&#10;Description automatically generated" id="265" name="Google Shape;265;p36"/>
          <p:cNvPicPr preferRelativeResize="0"/>
          <p:nvPr/>
        </p:nvPicPr>
        <p:blipFill rotWithShape="1">
          <a:blip r:embed="rId6">
            <a:alphaModFix/>
          </a:blip>
          <a:srcRect b="0" l="0" r="0" t="0"/>
          <a:stretch/>
        </p:blipFill>
        <p:spPr>
          <a:xfrm>
            <a:off x="5187107" y="2259399"/>
            <a:ext cx="1110554" cy="1110554"/>
          </a:xfrm>
          <a:prstGeom prst="rect">
            <a:avLst/>
          </a:prstGeom>
          <a:noFill/>
          <a:ln>
            <a:noFill/>
          </a:ln>
        </p:spPr>
      </p:pic>
      <p:sp>
        <p:nvSpPr>
          <p:cNvPr id="266" name="Google Shape;266;p36"/>
          <p:cNvSpPr txBox="1"/>
          <p:nvPr/>
        </p:nvSpPr>
        <p:spPr>
          <a:xfrm>
            <a:off x="6602125" y="2170938"/>
            <a:ext cx="4463667" cy="12926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Graphic</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None/>
            </a:pPr>
            <a:r>
              <a:rPr b="0" i="0" lang="en-IE" sz="1800" u="none" cap="none" strike="noStrike">
                <a:solidFill>
                  <a:schemeClr val="lt1"/>
                </a:solidFill>
                <a:latin typeface="Abel"/>
                <a:ea typeface="Abel"/>
                <a:cs typeface="Abel"/>
                <a:sym typeface="Abel"/>
              </a:rPr>
              <a:t>Filters and LUTs, creative transitions and colour correction will give your video the look you're looking for.</a:t>
            </a:r>
            <a:endParaRPr/>
          </a:p>
        </p:txBody>
      </p:sp>
      <p:pic>
        <p:nvPicPr>
          <p:cNvPr descr="Icon&#10;&#10;Description automatically generated" id="267" name="Google Shape;267;p36"/>
          <p:cNvPicPr preferRelativeResize="0"/>
          <p:nvPr/>
        </p:nvPicPr>
        <p:blipFill rotWithShape="1">
          <a:blip r:embed="rId7">
            <a:alphaModFix/>
          </a:blip>
          <a:srcRect b="0" l="0" r="0" t="0"/>
          <a:stretch/>
        </p:blipFill>
        <p:spPr>
          <a:xfrm>
            <a:off x="5086293" y="3732404"/>
            <a:ext cx="1364410" cy="1364410"/>
          </a:xfrm>
          <a:prstGeom prst="rect">
            <a:avLst/>
          </a:prstGeom>
          <a:noFill/>
          <a:ln>
            <a:noFill/>
          </a:ln>
        </p:spPr>
      </p:pic>
      <p:pic>
        <p:nvPicPr>
          <p:cNvPr descr="Icon&#10;&#10;Description automatically generated" id="268" name="Google Shape;268;p36"/>
          <p:cNvPicPr preferRelativeResize="0"/>
          <p:nvPr/>
        </p:nvPicPr>
        <p:blipFill rotWithShape="1">
          <a:blip r:embed="rId8">
            <a:alphaModFix/>
          </a:blip>
          <a:srcRect b="0" l="0" r="0" t="0"/>
          <a:stretch/>
        </p:blipFill>
        <p:spPr>
          <a:xfrm>
            <a:off x="5162169" y="5318862"/>
            <a:ext cx="1212659" cy="1212659"/>
          </a:xfrm>
          <a:prstGeom prst="rect">
            <a:avLst/>
          </a:prstGeom>
          <a:noFill/>
          <a:ln>
            <a:noFill/>
          </a:ln>
        </p:spPr>
      </p:pic>
      <p:sp>
        <p:nvSpPr>
          <p:cNvPr id="269" name="Google Shape;269;p36"/>
          <p:cNvSpPr txBox="1"/>
          <p:nvPr/>
        </p:nvSpPr>
        <p:spPr>
          <a:xfrm>
            <a:off x="6602125" y="5397355"/>
            <a:ext cx="3435854" cy="105567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IE" sz="2400" u="none" cap="none" strike="noStrike">
                <a:solidFill>
                  <a:srgbClr val="2E75B5"/>
                </a:solidFill>
                <a:latin typeface="Abel"/>
                <a:ea typeface="Abel"/>
                <a:cs typeface="Abel"/>
                <a:sym typeface="Abel"/>
              </a:rPr>
              <a:t>Voice over</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1800" u="none" cap="none" strike="noStrike">
                <a:solidFill>
                  <a:schemeClr val="lt1"/>
                </a:solidFill>
                <a:latin typeface="Abel"/>
                <a:ea typeface="Abel"/>
                <a:cs typeface="Abel"/>
                <a:sym typeface="Abel"/>
              </a:rPr>
              <a:t>Record voiceover directly over your playing timeline</a:t>
            </a:r>
            <a:endParaRPr b="0" i="0" sz="1800" u="none" cap="none" strike="noStrike">
              <a:solidFill>
                <a:schemeClr val="lt1"/>
              </a:solidFill>
              <a:latin typeface="Abel"/>
              <a:ea typeface="Abel"/>
              <a:cs typeface="Abel"/>
              <a:sym typeface="Abel"/>
            </a:endParaRPr>
          </a:p>
        </p:txBody>
      </p:sp>
      <p:sp>
        <p:nvSpPr>
          <p:cNvPr id="270" name="Google Shape;270;p36"/>
          <p:cNvSpPr txBox="1"/>
          <p:nvPr/>
        </p:nvSpPr>
        <p:spPr>
          <a:xfrm>
            <a:off x="6602125" y="3724006"/>
            <a:ext cx="4282122" cy="133267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None/>
            </a:pPr>
            <a:r>
              <a:rPr b="0" i="0" lang="en-IE" sz="2400" u="none" cap="none" strike="noStrike">
                <a:solidFill>
                  <a:srgbClr val="2E75B5"/>
                </a:solidFill>
                <a:latin typeface="Abel"/>
                <a:ea typeface="Abel"/>
                <a:cs typeface="Abel"/>
                <a:sym typeface="Abel"/>
              </a:rPr>
              <a:t>Cloud</a:t>
            </a:r>
            <a:endParaRPr b="0" i="0" sz="2400" u="none" cap="none" strike="noStrike">
              <a:solidFill>
                <a:schemeClr val="lt1"/>
              </a:solidFill>
              <a:latin typeface="Abel"/>
              <a:ea typeface="Abel"/>
              <a:cs typeface="Abel"/>
              <a:sym typeface="Abel"/>
            </a:endParaRPr>
          </a:p>
          <a:p>
            <a:pPr indent="0" lvl="0" marL="0" marR="0" rtl="0" algn="l">
              <a:lnSpc>
                <a:spcPct val="100000"/>
              </a:lnSpc>
              <a:spcBef>
                <a:spcPts val="600"/>
              </a:spcBef>
              <a:spcAft>
                <a:spcPts val="0"/>
              </a:spcAft>
              <a:buNone/>
            </a:pPr>
            <a:r>
              <a:rPr b="0" i="0" lang="en-IE" sz="1800" u="none" cap="none" strike="noStrike">
                <a:solidFill>
                  <a:schemeClr val="lt1"/>
                </a:solidFill>
                <a:latin typeface="Abel"/>
                <a:ea typeface="Abel"/>
                <a:cs typeface="Abel"/>
                <a:sym typeface="Abel"/>
              </a:rPr>
              <a:t>You can edit directly from your cloud storage. Just connect, browse and drop clips instantly into your timeline.</a:t>
            </a:r>
            <a:endParaRPr/>
          </a:p>
        </p:txBody>
      </p:sp>
      <p:pic>
        <p:nvPicPr>
          <p:cNvPr descr="Convert to Lightworks" id="271" name="Google Shape;271;p36"/>
          <p:cNvPicPr preferRelativeResize="0"/>
          <p:nvPr/>
        </p:nvPicPr>
        <p:blipFill rotWithShape="1">
          <a:blip r:embed="rId9">
            <a:alphaModFix/>
          </a:blip>
          <a:srcRect b="0" l="0" r="0" t="0"/>
          <a:stretch/>
        </p:blipFill>
        <p:spPr>
          <a:xfrm>
            <a:off x="1505763" y="1508508"/>
            <a:ext cx="2002376" cy="150178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5" name="Shape 275"/>
        <p:cNvGrpSpPr/>
        <p:nvPr/>
      </p:nvGrpSpPr>
      <p:grpSpPr>
        <a:xfrm>
          <a:off x="0" y="0"/>
          <a:ext cx="0" cy="0"/>
          <a:chOff x="0" y="0"/>
          <a:chExt cx="0" cy="0"/>
        </a:xfrm>
      </p:grpSpPr>
      <p:sp>
        <p:nvSpPr>
          <p:cNvPr id="276" name="Google Shape;276;p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Graphical user interface, application&#10;&#10;Description automatically generated" id="277" name="Google Shape;277;p7"/>
          <p:cNvPicPr preferRelativeResize="0"/>
          <p:nvPr/>
        </p:nvPicPr>
        <p:blipFill rotWithShape="1">
          <a:blip r:embed="rId3">
            <a:alphaModFix/>
          </a:blip>
          <a:srcRect b="-1" l="0" r="-1" t="2706"/>
          <a:stretch/>
        </p:blipFill>
        <p:spPr>
          <a:xfrm>
            <a:off x="4547937" y="-5"/>
            <a:ext cx="7644062" cy="3681406"/>
          </a:xfrm>
          <a:prstGeom prst="rect">
            <a:avLst/>
          </a:prstGeom>
          <a:noFill/>
          <a:ln>
            <a:noFill/>
          </a:ln>
        </p:spPr>
      </p:pic>
      <p:sp>
        <p:nvSpPr>
          <p:cNvPr id="278" name="Google Shape;278;p7"/>
          <p:cNvSpPr/>
          <p:nvPr/>
        </p:nvSpPr>
        <p:spPr>
          <a:xfrm>
            <a:off x="0" y="0"/>
            <a:ext cx="12192000" cy="6858000"/>
          </a:xfrm>
          <a:prstGeom prst="rect">
            <a:avLst/>
          </a:prstGeom>
          <a:gradFill>
            <a:gsLst>
              <a:gs pos="0">
                <a:srgbClr val="0C0C0C"/>
              </a:gs>
              <a:gs pos="36000">
                <a:srgbClr val="0C0C0C"/>
              </a:gs>
              <a:gs pos="81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9" name="Google Shape;279;p7"/>
          <p:cNvSpPr txBox="1"/>
          <p:nvPr>
            <p:ph type="title"/>
          </p:nvPr>
        </p:nvSpPr>
        <p:spPr>
          <a:xfrm>
            <a:off x="590372" y="344129"/>
            <a:ext cx="5395912" cy="315856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50000"/>
              <a:buNone/>
            </a:pP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br>
              <a:rPr lang="en-IE" sz="4000">
                <a:solidFill>
                  <a:srgbClr val="F2F2F2"/>
                </a:solidFill>
                <a:latin typeface="Abel"/>
                <a:ea typeface="Abel"/>
                <a:cs typeface="Abel"/>
                <a:sym typeface="Abel"/>
              </a:rPr>
            </a:br>
            <a:r>
              <a:rPr lang="en-IE" sz="4900">
                <a:solidFill>
                  <a:srgbClr val="E1AE44"/>
                </a:solidFill>
                <a:latin typeface="Abel"/>
                <a:ea typeface="Abel"/>
                <a:cs typeface="Abel"/>
                <a:sym typeface="Abel"/>
              </a:rPr>
              <a:t>Powtoon </a:t>
            </a:r>
            <a:br>
              <a:rPr lang="en-IE" sz="4000">
                <a:solidFill>
                  <a:srgbClr val="F2F2F2"/>
                </a:solidFill>
                <a:latin typeface="Abel"/>
                <a:ea typeface="Abel"/>
                <a:cs typeface="Abel"/>
                <a:sym typeface="Abel"/>
              </a:rPr>
            </a:br>
            <a:r>
              <a:rPr lang="en-IE" sz="3100">
                <a:solidFill>
                  <a:schemeClr val="lt1"/>
                </a:solidFill>
                <a:latin typeface="Abel"/>
                <a:ea typeface="Abel"/>
                <a:cs typeface="Abel"/>
                <a:sym typeface="Abel"/>
              </a:rPr>
              <a:t>is an online free-to use visual communication platform and online video maker designed to create engaging animated videos and presentations with a professional look and feel.</a:t>
            </a:r>
            <a:endParaRPr sz="3100">
              <a:solidFill>
                <a:schemeClr val="lt1"/>
              </a:solidFill>
              <a:latin typeface="Abel"/>
              <a:ea typeface="Abel"/>
              <a:cs typeface="Abel"/>
              <a:sym typeface="Abel"/>
            </a:endParaRPr>
          </a:p>
        </p:txBody>
      </p:sp>
      <p:cxnSp>
        <p:nvCxnSpPr>
          <p:cNvPr id="280" name="Google Shape;280;p7"/>
          <p:cNvCxnSpPr/>
          <p:nvPr/>
        </p:nvCxnSpPr>
        <p:spPr>
          <a:xfrm rot="10800000">
            <a:off x="838200" y="3681408"/>
            <a:ext cx="11353799" cy="0"/>
          </a:xfrm>
          <a:prstGeom prst="straightConnector1">
            <a:avLst/>
          </a:prstGeom>
          <a:noFill/>
          <a:ln cap="flat" cmpd="sng" w="12700">
            <a:solidFill>
              <a:schemeClr val="accent2"/>
            </a:solidFill>
            <a:prstDash val="solid"/>
            <a:round/>
            <a:headEnd len="sm" w="sm" type="none"/>
            <a:tailEnd len="sm" w="sm" type="none"/>
          </a:ln>
        </p:spPr>
      </p:cxnSp>
      <p:sp>
        <p:nvSpPr>
          <p:cNvPr id="281" name="Google Shape;281;p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82" name="Google Shape;282;p7"/>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283" name="Google Shape;283;p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84" name="Google Shape;284;p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285" name="Google Shape;285;p7"/>
          <p:cNvSpPr txBox="1"/>
          <p:nvPr/>
        </p:nvSpPr>
        <p:spPr>
          <a:xfrm>
            <a:off x="666122" y="3187195"/>
            <a:ext cx="5615346" cy="2280293"/>
          </a:xfrm>
          <a:prstGeom prst="rect">
            <a:avLst/>
          </a:prstGeom>
          <a:noFill/>
          <a:ln>
            <a:noFill/>
          </a:ln>
        </p:spPr>
        <p:txBody>
          <a:bodyPr anchorCtr="0" anchor="b" bIns="45700" lIns="91425" spcFirstLastPara="1" rIns="91425" wrap="square" tIns="45700">
            <a:normAutofit fontScale="75000" lnSpcReduction="20000"/>
          </a:bodyPr>
          <a:lstStyle/>
          <a:p>
            <a:pPr indent="0" lvl="0" marL="0" marR="0" rtl="0" algn="r">
              <a:lnSpc>
                <a:spcPct val="90000"/>
              </a:lnSpc>
              <a:spcBef>
                <a:spcPts val="0"/>
              </a:spcBef>
              <a:spcAft>
                <a:spcPts val="0"/>
              </a:spcAft>
              <a:buClr>
                <a:schemeClr val="dk1"/>
              </a:buClr>
              <a:buSzPct val="60000"/>
              <a:buFont typeface="Calibri"/>
              <a:buNone/>
            </a:pP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br>
              <a:rPr b="0" i="0" lang="en-IE" sz="4000" u="none" cap="none" strike="noStrike">
                <a:solidFill>
                  <a:srgbClr val="F2F2F2"/>
                </a:solidFill>
                <a:latin typeface="Abel"/>
                <a:ea typeface="Abel"/>
                <a:cs typeface="Abel"/>
                <a:sym typeface="Abel"/>
              </a:rPr>
            </a:br>
            <a:endParaRPr b="0" i="0" sz="2200" u="none" cap="none" strike="noStrike">
              <a:solidFill>
                <a:schemeClr val="lt1"/>
              </a:solidFill>
              <a:latin typeface="Abel"/>
              <a:ea typeface="Abel"/>
              <a:cs typeface="Abel"/>
              <a:sym typeface="Abel"/>
            </a:endParaRPr>
          </a:p>
          <a:p>
            <a:pPr indent="0" lvl="0" marL="0" marR="0" rtl="0" algn="l">
              <a:lnSpc>
                <a:spcPct val="90000"/>
              </a:lnSpc>
              <a:spcBef>
                <a:spcPts val="0"/>
              </a:spcBef>
              <a:spcAft>
                <a:spcPts val="0"/>
              </a:spcAft>
              <a:buClr>
                <a:schemeClr val="dk1"/>
              </a:buClr>
              <a:buSzPct val="100000"/>
              <a:buFont typeface="Calibri"/>
              <a:buNone/>
            </a:pPr>
            <a:r>
              <a:rPr b="0" i="0" lang="en-IE" sz="2400" u="none" cap="none" strike="noStrike">
                <a:solidFill>
                  <a:schemeClr val="lt1"/>
                </a:solidFill>
                <a:latin typeface="Abel"/>
                <a:ea typeface="Abel"/>
                <a:cs typeface="Abel"/>
                <a:sym typeface="Abel"/>
              </a:rPr>
              <a:t>Free log-in:</a:t>
            </a:r>
            <a:endParaRPr/>
          </a:p>
          <a:p>
            <a:pPr indent="0" lvl="0" marL="0" marR="0" rtl="0" algn="l">
              <a:lnSpc>
                <a:spcPct val="90000"/>
              </a:lnSpc>
              <a:spcBef>
                <a:spcPts val="0"/>
              </a:spcBef>
              <a:spcAft>
                <a:spcPts val="0"/>
              </a:spcAft>
              <a:buClr>
                <a:schemeClr val="dk1"/>
              </a:buClr>
              <a:buSzPct val="109090"/>
              <a:buFont typeface="Calibri"/>
              <a:buNone/>
            </a:pPr>
            <a:r>
              <a:rPr b="0" i="0" lang="en-IE" sz="2200" u="sng" cap="none" strike="noStrike">
                <a:solidFill>
                  <a:srgbClr val="F2F2F2"/>
                </a:solidFill>
                <a:latin typeface="Abel"/>
                <a:ea typeface="Abel"/>
                <a:cs typeface="Abel"/>
                <a:sym typeface="Abel"/>
                <a:hlinkClick r:id="rId6">
                  <a:extLst>
                    <a:ext uri="{A12FA001-AC4F-418D-AE19-62706E023703}">
                      <ahyp:hlinkClr val="tx"/>
                    </a:ext>
                  </a:extLst>
                </a:hlinkClick>
              </a:rPr>
              <a:t>https://www.powtoon.com/</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90"/>
              <a:buFont typeface="Calibri"/>
              <a:buNone/>
            </a:pPr>
            <a:r>
              <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09090"/>
              <a:buFont typeface="Calibri"/>
              <a:buNone/>
            </a:pPr>
            <a:r>
              <a:rPr b="0" i="0" lang="en-IE" sz="2200" u="none" cap="none" strike="noStrike">
                <a:solidFill>
                  <a:schemeClr val="lt1"/>
                </a:solidFill>
                <a:latin typeface="Abel"/>
                <a:ea typeface="Abel"/>
                <a:cs typeface="Abel"/>
                <a:sym typeface="Abel"/>
              </a:rPr>
              <a:t>YouTube Video Tutorial: </a:t>
            </a:r>
            <a:r>
              <a:rPr b="0" i="0" lang="en-IE" sz="2200" u="sng" cap="none" strike="noStrike">
                <a:solidFill>
                  <a:srgbClr val="F2F2F2"/>
                </a:solidFill>
                <a:latin typeface="Abel"/>
                <a:ea typeface="Abel"/>
                <a:cs typeface="Abel"/>
                <a:sym typeface="Abel"/>
                <a:hlinkClick r:id="rId7">
                  <a:extLst>
                    <a:ext uri="{A12FA001-AC4F-418D-AE19-62706E023703}">
                      <ahyp:hlinkClr val="tx"/>
                    </a:ext>
                  </a:extLst>
                </a:hlinkClick>
              </a:rPr>
              <a:t>https://www.youtube.com/watch?v=lEQiZQi-aGY&amp;t=508s</a:t>
            </a:r>
            <a:endParaRPr b="0" i="0" sz="22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14285"/>
              <a:buFont typeface="Calibri"/>
              <a:buNone/>
            </a:pPr>
            <a:r>
              <a:t/>
            </a:r>
            <a:endParaRPr b="0" i="0" sz="2100" u="none" cap="none" strike="noStrike">
              <a:solidFill>
                <a:srgbClr val="F2F2F2"/>
              </a:solidFill>
              <a:latin typeface="Abel"/>
              <a:ea typeface="Abel"/>
              <a:cs typeface="Abel"/>
              <a:sym typeface="Abel"/>
            </a:endParaRPr>
          </a:p>
          <a:p>
            <a:pPr indent="0" lvl="0" marL="0" marR="0" rtl="0" algn="l">
              <a:lnSpc>
                <a:spcPct val="90000"/>
              </a:lnSpc>
              <a:spcBef>
                <a:spcPts val="0"/>
              </a:spcBef>
              <a:spcAft>
                <a:spcPts val="0"/>
              </a:spcAft>
              <a:buClr>
                <a:schemeClr val="dk1"/>
              </a:buClr>
              <a:buSzPct val="150000"/>
              <a:buFont typeface="Calibri"/>
              <a:buNone/>
            </a:pPr>
            <a:r>
              <a:t/>
            </a:r>
            <a:endParaRPr b="0" i="0" sz="1600" u="none" cap="none" strike="noStrike">
              <a:solidFill>
                <a:srgbClr val="D8D8D8"/>
              </a:solidFill>
              <a:latin typeface="Abel"/>
              <a:ea typeface="Abel"/>
              <a:cs typeface="Abel"/>
              <a:sym typeface="A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89" name="Shape 289"/>
        <p:cNvGrpSpPr/>
        <p:nvPr/>
      </p:nvGrpSpPr>
      <p:grpSpPr>
        <a:xfrm>
          <a:off x="0" y="0"/>
          <a:ext cx="0" cy="0"/>
          <a:chOff x="0" y="0"/>
          <a:chExt cx="0" cy="0"/>
        </a:xfrm>
      </p:grpSpPr>
      <p:sp>
        <p:nvSpPr>
          <p:cNvPr id="290" name="Google Shape;290;p37"/>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1" name="Google Shape;291;p37"/>
          <p:cNvSpPr txBox="1"/>
          <p:nvPr/>
        </p:nvSpPr>
        <p:spPr>
          <a:xfrm>
            <a:off x="354686" y="1895980"/>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5400" u="none" cap="none" strike="noStrike">
                <a:solidFill>
                  <a:srgbClr val="E1AE44"/>
                </a:solidFill>
                <a:latin typeface="Abel"/>
                <a:ea typeface="Abel"/>
                <a:cs typeface="Abel"/>
                <a:sym typeface="Abel"/>
              </a:rPr>
              <a:t>Powtoon</a:t>
            </a:r>
            <a:endParaRPr b="0" i="0" sz="5400" u="none" cap="none" strike="noStrike">
              <a:solidFill>
                <a:srgbClr val="E1AE44"/>
              </a:solidFill>
              <a:latin typeface="Abel"/>
              <a:ea typeface="Abel"/>
              <a:cs typeface="Abel"/>
              <a:sym typeface="Abel"/>
            </a:endParaRPr>
          </a:p>
          <a:p>
            <a:pPr indent="0" lvl="0" marL="0" marR="0" rtl="0" algn="r">
              <a:lnSpc>
                <a:spcPct val="90000"/>
              </a:lnSpc>
              <a:spcBef>
                <a:spcPts val="600"/>
              </a:spcBef>
              <a:spcAft>
                <a:spcPts val="0"/>
              </a:spcAft>
              <a:buNone/>
            </a:pPr>
            <a:r>
              <a:rPr b="0" i="0" lang="en-IE" sz="5400" u="none" cap="none" strike="noStrike">
                <a:solidFill>
                  <a:srgbClr val="E1AE44"/>
                </a:solidFill>
                <a:latin typeface="Abel"/>
                <a:ea typeface="Abel"/>
                <a:cs typeface="Abel"/>
                <a:sym typeface="Abel"/>
              </a:rPr>
              <a:t>Features</a:t>
            </a:r>
            <a:endParaRPr/>
          </a:p>
        </p:txBody>
      </p:sp>
      <p:cxnSp>
        <p:nvCxnSpPr>
          <p:cNvPr id="292" name="Google Shape;292;p37"/>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293" name="Google Shape;293;p37"/>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94" name="Google Shape;294;p3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295" name="Google Shape;295;p3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96" name="Google Shape;296;p3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297" name="Google Shape;297;p37"/>
          <p:cNvPicPr preferRelativeResize="0"/>
          <p:nvPr/>
        </p:nvPicPr>
        <p:blipFill rotWithShape="1">
          <a:blip r:embed="rId5">
            <a:alphaModFix/>
          </a:blip>
          <a:srcRect b="0" l="0" r="0" t="0"/>
          <a:stretch/>
        </p:blipFill>
        <p:spPr>
          <a:xfrm>
            <a:off x="1395652" y="1544699"/>
            <a:ext cx="2052129" cy="1338494"/>
          </a:xfrm>
          <a:prstGeom prst="rect">
            <a:avLst/>
          </a:prstGeom>
          <a:noFill/>
          <a:ln>
            <a:noFill/>
          </a:ln>
        </p:spPr>
      </p:pic>
      <p:pic>
        <p:nvPicPr>
          <p:cNvPr descr="Video editing - Free interface icons" id="298" name="Google Shape;298;p37"/>
          <p:cNvPicPr preferRelativeResize="0"/>
          <p:nvPr/>
        </p:nvPicPr>
        <p:blipFill rotWithShape="1">
          <a:blip r:embed="rId6">
            <a:alphaModFix/>
          </a:blip>
          <a:srcRect b="0" l="0" r="0" t="0"/>
          <a:stretch/>
        </p:blipFill>
        <p:spPr>
          <a:xfrm>
            <a:off x="5614193" y="540917"/>
            <a:ext cx="1924436" cy="1924436"/>
          </a:xfrm>
          <a:prstGeom prst="rect">
            <a:avLst/>
          </a:prstGeom>
          <a:noFill/>
          <a:ln>
            <a:noFill/>
          </a:ln>
        </p:spPr>
      </p:pic>
      <p:sp>
        <p:nvSpPr>
          <p:cNvPr id="299" name="Google Shape;299;p37"/>
          <p:cNvSpPr txBox="1"/>
          <p:nvPr/>
        </p:nvSpPr>
        <p:spPr>
          <a:xfrm>
            <a:off x="7744971" y="701835"/>
            <a:ext cx="3435854" cy="190821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Create</a:t>
            </a:r>
            <a:endParaRPr/>
          </a:p>
          <a:p>
            <a:pPr indent="0" lvl="0" marL="0" marR="0" rtl="0" algn="l">
              <a:lnSpc>
                <a:spcPct val="100000"/>
              </a:lnSpc>
              <a:spcBef>
                <a:spcPts val="0"/>
              </a:spcBef>
              <a:spcAft>
                <a:spcPts val="0"/>
              </a:spcAft>
              <a:buNone/>
            </a:pPr>
            <a:r>
              <a:rPr b="0" i="0" lang="en-IE" sz="2000" u="none" cap="none" strike="noStrike">
                <a:solidFill>
                  <a:schemeClr val="lt1"/>
                </a:solidFill>
                <a:latin typeface="Abel"/>
                <a:ea typeface="Abel"/>
                <a:cs typeface="Abel"/>
                <a:sym typeface="Abel"/>
              </a:rPr>
              <a:t>You can create videos and presentations in any style with videos, images and charachters or animations</a:t>
            </a:r>
            <a:endParaRPr b="0" i="0" sz="18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bel"/>
              <a:ea typeface="Abel"/>
              <a:cs typeface="Abel"/>
              <a:sym typeface="Abel"/>
            </a:endParaRPr>
          </a:p>
        </p:txBody>
      </p:sp>
      <p:pic>
        <p:nvPicPr>
          <p:cNvPr descr="Free Settings Icon, Symbol. PNG, SVG Download." id="300" name="Google Shape;300;p37"/>
          <p:cNvPicPr preferRelativeResize="0"/>
          <p:nvPr/>
        </p:nvPicPr>
        <p:blipFill rotWithShape="1">
          <a:blip r:embed="rId7">
            <a:alphaModFix/>
          </a:blip>
          <a:srcRect b="0" l="0" r="0" t="0"/>
          <a:stretch/>
        </p:blipFill>
        <p:spPr>
          <a:xfrm>
            <a:off x="5287021" y="3138054"/>
            <a:ext cx="1496027" cy="1496027"/>
          </a:xfrm>
          <a:prstGeom prst="rect">
            <a:avLst/>
          </a:prstGeom>
          <a:noFill/>
          <a:ln>
            <a:noFill/>
          </a:ln>
        </p:spPr>
      </p:pic>
      <p:sp>
        <p:nvSpPr>
          <p:cNvPr id="301" name="Google Shape;301;p37"/>
          <p:cNvSpPr txBox="1"/>
          <p:nvPr/>
        </p:nvSpPr>
        <p:spPr>
          <a:xfrm>
            <a:off x="6885028" y="2886739"/>
            <a:ext cx="4489611" cy="20005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Manage</a:t>
            </a:r>
            <a:endParaRPr/>
          </a:p>
          <a:p>
            <a:pPr indent="0" lvl="0" marL="0" marR="0" rtl="0" algn="l">
              <a:lnSpc>
                <a:spcPct val="100000"/>
              </a:lnSpc>
              <a:spcBef>
                <a:spcPts val="0"/>
              </a:spcBef>
              <a:spcAft>
                <a:spcPts val="0"/>
              </a:spcAft>
              <a:buNone/>
            </a:pPr>
            <a:r>
              <a:rPr b="0" i="0" lang="en-IE" sz="2000" u="none" cap="none" strike="noStrike">
                <a:solidFill>
                  <a:schemeClr val="lt1"/>
                </a:solidFill>
                <a:latin typeface="Abel"/>
                <a:ea typeface="Abel"/>
                <a:cs typeface="Abel"/>
                <a:sym typeface="Abel"/>
              </a:rPr>
              <a:t>You can manage your projects, teams and shared libraries with your trams. Integrations with Microsoft Teams, Photoshop, Canva, PowerPoint, Hibspot &amp; more.</a:t>
            </a:r>
            <a:endParaRPr b="0" i="0" sz="1400" u="none" cap="none" strike="noStrike">
              <a:solidFill>
                <a:schemeClr val="lt1"/>
              </a:solidFill>
              <a:latin typeface="Abel"/>
              <a:ea typeface="Abel"/>
              <a:cs typeface="Abel"/>
              <a:sym typeface="Abel"/>
            </a:endParaRPr>
          </a:p>
        </p:txBody>
      </p:sp>
      <p:sp>
        <p:nvSpPr>
          <p:cNvPr id="302" name="Google Shape;302;p37"/>
          <p:cNvSpPr txBox="1"/>
          <p:nvPr/>
        </p:nvSpPr>
        <p:spPr>
          <a:xfrm>
            <a:off x="8402220" y="5236716"/>
            <a:ext cx="3435854" cy="160043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2400" u="none" cap="none" strike="noStrike">
                <a:solidFill>
                  <a:srgbClr val="2E75B5"/>
                </a:solidFill>
                <a:latin typeface="Abel"/>
                <a:ea typeface="Abel"/>
                <a:cs typeface="Abel"/>
                <a:sym typeface="Abel"/>
              </a:rPr>
              <a:t>Share</a:t>
            </a:r>
            <a:endParaRPr/>
          </a:p>
          <a:p>
            <a:pPr indent="0" lvl="0" marL="0" marR="0" rtl="0" algn="l">
              <a:lnSpc>
                <a:spcPct val="100000"/>
              </a:lnSpc>
              <a:spcBef>
                <a:spcPts val="0"/>
              </a:spcBef>
              <a:spcAft>
                <a:spcPts val="0"/>
              </a:spcAft>
              <a:buNone/>
            </a:pPr>
            <a:r>
              <a:rPr b="0" i="0" lang="en-IE" sz="2000" u="none" cap="none" strike="noStrike">
                <a:solidFill>
                  <a:schemeClr val="lt1"/>
                </a:solidFill>
                <a:latin typeface="Abel"/>
                <a:ea typeface="Abel"/>
                <a:cs typeface="Abel"/>
                <a:sym typeface="Abel"/>
              </a:rPr>
              <a:t>You can share your creations on social and marketing platforms or download your videos.</a:t>
            </a:r>
            <a:endParaRPr b="0" i="0" sz="1800" u="none" cap="none" strike="noStrike">
              <a:solidFill>
                <a:schemeClr val="lt1"/>
              </a:solidFill>
              <a:latin typeface="Abel"/>
              <a:ea typeface="Abel"/>
              <a:cs typeface="Abel"/>
              <a:sym typeface="Abel"/>
            </a:endParaRPr>
          </a:p>
          <a:p>
            <a:pPr indent="0" lvl="0" marL="0" marR="0" rtl="0" algn="l">
              <a:lnSpc>
                <a:spcPct val="100000"/>
              </a:lnSpc>
              <a:spcBef>
                <a:spcPts val="0"/>
              </a:spcBef>
              <a:spcAft>
                <a:spcPts val="0"/>
              </a:spcAft>
              <a:buNone/>
            </a:pPr>
            <a:r>
              <a:t/>
            </a:r>
            <a:endParaRPr b="0" i="0" sz="1400" u="none" cap="none" strike="noStrike">
              <a:solidFill>
                <a:schemeClr val="lt1"/>
              </a:solidFill>
              <a:latin typeface="Abel"/>
              <a:ea typeface="Abel"/>
              <a:cs typeface="Abel"/>
              <a:sym typeface="Abel"/>
            </a:endParaRPr>
          </a:p>
        </p:txBody>
      </p:sp>
      <p:pic>
        <p:nvPicPr>
          <p:cNvPr id="303" name="Google Shape;303;p37"/>
          <p:cNvPicPr preferRelativeResize="0"/>
          <p:nvPr/>
        </p:nvPicPr>
        <p:blipFill rotWithShape="1">
          <a:blip r:embed="rId8">
            <a:alphaModFix/>
          </a:blip>
          <a:srcRect b="0" l="0" r="0" t="0"/>
          <a:stretch/>
        </p:blipFill>
        <p:spPr>
          <a:xfrm>
            <a:off x="7107381" y="5384786"/>
            <a:ext cx="1147669" cy="114766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07" name="Shape 307"/>
        <p:cNvGrpSpPr/>
        <p:nvPr/>
      </p:nvGrpSpPr>
      <p:grpSpPr>
        <a:xfrm>
          <a:off x="0" y="0"/>
          <a:ext cx="0" cy="0"/>
          <a:chOff x="0" y="0"/>
          <a:chExt cx="0" cy="0"/>
        </a:xfrm>
      </p:grpSpPr>
      <p:sp>
        <p:nvSpPr>
          <p:cNvPr id="308" name="Google Shape;308;p38"/>
          <p:cNvSpPr/>
          <p:nvPr/>
        </p:nvSpPr>
        <p:spPr>
          <a:xfrm>
            <a:off x="0" y="0"/>
            <a:ext cx="12192000"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09" name="Google Shape;309;p38"/>
          <p:cNvPicPr preferRelativeResize="0"/>
          <p:nvPr/>
        </p:nvPicPr>
        <p:blipFill rotWithShape="1">
          <a:blip r:embed="rId3">
            <a:alphaModFix amt="35000"/>
          </a:blip>
          <a:srcRect b="0" l="0" r="0" t="0"/>
          <a:stretch/>
        </p:blipFill>
        <p:spPr>
          <a:xfrm>
            <a:off x="667442" y="1149206"/>
            <a:ext cx="9582755" cy="4689878"/>
          </a:xfrm>
          <a:prstGeom prst="rect">
            <a:avLst/>
          </a:prstGeom>
          <a:noFill/>
          <a:ln>
            <a:noFill/>
          </a:ln>
        </p:spPr>
      </p:pic>
      <p:sp>
        <p:nvSpPr>
          <p:cNvPr id="310" name="Google Shape;310;p38"/>
          <p:cNvSpPr txBox="1"/>
          <p:nvPr/>
        </p:nvSpPr>
        <p:spPr>
          <a:xfrm>
            <a:off x="637038" y="1909149"/>
            <a:ext cx="3313164" cy="3638873"/>
          </a:xfrm>
          <a:prstGeom prst="rect">
            <a:avLst/>
          </a:prstGeom>
          <a:noFill/>
          <a:ln>
            <a:noFill/>
          </a:ln>
        </p:spPr>
        <p:txBody>
          <a:bodyPr anchorCtr="0" anchor="ctr" bIns="45700" lIns="91425" spcFirstLastPara="1" rIns="91425" wrap="square" tIns="45700">
            <a:normAutofit/>
          </a:bodyPr>
          <a:lstStyle/>
          <a:p>
            <a:pPr indent="0" lvl="0" marL="0" marR="0" rtl="0" algn="r">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How to make animation with Powtoon</a:t>
            </a:r>
            <a:endParaRPr b="0" i="0" sz="4400" u="none" cap="none" strike="noStrike">
              <a:solidFill>
                <a:srgbClr val="E1AE44"/>
              </a:solidFill>
              <a:latin typeface="Abel"/>
              <a:ea typeface="Abel"/>
              <a:cs typeface="Abel"/>
              <a:sym typeface="Abel"/>
            </a:endParaRPr>
          </a:p>
        </p:txBody>
      </p:sp>
      <p:cxnSp>
        <p:nvCxnSpPr>
          <p:cNvPr id="311" name="Google Shape;311;p38"/>
          <p:cNvCxnSpPr/>
          <p:nvPr/>
        </p:nvCxnSpPr>
        <p:spPr>
          <a:xfrm>
            <a:off x="4653372" y="2286000"/>
            <a:ext cx="0" cy="2286000"/>
          </a:xfrm>
          <a:prstGeom prst="straightConnector1">
            <a:avLst/>
          </a:prstGeom>
          <a:noFill/>
          <a:ln cap="flat" cmpd="sng" w="15875">
            <a:solidFill>
              <a:srgbClr val="FFFFFF"/>
            </a:solidFill>
            <a:prstDash val="solid"/>
            <a:round/>
            <a:headEnd len="sm" w="sm" type="none"/>
            <a:tailEnd len="sm" w="sm" type="none"/>
          </a:ln>
        </p:spPr>
      </p:cxnSp>
      <p:sp>
        <p:nvSpPr>
          <p:cNvPr id="312" name="Google Shape;312;p38"/>
          <p:cNvSpPr txBox="1"/>
          <p:nvPr/>
        </p:nvSpPr>
        <p:spPr>
          <a:xfrm>
            <a:off x="4899016" y="1325154"/>
            <a:ext cx="6938298" cy="5127875"/>
          </a:xfrm>
          <a:prstGeom prst="rect">
            <a:avLst/>
          </a:prstGeom>
          <a:noFill/>
          <a:ln>
            <a:noFill/>
          </a:ln>
        </p:spPr>
        <p:txBody>
          <a:bodyPr anchorCtr="0" anchor="ctr" bIns="45700" lIns="91425" spcFirstLastPara="1" rIns="91425" wrap="square" tIns="45700">
            <a:normAutofit fontScale="77500" lnSpcReduction="20000"/>
          </a:bodyPr>
          <a:lstStyle/>
          <a:p>
            <a:pPr indent="-228631" lvl="0" marL="457200" marR="0" rtl="0" algn="l">
              <a:lnSpc>
                <a:spcPct val="90000"/>
              </a:lnSpc>
              <a:spcBef>
                <a:spcPts val="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1. </a:t>
            </a:r>
            <a:r>
              <a:rPr b="1" i="0" lang="en-IE" sz="3100" u="none" cap="none" strike="noStrike">
                <a:solidFill>
                  <a:srgbClr val="E1AE44"/>
                </a:solidFill>
                <a:latin typeface="Abel"/>
                <a:ea typeface="Abel"/>
                <a:cs typeface="Abel"/>
                <a:sym typeface="Abel"/>
              </a:rPr>
              <a:t>Script.</a:t>
            </a:r>
            <a:r>
              <a:rPr b="0" i="0" lang="en-IE" sz="3100" u="none" cap="none" strike="noStrike">
                <a:solidFill>
                  <a:srgbClr val="E1AE44"/>
                </a:solidFill>
                <a:latin typeface="Abel"/>
                <a:ea typeface="Abel"/>
                <a:cs typeface="Abel"/>
                <a:sym typeface="Abel"/>
              </a:rPr>
              <a:t> </a:t>
            </a:r>
            <a:r>
              <a:rPr b="0" i="0" lang="en-IE" sz="3100" u="none" cap="none" strike="noStrike">
                <a:solidFill>
                  <a:schemeClr val="lt1"/>
                </a:solidFill>
                <a:latin typeface="Abel"/>
                <a:ea typeface="Abel"/>
                <a:cs typeface="Abel"/>
                <a:sym typeface="Abel"/>
              </a:rPr>
              <a:t>You need to create a script that describes what will happen in every “scene”.</a:t>
            </a:r>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31"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2. </a:t>
            </a:r>
            <a:r>
              <a:rPr b="1" i="0" lang="en-IE" sz="3100" u="none" cap="none" strike="noStrike">
                <a:solidFill>
                  <a:srgbClr val="E1AE44"/>
                </a:solidFill>
                <a:latin typeface="Abel"/>
                <a:ea typeface="Abel"/>
                <a:cs typeface="Abel"/>
                <a:sym typeface="Abel"/>
              </a:rPr>
              <a:t>Voiceover and Background music</a:t>
            </a:r>
            <a:r>
              <a:rPr b="1"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Choose a background track for your music or record a voiceover.</a:t>
            </a:r>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chemeClr val="lt1"/>
              </a:solidFill>
              <a:latin typeface="Abel"/>
              <a:ea typeface="Abel"/>
              <a:cs typeface="Abel"/>
              <a:sym typeface="Abel"/>
            </a:endParaRPr>
          </a:p>
          <a:p>
            <a:pPr indent="-228631"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3. </a:t>
            </a:r>
            <a:r>
              <a:rPr b="1" i="0" lang="en-IE" sz="3100" u="none" cap="none" strike="noStrike">
                <a:solidFill>
                  <a:srgbClr val="E1AE44"/>
                </a:solidFill>
                <a:latin typeface="Abel"/>
                <a:ea typeface="Abel"/>
                <a:cs typeface="Abel"/>
                <a:sym typeface="Abel"/>
              </a:rPr>
              <a:t>Create your slides</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Start creating slides according to the script. Each slide represents a scene and an idea as outlined in the script.</a:t>
            </a:r>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31"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4. </a:t>
            </a:r>
            <a:r>
              <a:rPr b="1" i="0" lang="en-IE" sz="3100" u="none" cap="none" strike="noStrike">
                <a:solidFill>
                  <a:srgbClr val="E1AE44"/>
                </a:solidFill>
                <a:latin typeface="Abel"/>
                <a:ea typeface="Abel"/>
                <a:cs typeface="Abel"/>
                <a:sym typeface="Abel"/>
              </a:rPr>
              <a:t>Populate the slides</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Add fun features, such as colors, graphics, background, animation styles, props, images, and characters to your slides.</a:t>
            </a:r>
            <a:endParaRPr/>
          </a:p>
          <a:p>
            <a:pPr indent="-76073" lvl="0" marL="457200" marR="0" rtl="0" algn="l">
              <a:lnSpc>
                <a:spcPct val="90000"/>
              </a:lnSpc>
              <a:spcBef>
                <a:spcPts val="600"/>
              </a:spcBef>
              <a:spcAft>
                <a:spcPts val="0"/>
              </a:spcAft>
              <a:buClr>
                <a:srgbClr val="000000"/>
              </a:buClr>
              <a:buSzPct val="100000"/>
              <a:buFont typeface="Arial"/>
              <a:buNone/>
            </a:pPr>
            <a:r>
              <a:t/>
            </a:r>
            <a:endParaRPr b="0" i="0" sz="3100" u="none" cap="none" strike="noStrike">
              <a:solidFill>
                <a:srgbClr val="D8D8D8"/>
              </a:solidFill>
              <a:latin typeface="Abel"/>
              <a:ea typeface="Abel"/>
              <a:cs typeface="Abel"/>
              <a:sym typeface="Abel"/>
            </a:endParaRPr>
          </a:p>
          <a:p>
            <a:pPr indent="-228631" lvl="0" marL="457200" marR="0" rtl="0" algn="l">
              <a:lnSpc>
                <a:spcPct val="90000"/>
              </a:lnSpc>
              <a:spcBef>
                <a:spcPts val="600"/>
              </a:spcBef>
              <a:spcAft>
                <a:spcPts val="0"/>
              </a:spcAft>
              <a:buClr>
                <a:srgbClr val="000000"/>
              </a:buClr>
              <a:buSzPct val="100000"/>
              <a:buFont typeface="Arial"/>
              <a:buChar char="•"/>
            </a:pPr>
            <a:r>
              <a:rPr b="0" i="0" lang="en-IE" sz="3100" u="none" cap="none" strike="noStrike">
                <a:solidFill>
                  <a:srgbClr val="E1AE44"/>
                </a:solidFill>
                <a:latin typeface="Abel"/>
                <a:ea typeface="Abel"/>
                <a:cs typeface="Abel"/>
                <a:sym typeface="Abel"/>
              </a:rPr>
              <a:t>5. </a:t>
            </a:r>
            <a:r>
              <a:rPr b="1" i="0" lang="en-IE" sz="3100" u="none" cap="none" strike="noStrike">
                <a:solidFill>
                  <a:srgbClr val="E1AE44"/>
                </a:solidFill>
                <a:latin typeface="Abel"/>
                <a:ea typeface="Abel"/>
                <a:cs typeface="Abel"/>
                <a:sym typeface="Abel"/>
              </a:rPr>
              <a:t>Timing</a:t>
            </a:r>
            <a:r>
              <a:rPr b="0" i="0" lang="en-IE" sz="3100" u="none" cap="none" strike="noStrike">
                <a:solidFill>
                  <a:srgbClr val="D8D8D8"/>
                </a:solidFill>
                <a:latin typeface="Abel"/>
                <a:ea typeface="Abel"/>
                <a:cs typeface="Abel"/>
                <a:sym typeface="Abel"/>
              </a:rPr>
              <a:t>. </a:t>
            </a:r>
            <a:r>
              <a:rPr b="0" i="0" lang="en-IE" sz="3100" u="none" cap="none" strike="noStrike">
                <a:solidFill>
                  <a:schemeClr val="lt1"/>
                </a:solidFill>
                <a:latin typeface="Abel"/>
                <a:ea typeface="Abel"/>
                <a:cs typeface="Abel"/>
                <a:sym typeface="Abel"/>
              </a:rPr>
              <a:t>Adjust elements and voiceover in the timeline.</a:t>
            </a:r>
            <a:endParaRPr b="0" i="0" sz="3100" u="none" cap="none" strike="noStrike">
              <a:solidFill>
                <a:schemeClr val="lt1"/>
              </a:solidFill>
              <a:latin typeface="Abel"/>
              <a:ea typeface="Abel"/>
              <a:cs typeface="Abel"/>
              <a:sym typeface="Abel"/>
            </a:endParaRPr>
          </a:p>
          <a:p>
            <a:pPr indent="78740" lvl="0" marL="0" marR="0" rtl="0" algn="l">
              <a:lnSpc>
                <a:spcPct val="90000"/>
              </a:lnSpc>
              <a:spcBef>
                <a:spcPts val="600"/>
              </a:spcBef>
              <a:spcAft>
                <a:spcPts val="0"/>
              </a:spcAft>
              <a:buClr>
                <a:srgbClr val="000000"/>
              </a:buClr>
              <a:buSzPct val="100000"/>
              <a:buFont typeface="Arial"/>
              <a:buNone/>
            </a:pPr>
            <a:r>
              <a:t/>
            </a:r>
            <a:endParaRPr b="0" i="0" sz="1600" u="none" cap="none" strike="noStrike">
              <a:solidFill>
                <a:srgbClr val="FFFFFF"/>
              </a:solidFill>
              <a:latin typeface="Arial"/>
              <a:ea typeface="Arial"/>
              <a:cs typeface="Arial"/>
              <a:sym typeface="Arial"/>
            </a:endParaRPr>
          </a:p>
        </p:txBody>
      </p:sp>
      <p:sp>
        <p:nvSpPr>
          <p:cNvPr id="313" name="Google Shape;313;p3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14" name="Google Shape;314;p3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15" name="Google Shape;315;p3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16" name="Google Shape;316;p38"/>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PowToon Kosten, Erfahrungen &amp;amp; Bewertungen - Capterra Österreich 2022" id="317" name="Google Shape;317;p38"/>
          <p:cNvPicPr preferRelativeResize="0"/>
          <p:nvPr/>
        </p:nvPicPr>
        <p:blipFill rotWithShape="1">
          <a:blip r:embed="rId6">
            <a:alphaModFix/>
          </a:blip>
          <a:srcRect b="0" l="0" r="0" t="0"/>
          <a:stretch/>
        </p:blipFill>
        <p:spPr>
          <a:xfrm>
            <a:off x="1694612" y="1407233"/>
            <a:ext cx="2033914" cy="132661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321" name="Shape 321"/>
        <p:cNvGrpSpPr/>
        <p:nvPr/>
      </p:nvGrpSpPr>
      <p:grpSpPr>
        <a:xfrm>
          <a:off x="0" y="0"/>
          <a:ext cx="0" cy="0"/>
          <a:chOff x="0" y="0"/>
          <a:chExt cx="0" cy="0"/>
        </a:xfrm>
      </p:grpSpPr>
      <p:sp>
        <p:nvSpPr>
          <p:cNvPr id="322" name="Google Shape;322;p39"/>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3" name="Google Shape;323;p39"/>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324" name="Google Shape;324;p3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25" name="Google Shape;325;p3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326" name="Google Shape;326;p39"/>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327" name="Google Shape;327;p3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28" name="Google Shape;328;p39"/>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329" name="Google Shape;329;p39"/>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330" name="Google Shape;330;p39"/>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Using Editing Software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4" name="Shape 334"/>
        <p:cNvGrpSpPr/>
        <p:nvPr/>
      </p:nvGrpSpPr>
      <p:grpSpPr>
        <a:xfrm>
          <a:off x="0" y="0"/>
          <a:ext cx="0" cy="0"/>
          <a:chOff x="0" y="0"/>
          <a:chExt cx="0" cy="0"/>
        </a:xfrm>
      </p:grpSpPr>
      <p:sp>
        <p:nvSpPr>
          <p:cNvPr id="335" name="Google Shape;335;p40"/>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36" name="Google Shape;336;p40"/>
          <p:cNvPicPr preferRelativeResize="0"/>
          <p:nvPr/>
        </p:nvPicPr>
        <p:blipFill rotWithShape="1">
          <a:blip r:embed="rId3">
            <a:alphaModFix/>
          </a:blip>
          <a:srcRect b="0" l="3619" r="3618" t="0"/>
          <a:stretch/>
        </p:blipFill>
        <p:spPr>
          <a:xfrm>
            <a:off x="5546558" y="2391337"/>
            <a:ext cx="6645441" cy="4466657"/>
          </a:xfrm>
          <a:prstGeom prst="rect">
            <a:avLst/>
          </a:prstGeom>
          <a:noFill/>
          <a:ln>
            <a:noFill/>
          </a:ln>
        </p:spPr>
      </p:pic>
      <p:sp>
        <p:nvSpPr>
          <p:cNvPr id="337" name="Google Shape;337;p40"/>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38" name="Google Shape;338;p40"/>
          <p:cNvSpPr txBox="1"/>
          <p:nvPr>
            <p:ph type="title"/>
          </p:nvPr>
        </p:nvSpPr>
        <p:spPr>
          <a:xfrm>
            <a:off x="1187668" y="910431"/>
            <a:ext cx="4465880"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339" name="Google Shape;339;p40"/>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40" name="Google Shape;340;p40"/>
          <p:cNvSpPr txBox="1"/>
          <p:nvPr>
            <p:ph idx="1" type="body"/>
          </p:nvPr>
        </p:nvSpPr>
        <p:spPr>
          <a:xfrm>
            <a:off x="1187668" y="2557594"/>
            <a:ext cx="5793235" cy="3455434"/>
          </a:xfrm>
          <a:prstGeom prst="rect">
            <a:avLst/>
          </a:prstGeom>
          <a:noFill/>
          <a:ln>
            <a:noFill/>
          </a:ln>
        </p:spPr>
        <p:txBody>
          <a:bodyPr anchorCtr="0" anchor="t" bIns="0" lIns="0" spcFirstLastPara="1" rIns="0" wrap="square" tIns="0">
            <a:normAutofit lnSpcReduction="10000"/>
          </a:bodyPr>
          <a:lstStyle/>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Make a list of the scenes and audio tracks that will be used in the final film project.</a:t>
            </a:r>
            <a:endParaRPr/>
          </a:p>
          <a:p>
            <a:pPr indent="0" lvl="0" marL="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Choose your music, videos and images and store them in a file</a:t>
            </a:r>
            <a:endParaRPr/>
          </a:p>
          <a:p>
            <a:pPr indent="0" lvl="0" marL="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0" rtl="0" algn="l">
              <a:lnSpc>
                <a:spcPct val="90000"/>
              </a:lnSpc>
              <a:spcBef>
                <a:spcPts val="1000"/>
              </a:spcBef>
              <a:spcAft>
                <a:spcPts val="0"/>
              </a:spcAft>
              <a:buSzPts val="1800"/>
              <a:buNone/>
            </a:pPr>
            <a:r>
              <a:rPr lang="en-IE" sz="2600">
                <a:solidFill>
                  <a:schemeClr val="lt1"/>
                </a:solidFill>
                <a:latin typeface="Abel"/>
                <a:ea typeface="Abel"/>
                <a:cs typeface="Abel"/>
                <a:sym typeface="Abel"/>
              </a:rPr>
              <a:t>Make a copy of all the files and work with the copies</a:t>
            </a:r>
            <a:endParaRPr/>
          </a:p>
          <a:p>
            <a:pPr indent="-228600" lvl="0" marL="457200" rtl="0" algn="l">
              <a:lnSpc>
                <a:spcPct val="90000"/>
              </a:lnSpc>
              <a:spcBef>
                <a:spcPts val="1000"/>
              </a:spcBef>
              <a:spcAft>
                <a:spcPts val="0"/>
              </a:spcAft>
              <a:buClr>
                <a:schemeClr val="dk1"/>
              </a:buClr>
              <a:buSzPts val="1800"/>
              <a:buNone/>
            </a:pPr>
            <a:r>
              <a:t/>
            </a:r>
            <a:endParaRPr sz="20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ts val="1800"/>
              <a:buNone/>
            </a:pPr>
            <a:r>
              <a:t/>
            </a:r>
            <a:endParaRPr sz="2000">
              <a:solidFill>
                <a:schemeClr val="lt1"/>
              </a:solidFill>
            </a:endParaRPr>
          </a:p>
        </p:txBody>
      </p:sp>
      <p:sp>
        <p:nvSpPr>
          <p:cNvPr id="341" name="Google Shape;341;p4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42" name="Google Shape;342;p4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43" name="Google Shape;343;p4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44" name="Google Shape;344;p4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41"/>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50" name="Google Shape;350;p41"/>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51" name="Google Shape;351;p41"/>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52" name="Google Shape;352;p41"/>
          <p:cNvSpPr txBox="1"/>
          <p:nvPr>
            <p:ph type="title"/>
          </p:nvPr>
        </p:nvSpPr>
        <p:spPr>
          <a:xfrm>
            <a:off x="1187668" y="910431"/>
            <a:ext cx="4465880"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353" name="Google Shape;353;p41"/>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54" name="Google Shape;354;p4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55" name="Google Shape;355;p4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56" name="Google Shape;356;p4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57" name="Google Shape;357;p4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58" name="Google Shape;358;p41"/>
          <p:cNvSpPr txBox="1"/>
          <p:nvPr>
            <p:ph idx="1" type="body"/>
          </p:nvPr>
        </p:nvSpPr>
        <p:spPr>
          <a:xfrm>
            <a:off x="1090376" y="2610019"/>
            <a:ext cx="7679551" cy="3660773"/>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When you have downloaded the software programme you will use, you will need to ‘Create a New Project’ on the programme.</a:t>
            </a:r>
            <a:endParaRPr/>
          </a:p>
          <a:p>
            <a:pPr indent="0" lvl="0" marL="11430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Next you will need to import the video and audio files from your ‘Final Cut’ folder.</a:t>
            </a:r>
            <a:endParaRPr/>
          </a:p>
          <a:p>
            <a:pPr indent="0" lvl="0" marL="114300" rtl="0" algn="l">
              <a:lnSpc>
                <a:spcPct val="90000"/>
              </a:lnSpc>
              <a:spcBef>
                <a:spcPts val="1000"/>
              </a:spcBef>
              <a:spcAft>
                <a:spcPts val="0"/>
              </a:spcAft>
              <a:buSzPts val="1800"/>
              <a:buNone/>
            </a:pPr>
            <a:r>
              <a:t/>
            </a:r>
            <a:endParaRPr sz="2600">
              <a:solidFill>
                <a:schemeClr val="lt1"/>
              </a:solidFill>
              <a:latin typeface="Abel"/>
              <a:ea typeface="Abel"/>
              <a:cs typeface="Abel"/>
              <a:sym typeface="Abel"/>
            </a:endParaRPr>
          </a:p>
          <a:p>
            <a:pPr indent="0" lvl="0" marL="114300" rtl="0" algn="l">
              <a:lnSpc>
                <a:spcPct val="90000"/>
              </a:lnSpc>
              <a:spcBef>
                <a:spcPts val="1000"/>
              </a:spcBef>
              <a:spcAft>
                <a:spcPts val="0"/>
              </a:spcAft>
              <a:buSzPts val="1800"/>
              <a:buNone/>
            </a:pPr>
            <a:r>
              <a:rPr lang="en-IE" sz="2600">
                <a:solidFill>
                  <a:schemeClr val="lt1"/>
                </a:solidFill>
                <a:latin typeface="Abel"/>
                <a:ea typeface="Abel"/>
                <a:cs typeface="Abel"/>
                <a:sym typeface="Abel"/>
              </a:rPr>
              <a:t>Remember to import the files in sequence!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11"/>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id="105" name="Google Shape;105;p11"/>
          <p:cNvPicPr preferRelativeResize="0"/>
          <p:nvPr/>
        </p:nvPicPr>
        <p:blipFill rotWithShape="1">
          <a:blip r:embed="rId4">
            <a:alphaModFix/>
          </a:blip>
          <a:srcRect b="0" l="0" r="0" t="0"/>
          <a:stretch/>
        </p:blipFill>
        <p:spPr>
          <a:xfrm>
            <a:off x="2457287" y="1236264"/>
            <a:ext cx="7168494" cy="4166562"/>
          </a:xfrm>
          <a:prstGeom prst="rect">
            <a:avLst/>
          </a:prstGeom>
          <a:noFill/>
          <a:ln>
            <a:noFill/>
          </a:ln>
        </p:spPr>
      </p:pic>
      <p:sp>
        <p:nvSpPr>
          <p:cNvPr id="106" name="Google Shape;106;p1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07" name="Google Shape;107;p1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08" name="Google Shape;108;p1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09" name="Google Shape;109;p1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10" name="Google Shape;110;p11"/>
          <p:cNvSpPr txBox="1"/>
          <p:nvPr/>
        </p:nvSpPr>
        <p:spPr>
          <a:xfrm>
            <a:off x="3185456" y="2354964"/>
            <a:ext cx="5821087" cy="1938992"/>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b="0" i="0" lang="en-IE" sz="4000" u="none" cap="none" strike="noStrike">
                <a:solidFill>
                  <a:srgbClr val="FD3259"/>
                </a:solidFill>
                <a:latin typeface="Arial Black"/>
                <a:ea typeface="Arial Black"/>
                <a:cs typeface="Arial Black"/>
                <a:sym typeface="Arial Black"/>
              </a:rPr>
              <a:t>Module 4: </a:t>
            </a:r>
            <a:r>
              <a:rPr b="1" i="0" lang="en-IE" sz="4000" u="none" cap="none" strike="noStrike">
                <a:solidFill>
                  <a:srgbClr val="FD3259"/>
                </a:solidFill>
                <a:latin typeface="Arial Black"/>
                <a:ea typeface="Arial Black"/>
                <a:cs typeface="Arial Black"/>
                <a:sym typeface="Arial Black"/>
              </a:rPr>
              <a:t>Editing and Presenting your Story Online</a:t>
            </a:r>
            <a:endParaRPr b="1" i="0" sz="4000" u="none" cap="none" strike="noStrike">
              <a:solidFill>
                <a:srgbClr val="FD3259"/>
              </a:solidFill>
              <a:latin typeface="Arial Black"/>
              <a:ea typeface="Arial Black"/>
              <a:cs typeface="Arial Black"/>
              <a:sym typeface="Arial Black"/>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2" name="Shape 362"/>
        <p:cNvGrpSpPr/>
        <p:nvPr/>
      </p:nvGrpSpPr>
      <p:grpSpPr>
        <a:xfrm>
          <a:off x="0" y="0"/>
          <a:ext cx="0" cy="0"/>
          <a:chOff x="0" y="0"/>
          <a:chExt cx="0" cy="0"/>
        </a:xfrm>
      </p:grpSpPr>
      <p:sp>
        <p:nvSpPr>
          <p:cNvPr id="363" name="Google Shape;363;p42"/>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64" name="Google Shape;364;p42"/>
          <p:cNvPicPr preferRelativeResize="0"/>
          <p:nvPr/>
        </p:nvPicPr>
        <p:blipFill rotWithShape="1">
          <a:blip r:embed="rId3">
            <a:alphaModFix/>
          </a:blip>
          <a:srcRect b="0" l="8156" r="8155" t="0"/>
          <a:stretch/>
        </p:blipFill>
        <p:spPr>
          <a:xfrm>
            <a:off x="5546558" y="2391337"/>
            <a:ext cx="6645441" cy="4466657"/>
          </a:xfrm>
          <a:prstGeom prst="rect">
            <a:avLst/>
          </a:prstGeom>
          <a:noFill/>
          <a:ln>
            <a:noFill/>
          </a:ln>
        </p:spPr>
      </p:pic>
      <p:sp>
        <p:nvSpPr>
          <p:cNvPr id="365" name="Google Shape;365;p42"/>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66" name="Google Shape;366;p42"/>
          <p:cNvSpPr txBox="1"/>
          <p:nvPr>
            <p:ph type="title"/>
          </p:nvPr>
        </p:nvSpPr>
        <p:spPr>
          <a:xfrm>
            <a:off x="1217490" y="903426"/>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367" name="Google Shape;367;p42"/>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68" name="Google Shape;368;p4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69" name="Google Shape;369;p4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70" name="Google Shape;370;p4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71" name="Google Shape;371;p4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372" name="Google Shape;372;p42"/>
          <p:cNvSpPr txBox="1"/>
          <p:nvPr>
            <p:ph idx="1" type="body"/>
          </p:nvPr>
        </p:nvSpPr>
        <p:spPr>
          <a:xfrm>
            <a:off x="1028982" y="2552206"/>
            <a:ext cx="5420979" cy="3666060"/>
          </a:xfrm>
          <a:prstGeom prst="rect">
            <a:avLst/>
          </a:prstGeom>
          <a:noFill/>
          <a:ln>
            <a:noFill/>
          </a:ln>
        </p:spPr>
        <p:txBody>
          <a:bodyPr anchorCtr="0" anchor="t" bIns="45700" lIns="91425" spcFirstLastPara="1" rIns="91425" wrap="square" tIns="45700">
            <a:normAutofit fontScale="55000" lnSpcReduction="20000"/>
          </a:bodyPr>
          <a:lstStyle/>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The user interface of most editing software and programmes consists of two basic elements:</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1) An editing window, where video and audio material is placed along a timeline and edited</a:t>
            </a:r>
            <a:endParaRPr/>
          </a:p>
          <a:p>
            <a:pPr indent="0" lvl="0" marL="114300" rtl="0" algn="l">
              <a:lnSpc>
                <a:spcPct val="90000"/>
              </a:lnSpc>
              <a:spcBef>
                <a:spcPts val="1000"/>
              </a:spcBef>
              <a:spcAft>
                <a:spcPts val="0"/>
              </a:spcAft>
              <a:buSzPct val="72727"/>
              <a:buNone/>
            </a:pPr>
            <a:r>
              <a:t/>
            </a:r>
            <a:endParaRPr sz="4500">
              <a:solidFill>
                <a:schemeClr val="lt1"/>
              </a:solidFill>
              <a:latin typeface="Abel"/>
              <a:ea typeface="Abel"/>
              <a:cs typeface="Abel"/>
              <a:sym typeface="Abel"/>
            </a:endParaRPr>
          </a:p>
          <a:p>
            <a:pPr indent="0" lvl="0" marL="114300" rtl="0" algn="l">
              <a:lnSpc>
                <a:spcPct val="90000"/>
              </a:lnSpc>
              <a:spcBef>
                <a:spcPts val="1000"/>
              </a:spcBef>
              <a:spcAft>
                <a:spcPts val="0"/>
              </a:spcAft>
              <a:buSzPct val="72727"/>
              <a:buNone/>
            </a:pPr>
            <a:r>
              <a:rPr lang="en-IE" sz="4500">
                <a:solidFill>
                  <a:schemeClr val="lt1"/>
                </a:solidFill>
                <a:latin typeface="Abel"/>
                <a:ea typeface="Abel"/>
                <a:cs typeface="Abel"/>
                <a:sym typeface="Abel"/>
              </a:rPr>
              <a:t>2) A preview window, where you can watch the video.</a:t>
            </a:r>
            <a:endParaRPr/>
          </a:p>
          <a:p>
            <a:pPr indent="0" lvl="0" marL="114300" rtl="0" algn="l">
              <a:lnSpc>
                <a:spcPct val="90000"/>
              </a:lnSpc>
              <a:spcBef>
                <a:spcPts val="1000"/>
              </a:spcBef>
              <a:spcAft>
                <a:spcPts val="0"/>
              </a:spcAft>
              <a:buSzPct val="116883"/>
              <a:buNone/>
            </a:pPr>
            <a:r>
              <a:t/>
            </a:r>
            <a:endParaRPr>
              <a:solidFill>
                <a:srgbClr val="D8D8D8"/>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6" name="Shape 376"/>
        <p:cNvGrpSpPr/>
        <p:nvPr/>
      </p:nvGrpSpPr>
      <p:grpSpPr>
        <a:xfrm>
          <a:off x="0" y="0"/>
          <a:ext cx="0" cy="0"/>
          <a:chOff x="0" y="0"/>
          <a:chExt cx="0" cy="0"/>
        </a:xfrm>
      </p:grpSpPr>
      <p:sp>
        <p:nvSpPr>
          <p:cNvPr id="377" name="Google Shape;377;p43"/>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78" name="Google Shape;378;p43"/>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79" name="Google Shape;379;p43"/>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0" name="Google Shape;380;p43"/>
          <p:cNvSpPr txBox="1"/>
          <p:nvPr>
            <p:ph type="title"/>
          </p:nvPr>
        </p:nvSpPr>
        <p:spPr>
          <a:xfrm>
            <a:off x="1187668" y="910431"/>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381" name="Google Shape;381;p43"/>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82" name="Google Shape;382;p43"/>
          <p:cNvSpPr txBox="1"/>
          <p:nvPr>
            <p:ph idx="1" type="body"/>
          </p:nvPr>
        </p:nvSpPr>
        <p:spPr>
          <a:xfrm>
            <a:off x="1077983" y="2492081"/>
            <a:ext cx="7072959" cy="3839892"/>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Effects</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When using your software, you can cut, click and drag and </a:t>
            </a:r>
            <a:r>
              <a:rPr lang="en-IE" sz="2200">
                <a:solidFill>
                  <a:schemeClr val="lt1"/>
                </a:solidFill>
                <a:latin typeface="Abel"/>
                <a:ea typeface="Abel"/>
                <a:cs typeface="Abel"/>
                <a:sym typeface="Abel"/>
              </a:rPr>
              <a:t>reorder</a:t>
            </a:r>
            <a:r>
              <a:rPr lang="en-IE" sz="2200">
                <a:solidFill>
                  <a:schemeClr val="lt1"/>
                </a:solidFill>
                <a:latin typeface="Abel"/>
                <a:ea typeface="Abel"/>
                <a:cs typeface="Abel"/>
                <a:sym typeface="Abel"/>
              </a:rPr>
              <a:t> video and audio tracks along the timeline.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But gradual shifts, called transitions, are sometimes more appropriate.</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If you are editing multiple scenes, you can add ‘transitions’ between the scenes.  </a:t>
            </a:r>
            <a:endParaRPr/>
          </a:p>
          <a:p>
            <a:pPr indent="0" lvl="0" marL="114300" rtl="0" algn="l">
              <a:lnSpc>
                <a:spcPct val="90000"/>
              </a:lnSpc>
              <a:spcBef>
                <a:spcPts val="1000"/>
              </a:spcBef>
              <a:spcAft>
                <a:spcPts val="0"/>
              </a:spcAft>
              <a:buSzPts val="1800"/>
              <a:buNone/>
            </a:pPr>
            <a:r>
              <a:rPr lang="en-IE" sz="2200">
                <a:solidFill>
                  <a:schemeClr val="lt1"/>
                </a:solidFill>
                <a:latin typeface="Abel"/>
                <a:ea typeface="Abel"/>
                <a:cs typeface="Abel"/>
                <a:sym typeface="Abel"/>
              </a:rPr>
              <a:t>The most common transitions on film and TV are ‘Cross Dissolve’ (slow fade between two clips)  and transition to black.</a:t>
            </a:r>
            <a:endParaRPr/>
          </a:p>
        </p:txBody>
      </p:sp>
      <p:sp>
        <p:nvSpPr>
          <p:cNvPr id="383" name="Google Shape;383;p4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84" name="Google Shape;384;p4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85" name="Google Shape;385;p4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386" name="Google Shape;386;p4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44"/>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392" name="Google Shape;392;p44"/>
          <p:cNvPicPr preferRelativeResize="0"/>
          <p:nvPr/>
        </p:nvPicPr>
        <p:blipFill rotWithShape="1">
          <a:blip r:embed="rId3">
            <a:alphaModFix/>
          </a:blip>
          <a:srcRect b="0" l="407" r="406" t="0"/>
          <a:stretch/>
        </p:blipFill>
        <p:spPr>
          <a:xfrm>
            <a:off x="5546558" y="2391337"/>
            <a:ext cx="6645441" cy="4466657"/>
          </a:xfrm>
          <a:prstGeom prst="rect">
            <a:avLst/>
          </a:prstGeom>
          <a:noFill/>
          <a:ln>
            <a:noFill/>
          </a:ln>
        </p:spPr>
      </p:pic>
      <p:sp>
        <p:nvSpPr>
          <p:cNvPr id="393" name="Google Shape;393;p44"/>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94" name="Google Shape;394;p44"/>
          <p:cNvSpPr txBox="1"/>
          <p:nvPr>
            <p:ph type="title"/>
          </p:nvPr>
        </p:nvSpPr>
        <p:spPr>
          <a:xfrm>
            <a:off x="1187668" y="910431"/>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395" name="Google Shape;395;p44"/>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396" name="Google Shape;396;p44"/>
          <p:cNvSpPr txBox="1"/>
          <p:nvPr>
            <p:ph idx="1" type="body"/>
          </p:nvPr>
        </p:nvSpPr>
        <p:spPr>
          <a:xfrm>
            <a:off x="1072020" y="2448393"/>
            <a:ext cx="6768158" cy="3865345"/>
          </a:xfrm>
          <a:prstGeom prst="rect">
            <a:avLst/>
          </a:prstGeom>
          <a:noFill/>
          <a:ln>
            <a:noFill/>
          </a:ln>
        </p:spPr>
        <p:txBody>
          <a:bodyPr anchorCtr="0" anchor="t" bIns="0" lIns="0" spcFirstLastPara="1" rIns="0" wrap="square" tIns="0">
            <a:noAutofit/>
          </a:bodyPr>
          <a:lstStyle/>
          <a:p>
            <a:pPr indent="0" lvl="0" marL="114300" rtl="0" algn="l">
              <a:lnSpc>
                <a:spcPct val="90000"/>
              </a:lnSpc>
              <a:spcBef>
                <a:spcPts val="1000"/>
              </a:spcBef>
              <a:spcAft>
                <a:spcPts val="0"/>
              </a:spcAft>
              <a:buSzPts val="1800"/>
              <a:buNone/>
            </a:pPr>
            <a:r>
              <a:rPr lang="en-IE" sz="3600">
                <a:solidFill>
                  <a:srgbClr val="2F5496"/>
                </a:solidFill>
                <a:latin typeface="Abel"/>
                <a:ea typeface="Abel"/>
                <a:cs typeface="Abel"/>
                <a:sym typeface="Abel"/>
              </a:rPr>
              <a:t>Jump cut</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A “jump cut” is when the sound and picture change at the same time.</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In film this is the equivalent of a new paragraph or chapter in a book.</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However, if you want to keep the story going smoothly, let the sound from the previous scene carry on for a few seconds while the scene appears </a:t>
            </a:r>
            <a:r>
              <a:rPr lang="en-IE" sz="2000">
                <a:solidFill>
                  <a:schemeClr val="lt1"/>
                </a:solidFill>
                <a:latin typeface="Abel"/>
                <a:ea typeface="Abel"/>
                <a:cs typeface="Abel"/>
                <a:sym typeface="Abel"/>
              </a:rPr>
              <a:t>on screen</a:t>
            </a:r>
            <a:r>
              <a:rPr lang="en-IE" sz="2000">
                <a:solidFill>
                  <a:schemeClr val="lt1"/>
                </a:solidFill>
                <a:latin typeface="Abel"/>
                <a:ea typeface="Abel"/>
                <a:cs typeface="Abel"/>
                <a:sym typeface="Abel"/>
              </a:rPr>
              <a:t>, or let the sound from the new scene begin a few seconds before showing it.</a:t>
            </a:r>
            <a:endParaRPr/>
          </a:p>
          <a:p>
            <a:pPr indent="0" lvl="0" marL="114300" rtl="0" algn="l">
              <a:lnSpc>
                <a:spcPct val="90000"/>
              </a:lnSpc>
              <a:spcBef>
                <a:spcPts val="1000"/>
              </a:spcBef>
              <a:spcAft>
                <a:spcPts val="0"/>
              </a:spcAft>
              <a:buSzPts val="1800"/>
              <a:buNone/>
            </a:pPr>
            <a:r>
              <a:rPr lang="en-IE" sz="2000">
                <a:solidFill>
                  <a:schemeClr val="lt1"/>
                </a:solidFill>
                <a:latin typeface="Abel"/>
                <a:ea typeface="Abel"/>
                <a:cs typeface="Abel"/>
                <a:sym typeface="Abel"/>
              </a:rPr>
              <a:t>A clean or jump cut between clips is the most common way of putting different shots together. </a:t>
            </a:r>
            <a:endParaRPr/>
          </a:p>
        </p:txBody>
      </p:sp>
      <p:sp>
        <p:nvSpPr>
          <p:cNvPr id="397" name="Google Shape;397;p4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398" name="Google Shape;398;p4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399" name="Google Shape;399;p4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00" name="Google Shape;400;p4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4" name="Shape 404"/>
        <p:cNvGrpSpPr/>
        <p:nvPr/>
      </p:nvGrpSpPr>
      <p:grpSpPr>
        <a:xfrm>
          <a:off x="0" y="0"/>
          <a:ext cx="0" cy="0"/>
          <a:chOff x="0" y="0"/>
          <a:chExt cx="0" cy="0"/>
        </a:xfrm>
      </p:grpSpPr>
      <p:sp>
        <p:nvSpPr>
          <p:cNvPr id="405" name="Google Shape;405;p45"/>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06" name="Google Shape;406;p45"/>
          <p:cNvPicPr preferRelativeResize="0"/>
          <p:nvPr/>
        </p:nvPicPr>
        <p:blipFill rotWithShape="1">
          <a:blip r:embed="rId3">
            <a:alphaModFix/>
          </a:blip>
          <a:srcRect b="0" l="379" r="379" t="0"/>
          <a:stretch/>
        </p:blipFill>
        <p:spPr>
          <a:xfrm>
            <a:off x="5546558" y="2391337"/>
            <a:ext cx="6645441" cy="4466657"/>
          </a:xfrm>
          <a:prstGeom prst="rect">
            <a:avLst/>
          </a:prstGeom>
          <a:noFill/>
          <a:ln>
            <a:noFill/>
          </a:ln>
        </p:spPr>
      </p:pic>
      <p:sp>
        <p:nvSpPr>
          <p:cNvPr id="407" name="Google Shape;407;p45"/>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08" name="Google Shape;408;p45"/>
          <p:cNvSpPr txBox="1"/>
          <p:nvPr>
            <p:ph type="title"/>
          </p:nvPr>
        </p:nvSpPr>
        <p:spPr>
          <a:xfrm>
            <a:off x="1187668" y="910431"/>
            <a:ext cx="4641631" cy="1466455"/>
          </a:xfrm>
          <a:prstGeom prst="rect">
            <a:avLst/>
          </a:prstGeom>
          <a:noFill/>
          <a:ln>
            <a:noFill/>
          </a:ln>
        </p:spPr>
        <p:txBody>
          <a:bodyPr anchorCtr="0" anchor="b" bIns="0" lIns="0" spcFirstLastPara="1" rIns="0" wrap="square" tIns="0">
            <a:normAutofit/>
          </a:bodyPr>
          <a:lstStyle/>
          <a:p>
            <a:pPr indent="0" lvl="0" marL="0" rtl="0" algn="l">
              <a:lnSpc>
                <a:spcPct val="90000"/>
              </a:lnSpc>
              <a:spcBef>
                <a:spcPts val="0"/>
              </a:spcBef>
              <a:spcAft>
                <a:spcPts val="0"/>
              </a:spcAft>
              <a:buClr>
                <a:schemeClr val="dk1"/>
              </a:buClr>
              <a:buSzPts val="1800"/>
              <a:buNone/>
            </a:pPr>
            <a:r>
              <a:rPr lang="en-IE">
                <a:solidFill>
                  <a:srgbClr val="E1AE44"/>
                </a:solidFill>
                <a:latin typeface="Abel"/>
                <a:ea typeface="Abel"/>
                <a:cs typeface="Abel"/>
                <a:sym typeface="Abel"/>
              </a:rPr>
              <a:t>Using Editing Software</a:t>
            </a:r>
            <a:endParaRPr/>
          </a:p>
        </p:txBody>
      </p:sp>
      <p:cxnSp>
        <p:nvCxnSpPr>
          <p:cNvPr id="409" name="Google Shape;409;p45"/>
          <p:cNvCxnSpPr/>
          <p:nvPr/>
        </p:nvCxnSpPr>
        <p:spPr>
          <a:xfrm rot="10800000">
            <a:off x="1187669" y="2397906"/>
            <a:ext cx="11004331" cy="0"/>
          </a:xfrm>
          <a:prstGeom prst="straightConnector1">
            <a:avLst/>
          </a:prstGeom>
          <a:noFill/>
          <a:ln cap="flat" cmpd="sng" w="12700">
            <a:solidFill>
              <a:schemeClr val="accent2"/>
            </a:solidFill>
            <a:prstDash val="solid"/>
            <a:round/>
            <a:headEnd len="sm" w="sm" type="none"/>
            <a:tailEnd len="sm" w="sm" type="none"/>
          </a:ln>
        </p:spPr>
      </p:cxnSp>
      <p:sp>
        <p:nvSpPr>
          <p:cNvPr id="410" name="Google Shape;410;p45"/>
          <p:cNvSpPr txBox="1"/>
          <p:nvPr>
            <p:ph idx="1" type="body"/>
          </p:nvPr>
        </p:nvSpPr>
        <p:spPr>
          <a:xfrm>
            <a:off x="1146810" y="2576617"/>
            <a:ext cx="5675248" cy="3455476"/>
          </a:xfrm>
          <a:prstGeom prst="rect">
            <a:avLst/>
          </a:prstGeom>
          <a:noFill/>
          <a:ln>
            <a:noFill/>
          </a:ln>
        </p:spPr>
        <p:txBody>
          <a:bodyPr anchorCtr="0" anchor="t" bIns="0" lIns="0" spcFirstLastPara="1" rIns="0" wrap="square" tIns="0">
            <a:normAutofit fontScale="92500" lnSpcReduction="20000"/>
          </a:bodyPr>
          <a:lstStyle/>
          <a:p>
            <a:pPr indent="0" lvl="0" marL="114300" rtl="0" algn="l">
              <a:lnSpc>
                <a:spcPct val="90000"/>
              </a:lnSpc>
              <a:spcBef>
                <a:spcPts val="1000"/>
              </a:spcBef>
              <a:spcAft>
                <a:spcPts val="0"/>
              </a:spcAft>
              <a:buSzPct val="49896"/>
              <a:buNone/>
            </a:pPr>
            <a:r>
              <a:rPr lang="en-IE" sz="3900">
                <a:solidFill>
                  <a:srgbClr val="1E4E79"/>
                </a:solidFill>
                <a:latin typeface="Abel"/>
                <a:ea typeface="Abel"/>
                <a:cs typeface="Abel"/>
                <a:sym typeface="Abel"/>
              </a:rPr>
              <a:t>Final Steps</a:t>
            </a:r>
            <a:endParaRPr/>
          </a:p>
          <a:p>
            <a:pPr indent="0" lvl="0" marL="114300" rtl="0" algn="l">
              <a:lnSpc>
                <a:spcPct val="90000"/>
              </a:lnSpc>
              <a:spcBef>
                <a:spcPts val="1000"/>
              </a:spcBef>
              <a:spcAft>
                <a:spcPts val="0"/>
              </a:spcAft>
              <a:buSzPct val="97297"/>
              <a:buNone/>
            </a:pPr>
            <a:r>
              <a:t/>
            </a:r>
            <a:endParaRPr sz="2000">
              <a:solidFill>
                <a:schemeClr val="lt1"/>
              </a:solidFill>
              <a:latin typeface="Abel"/>
              <a:ea typeface="Abel"/>
              <a:cs typeface="Abel"/>
              <a:sym typeface="Abel"/>
            </a:endParaRPr>
          </a:p>
          <a:p>
            <a:pPr indent="0" lvl="0" marL="114300" rtl="0" algn="l">
              <a:lnSpc>
                <a:spcPct val="90000"/>
              </a:lnSpc>
              <a:spcBef>
                <a:spcPts val="1000"/>
              </a:spcBef>
              <a:spcAft>
                <a:spcPts val="0"/>
              </a:spcAft>
              <a:buSzPct val="69498"/>
              <a:buNone/>
            </a:pPr>
            <a:r>
              <a:rPr lang="en-IE">
                <a:solidFill>
                  <a:schemeClr val="lt1"/>
                </a:solidFill>
                <a:latin typeface="Abel"/>
                <a:ea typeface="Abel"/>
                <a:cs typeface="Abel"/>
                <a:sym typeface="Abel"/>
              </a:rPr>
              <a:t>The first step to complete in the editing process, is to review all of the footage and sound files that your film crew has captured.</a:t>
            </a:r>
            <a:endParaRPr/>
          </a:p>
          <a:p>
            <a:pPr indent="-228600" lvl="0" marL="457200" rtl="0" algn="l">
              <a:lnSpc>
                <a:spcPct val="90000"/>
              </a:lnSpc>
              <a:spcBef>
                <a:spcPts val="1000"/>
              </a:spcBef>
              <a:spcAft>
                <a:spcPts val="0"/>
              </a:spcAft>
              <a:buClr>
                <a:schemeClr val="dk1"/>
              </a:buClr>
              <a:buSzPct val="69498"/>
              <a:buNone/>
            </a:pPr>
            <a:r>
              <a:t/>
            </a:r>
            <a:endParaRPr>
              <a:solidFill>
                <a:schemeClr val="lt1"/>
              </a:solidFill>
              <a:latin typeface="Abel"/>
              <a:ea typeface="Abel"/>
              <a:cs typeface="Abel"/>
              <a:sym typeface="Abel"/>
            </a:endParaRPr>
          </a:p>
          <a:p>
            <a:pPr indent="0" lvl="0" marL="114300" rtl="0" algn="l">
              <a:lnSpc>
                <a:spcPct val="90000"/>
              </a:lnSpc>
              <a:spcBef>
                <a:spcPts val="1000"/>
              </a:spcBef>
              <a:spcAft>
                <a:spcPts val="0"/>
              </a:spcAft>
              <a:buSzPct val="69498"/>
              <a:buNone/>
            </a:pPr>
            <a:r>
              <a:rPr lang="en-IE">
                <a:solidFill>
                  <a:schemeClr val="lt1"/>
                </a:solidFill>
                <a:latin typeface="Abel"/>
                <a:ea typeface="Abel"/>
                <a:cs typeface="Abel"/>
                <a:sym typeface="Abel"/>
              </a:rPr>
              <a:t>It is important to label and store all files correctly, so that you can find all the footage you need.</a:t>
            </a:r>
            <a:endParaRPr/>
          </a:p>
          <a:p>
            <a:pPr indent="-228600" lvl="0" marL="457200" rtl="0" algn="l">
              <a:lnSpc>
                <a:spcPct val="90000"/>
              </a:lnSpc>
              <a:spcBef>
                <a:spcPts val="1000"/>
              </a:spcBef>
              <a:spcAft>
                <a:spcPts val="0"/>
              </a:spcAft>
              <a:buClr>
                <a:schemeClr val="dk1"/>
              </a:buClr>
              <a:buSzPct val="102418"/>
              <a:buNone/>
            </a:pPr>
            <a:r>
              <a:t/>
            </a:r>
            <a:endParaRPr sz="1900">
              <a:solidFill>
                <a:schemeClr val="lt1"/>
              </a:solidFill>
              <a:latin typeface="Abel"/>
              <a:ea typeface="Abel"/>
              <a:cs typeface="Abel"/>
              <a:sym typeface="Abel"/>
            </a:endParaRPr>
          </a:p>
          <a:p>
            <a:pPr indent="-228600" lvl="0" marL="457200" rtl="0" algn="l">
              <a:lnSpc>
                <a:spcPct val="90000"/>
              </a:lnSpc>
              <a:spcBef>
                <a:spcPts val="1000"/>
              </a:spcBef>
              <a:spcAft>
                <a:spcPts val="0"/>
              </a:spcAft>
              <a:buClr>
                <a:schemeClr val="dk1"/>
              </a:buClr>
              <a:buSzPct val="102418"/>
              <a:buNone/>
            </a:pPr>
            <a:r>
              <a:t/>
            </a:r>
            <a:endParaRPr sz="1900">
              <a:solidFill>
                <a:schemeClr val="lt1"/>
              </a:solidFill>
            </a:endParaRPr>
          </a:p>
        </p:txBody>
      </p:sp>
      <p:sp>
        <p:nvSpPr>
          <p:cNvPr id="411" name="Google Shape;411;p4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12" name="Google Shape;412;p45"/>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13" name="Google Shape;413;p4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14" name="Google Shape;414;p4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18" name="Shape 418"/>
        <p:cNvGrpSpPr/>
        <p:nvPr/>
      </p:nvGrpSpPr>
      <p:grpSpPr>
        <a:xfrm>
          <a:off x="0" y="0"/>
          <a:ext cx="0" cy="0"/>
          <a:chOff x="0" y="0"/>
          <a:chExt cx="0" cy="0"/>
        </a:xfrm>
      </p:grpSpPr>
      <p:sp>
        <p:nvSpPr>
          <p:cNvPr id="419" name="Google Shape;419;p46"/>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0" name="Google Shape;420;p46"/>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21" name="Google Shape;421;p46"/>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22" name="Google Shape;422;p46"/>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23" name="Google Shape;423;p46"/>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24" name="Google Shape;424;p4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25" name="Google Shape;425;p46"/>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26" name="Google Shape;426;p46"/>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427" name="Google Shape;427;p46"/>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How to edit podcasts in Audacity</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1" name="Shape 431"/>
        <p:cNvGrpSpPr/>
        <p:nvPr/>
      </p:nvGrpSpPr>
      <p:grpSpPr>
        <a:xfrm>
          <a:off x="0" y="0"/>
          <a:ext cx="0" cy="0"/>
          <a:chOff x="0" y="0"/>
          <a:chExt cx="0" cy="0"/>
        </a:xfrm>
      </p:grpSpPr>
      <p:sp>
        <p:nvSpPr>
          <p:cNvPr id="432" name="Google Shape;432;p47"/>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33" name="Google Shape;433;p47"/>
          <p:cNvPicPr preferRelativeResize="0"/>
          <p:nvPr/>
        </p:nvPicPr>
        <p:blipFill rotWithShape="1">
          <a:blip r:embed="rId3">
            <a:alphaModFix/>
          </a:blip>
          <a:srcRect b="3846" l="0" r="0" t="0"/>
          <a:stretch/>
        </p:blipFill>
        <p:spPr>
          <a:xfrm>
            <a:off x="0" y="0"/>
            <a:ext cx="12191980" cy="6857990"/>
          </a:xfrm>
          <a:prstGeom prst="rect">
            <a:avLst/>
          </a:prstGeom>
          <a:noFill/>
          <a:ln>
            <a:noFill/>
          </a:ln>
        </p:spPr>
      </p:pic>
      <p:sp>
        <p:nvSpPr>
          <p:cNvPr id="434" name="Google Shape;434;p47"/>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35" name="Google Shape;435;p47"/>
          <p:cNvSpPr txBox="1"/>
          <p:nvPr/>
        </p:nvSpPr>
        <p:spPr>
          <a:xfrm>
            <a:off x="737339" y="1757900"/>
            <a:ext cx="9349636" cy="4755822"/>
          </a:xfrm>
          <a:prstGeom prst="rect">
            <a:avLst/>
          </a:prstGeom>
          <a:noFill/>
          <a:ln>
            <a:noFill/>
          </a:ln>
        </p:spPr>
        <p:txBody>
          <a:bodyPr anchorCtr="0" anchor="t" bIns="45700" lIns="91425" spcFirstLastPara="1" rIns="91425" wrap="square" tIns="45700">
            <a:noAutofit/>
          </a:bodyPr>
          <a:lstStyle/>
          <a:p>
            <a:pPr indent="0" lvl="0" marL="11430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Getting started</a:t>
            </a:r>
            <a:endParaRPr/>
          </a:p>
          <a:p>
            <a:pPr indent="0" lvl="0" marL="114300" marR="0" rtl="0" algn="l">
              <a:lnSpc>
                <a:spcPct val="90000"/>
              </a:lnSpc>
              <a:spcBef>
                <a:spcPts val="600"/>
              </a:spcBef>
              <a:spcAft>
                <a:spcPts val="0"/>
              </a:spcAft>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Import the audio you have previously recorded.</a:t>
            </a:r>
            <a:endParaRPr/>
          </a:p>
          <a:p>
            <a:pPr indent="0" lvl="0" marL="11430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Use Track One for your main audio track (e.g. narration, interview, discussion)</a:t>
            </a:r>
            <a:endParaRPr/>
          </a:p>
          <a:p>
            <a:pPr indent="-76200" lvl="0" marL="3429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Place the audio material in sequence (e.g. intro narration, interview, outro).</a:t>
            </a:r>
            <a:endParaRPr/>
          </a:p>
          <a:p>
            <a:pPr indent="-76200" lvl="0" marL="34290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Leave an empty track underneath for editing</a:t>
            </a:r>
            <a:endParaRPr/>
          </a:p>
          <a:p>
            <a:pPr indent="0" lvl="0" marL="11430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Add music, sound effects or secondary audio later in the editing process</a:t>
            </a:r>
            <a:endParaRPr/>
          </a:p>
        </p:txBody>
      </p:sp>
      <p:sp>
        <p:nvSpPr>
          <p:cNvPr id="436" name="Google Shape;436;p47"/>
          <p:cNvSpPr/>
          <p:nvPr/>
        </p:nvSpPr>
        <p:spPr>
          <a:xfrm>
            <a:off x="126206" y="115193"/>
            <a:ext cx="11939588" cy="6627614"/>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37" name="Google Shape;437;p4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
        <p:nvSpPr>
          <p:cNvPr id="438" name="Google Shape;438;p47"/>
          <p:cNvSpPr txBox="1"/>
          <p:nvPr/>
        </p:nvSpPr>
        <p:spPr>
          <a:xfrm>
            <a:off x="815997" y="344278"/>
            <a:ext cx="5122687" cy="129842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How to edit podcasts in Audacity</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2" name="Shape 442"/>
        <p:cNvGrpSpPr/>
        <p:nvPr/>
      </p:nvGrpSpPr>
      <p:grpSpPr>
        <a:xfrm>
          <a:off x="0" y="0"/>
          <a:ext cx="0" cy="0"/>
          <a:chOff x="0" y="0"/>
          <a:chExt cx="0" cy="0"/>
        </a:xfrm>
      </p:grpSpPr>
      <p:sp>
        <p:nvSpPr>
          <p:cNvPr id="443" name="Google Shape;443;p48"/>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44" name="Google Shape;444;p48"/>
          <p:cNvPicPr preferRelativeResize="0"/>
          <p:nvPr/>
        </p:nvPicPr>
        <p:blipFill rotWithShape="1">
          <a:blip r:embed="rId3">
            <a:alphaModFix/>
          </a:blip>
          <a:srcRect b="3846" l="0" r="0" t="0"/>
          <a:stretch/>
        </p:blipFill>
        <p:spPr>
          <a:xfrm>
            <a:off x="20" y="10"/>
            <a:ext cx="12191980" cy="6857990"/>
          </a:xfrm>
          <a:prstGeom prst="rect">
            <a:avLst/>
          </a:prstGeom>
          <a:noFill/>
          <a:ln>
            <a:noFill/>
          </a:ln>
        </p:spPr>
      </p:pic>
      <p:sp>
        <p:nvSpPr>
          <p:cNvPr id="445" name="Google Shape;445;p48"/>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46" name="Google Shape;446;p48"/>
          <p:cNvSpPr txBox="1"/>
          <p:nvPr/>
        </p:nvSpPr>
        <p:spPr>
          <a:xfrm>
            <a:off x="790268" y="215921"/>
            <a:ext cx="4882945" cy="146645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How to edit podcasts in Audacity</a:t>
            </a:r>
            <a:endParaRPr/>
          </a:p>
        </p:txBody>
      </p:sp>
      <p:sp>
        <p:nvSpPr>
          <p:cNvPr id="447" name="Google Shape;447;p48"/>
          <p:cNvSpPr txBox="1"/>
          <p:nvPr/>
        </p:nvSpPr>
        <p:spPr>
          <a:xfrm>
            <a:off x="790268" y="1668953"/>
            <a:ext cx="9444777" cy="495970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Touch-ups</a:t>
            </a:r>
            <a:endParaRPr/>
          </a:p>
          <a:p>
            <a:pPr indent="114300" lvl="0" marL="0" marR="0" rtl="0" algn="l">
              <a:lnSpc>
                <a:spcPct val="90000"/>
              </a:lnSpc>
              <a:spcBef>
                <a:spcPts val="600"/>
              </a:spcBef>
              <a:spcAft>
                <a:spcPts val="0"/>
              </a:spcAft>
              <a:buClr>
                <a:srgbClr val="000000"/>
              </a:buClr>
              <a:buSzPts val="1800"/>
              <a:buFont typeface="Arial"/>
              <a:buNone/>
            </a:pPr>
            <a:r>
              <a:t/>
            </a:r>
            <a:endParaRPr b="0" i="0" sz="18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(Re)listen to your material </a:t>
            </a:r>
            <a:endParaRPr/>
          </a:p>
          <a:p>
            <a:pPr indent="-76200" lvl="0" marL="28575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Decide what sections you want to keep or delete and if you want to change the order</a:t>
            </a:r>
            <a:endParaRPr b="0" i="0" sz="2400" u="none" cap="none" strike="noStrike">
              <a:solidFill>
                <a:schemeClr val="lt1"/>
              </a:solidFill>
              <a:latin typeface="Abel"/>
              <a:ea typeface="Abel"/>
              <a:cs typeface="Abel"/>
              <a:sym typeface="Abel"/>
            </a:endParaRPr>
          </a:p>
          <a:p>
            <a:pPr indent="152400" lvl="0" marL="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Use the noise reduction tool to remove unwanted noises</a:t>
            </a:r>
            <a:endParaRPr/>
          </a:p>
          <a:p>
            <a:pPr indent="-76200" lvl="0" marL="28575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Delete unwanted material</a:t>
            </a:r>
            <a:endParaRPr/>
          </a:p>
          <a:p>
            <a:pPr indent="-76200" lvl="0" marL="285750" marR="0" rtl="0" algn="l">
              <a:lnSpc>
                <a:spcPct val="90000"/>
              </a:lnSpc>
              <a:spcBef>
                <a:spcPts val="600"/>
              </a:spcBef>
              <a:spcAft>
                <a:spcPts val="0"/>
              </a:spcAft>
              <a:buClr>
                <a:srgbClr val="000000"/>
              </a:buClr>
              <a:buSzPts val="2400"/>
              <a:buFont typeface="Arial"/>
              <a:buNone/>
            </a:pPr>
            <a:r>
              <a:t/>
            </a:r>
            <a:endParaRPr b="0" i="0" sz="2400" u="none" cap="none" strike="noStrike">
              <a:solidFill>
                <a:schemeClr val="lt1"/>
              </a:solidFill>
              <a:latin typeface="Abel"/>
              <a:ea typeface="Abel"/>
              <a:cs typeface="Abel"/>
              <a:sym typeface="Abel"/>
            </a:endParaRPr>
          </a:p>
          <a:p>
            <a:pPr indent="0" lvl="0" marL="57150" marR="0" rtl="0" algn="l">
              <a:lnSpc>
                <a:spcPct val="90000"/>
              </a:lnSpc>
              <a:spcBef>
                <a:spcPts val="600"/>
              </a:spcBef>
              <a:spcAft>
                <a:spcPts val="0"/>
              </a:spcAft>
              <a:buNone/>
            </a:pPr>
            <a:r>
              <a:rPr b="0" i="0" lang="en-IE" sz="2400" u="none" cap="none" strike="noStrike">
                <a:solidFill>
                  <a:schemeClr val="lt1"/>
                </a:solidFill>
                <a:latin typeface="Abel"/>
                <a:ea typeface="Abel"/>
                <a:cs typeface="Abel"/>
                <a:sym typeface="Abel"/>
              </a:rPr>
              <a:t>Move everything into the right order</a:t>
            </a:r>
            <a:endParaRPr b="0" i="0" sz="2400" u="none" cap="none" strike="noStrike">
              <a:solidFill>
                <a:schemeClr val="lt1"/>
              </a:solidFill>
              <a:latin typeface="Abel"/>
              <a:ea typeface="Abel"/>
              <a:cs typeface="Abel"/>
              <a:sym typeface="Abel"/>
            </a:endParaRPr>
          </a:p>
        </p:txBody>
      </p:sp>
      <p:sp>
        <p:nvSpPr>
          <p:cNvPr id="448" name="Google Shape;448;p48"/>
          <p:cNvSpPr/>
          <p:nvPr/>
        </p:nvSpPr>
        <p:spPr>
          <a:xfrm>
            <a:off x="126206" y="115193"/>
            <a:ext cx="11939588" cy="6627614"/>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49" name="Google Shape;449;p48"/>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3" name="Shape 453"/>
        <p:cNvGrpSpPr/>
        <p:nvPr/>
      </p:nvGrpSpPr>
      <p:grpSpPr>
        <a:xfrm>
          <a:off x="0" y="0"/>
          <a:ext cx="0" cy="0"/>
          <a:chOff x="0" y="0"/>
          <a:chExt cx="0" cy="0"/>
        </a:xfrm>
      </p:grpSpPr>
      <p:sp>
        <p:nvSpPr>
          <p:cNvPr id="454" name="Google Shape;454;p49"/>
          <p:cNvSpPr/>
          <p:nvPr/>
        </p:nvSpPr>
        <p:spPr>
          <a:xfrm>
            <a:off x="0"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A close-up of a computer screen&#10;&#10;Description automatically generated with low confidence" id="455" name="Google Shape;455;p49"/>
          <p:cNvPicPr preferRelativeResize="0"/>
          <p:nvPr/>
        </p:nvPicPr>
        <p:blipFill rotWithShape="1">
          <a:blip r:embed="rId3">
            <a:alphaModFix/>
          </a:blip>
          <a:srcRect b="3846" l="0" r="0" t="0"/>
          <a:stretch/>
        </p:blipFill>
        <p:spPr>
          <a:xfrm>
            <a:off x="20" y="84274"/>
            <a:ext cx="12191980" cy="6857990"/>
          </a:xfrm>
          <a:prstGeom prst="rect">
            <a:avLst/>
          </a:prstGeom>
          <a:noFill/>
          <a:ln>
            <a:noFill/>
          </a:ln>
        </p:spPr>
      </p:pic>
      <p:sp>
        <p:nvSpPr>
          <p:cNvPr id="456" name="Google Shape;456;p49"/>
          <p:cNvSpPr/>
          <p:nvPr/>
        </p:nvSpPr>
        <p:spPr>
          <a:xfrm>
            <a:off x="0" y="0"/>
            <a:ext cx="12192000" cy="6858000"/>
          </a:xfrm>
          <a:prstGeom prst="rect">
            <a:avLst/>
          </a:prstGeom>
          <a:gradFill>
            <a:gsLst>
              <a:gs pos="0">
                <a:srgbClr val="0C0C0C"/>
              </a:gs>
              <a:gs pos="46000">
                <a:srgbClr val="0C0C0C"/>
              </a:gs>
              <a:gs pos="90000">
                <a:srgbClr val="0C0C0C">
                  <a:alpha val="0"/>
                </a:srgbClr>
              </a:gs>
              <a:gs pos="100000">
                <a:srgbClr val="0C0C0C">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57" name="Google Shape;457;p49"/>
          <p:cNvSpPr txBox="1"/>
          <p:nvPr/>
        </p:nvSpPr>
        <p:spPr>
          <a:xfrm>
            <a:off x="711610" y="152449"/>
            <a:ext cx="4991100" cy="1466455"/>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None/>
            </a:pPr>
            <a:r>
              <a:rPr b="0" i="0" lang="en-IE" sz="4400" u="none" cap="none" strike="noStrike">
                <a:solidFill>
                  <a:srgbClr val="E1AE44"/>
                </a:solidFill>
                <a:latin typeface="Abel"/>
                <a:ea typeface="Abel"/>
                <a:cs typeface="Abel"/>
                <a:sym typeface="Abel"/>
              </a:rPr>
              <a:t>How to edit podcasts in Audacity</a:t>
            </a:r>
            <a:endParaRPr b="0" i="0" sz="4400" u="none" cap="none" strike="noStrike">
              <a:solidFill>
                <a:srgbClr val="E1AE44"/>
              </a:solidFill>
              <a:latin typeface="Abel"/>
              <a:ea typeface="Abel"/>
              <a:cs typeface="Abel"/>
              <a:sym typeface="Abel"/>
            </a:endParaRPr>
          </a:p>
        </p:txBody>
      </p:sp>
      <p:sp>
        <p:nvSpPr>
          <p:cNvPr id="458" name="Google Shape;458;p49"/>
          <p:cNvSpPr txBox="1"/>
          <p:nvPr/>
        </p:nvSpPr>
        <p:spPr>
          <a:xfrm>
            <a:off x="711611" y="1696641"/>
            <a:ext cx="10556464" cy="474226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1E4E79"/>
                </a:solidFill>
                <a:latin typeface="Abel"/>
                <a:ea typeface="Abel"/>
                <a:cs typeface="Abel"/>
                <a:sym typeface="Abel"/>
              </a:rPr>
              <a:t>Improve audio quality</a:t>
            </a:r>
            <a:endParaRPr/>
          </a:p>
          <a:p>
            <a:pPr indent="0" lvl="0" marL="114300" marR="0" rtl="0" algn="l">
              <a:lnSpc>
                <a:spcPct val="90000"/>
              </a:lnSpc>
              <a:spcBef>
                <a:spcPts val="600"/>
              </a:spcBef>
              <a:spcAft>
                <a:spcPts val="0"/>
              </a:spcAft>
              <a:buNone/>
            </a:pPr>
            <a:r>
              <a:t/>
            </a:r>
            <a:endParaRPr b="1"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Normalise the levels, choosing -2.0 for your peak amplitude</a:t>
            </a:r>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Amplify any areas that remain too quiet</a:t>
            </a:r>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Use the compressor tool to make parts sound louder or softer</a:t>
            </a:r>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Use the equalisation tool to manipulate the frequencies to make a voice deeper or less nasal</a:t>
            </a:r>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Import your music or sound effects and move them to the area you wish them to be</a:t>
            </a:r>
            <a:endParaRPr/>
          </a:p>
          <a:p>
            <a:pPr indent="-101600" lvl="0" marL="342900" marR="0" rtl="0" algn="l">
              <a:lnSpc>
                <a:spcPct val="90000"/>
              </a:lnSpc>
              <a:spcBef>
                <a:spcPts val="600"/>
              </a:spcBef>
              <a:spcAft>
                <a:spcPts val="0"/>
              </a:spcAft>
              <a:buClr>
                <a:srgbClr val="000000"/>
              </a:buClr>
              <a:buSzPts val="2000"/>
              <a:buFont typeface="Arial"/>
              <a:buNone/>
            </a:pPr>
            <a:r>
              <a:t/>
            </a:r>
            <a:endParaRPr b="0" i="0" sz="2000" u="none" cap="none" strike="noStrike">
              <a:solidFill>
                <a:schemeClr val="lt1"/>
              </a:solidFill>
              <a:latin typeface="Abel"/>
              <a:ea typeface="Abel"/>
              <a:cs typeface="Abel"/>
              <a:sym typeface="Abel"/>
            </a:endParaRPr>
          </a:p>
          <a:p>
            <a:pPr indent="0" lvl="0" marL="114300" marR="0" rtl="0" algn="l">
              <a:lnSpc>
                <a:spcPct val="90000"/>
              </a:lnSpc>
              <a:spcBef>
                <a:spcPts val="600"/>
              </a:spcBef>
              <a:spcAft>
                <a:spcPts val="0"/>
              </a:spcAft>
              <a:buNone/>
            </a:pPr>
            <a:r>
              <a:rPr b="0" i="0" lang="en-IE" sz="2000" u="none" cap="none" strike="noStrike">
                <a:solidFill>
                  <a:schemeClr val="lt1"/>
                </a:solidFill>
                <a:latin typeface="Abel"/>
                <a:ea typeface="Abel"/>
                <a:cs typeface="Abel"/>
                <a:sym typeface="Abel"/>
              </a:rPr>
              <a:t>Export your final product as an MP3</a:t>
            </a:r>
            <a:endParaRPr/>
          </a:p>
        </p:txBody>
      </p:sp>
      <p:sp>
        <p:nvSpPr>
          <p:cNvPr id="459" name="Google Shape;459;p49"/>
          <p:cNvSpPr/>
          <p:nvPr/>
        </p:nvSpPr>
        <p:spPr>
          <a:xfrm>
            <a:off x="126206" y="115193"/>
            <a:ext cx="11939588" cy="6627614"/>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460" name="Google Shape;460;p49"/>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464" name="Shape 464"/>
        <p:cNvGrpSpPr/>
        <p:nvPr/>
      </p:nvGrpSpPr>
      <p:grpSpPr>
        <a:xfrm>
          <a:off x="0" y="0"/>
          <a:ext cx="0" cy="0"/>
          <a:chOff x="0" y="0"/>
          <a:chExt cx="0" cy="0"/>
        </a:xfrm>
      </p:grpSpPr>
      <p:sp>
        <p:nvSpPr>
          <p:cNvPr id="465" name="Google Shape;465;p5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66" name="Google Shape;466;p5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467" name="Google Shape;467;p5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68" name="Google Shape;468;p5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469" name="Google Shape;469;p5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470" name="Google Shape;470;p5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71" name="Google Shape;471;p5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472" name="Google Shape;472;p50"/>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473" name="Google Shape;473;p5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How to share digital media content online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7" name="Shape 477"/>
        <p:cNvGrpSpPr/>
        <p:nvPr/>
      </p:nvGrpSpPr>
      <p:grpSpPr>
        <a:xfrm>
          <a:off x="0" y="0"/>
          <a:ext cx="0" cy="0"/>
          <a:chOff x="0" y="0"/>
          <a:chExt cx="0" cy="0"/>
        </a:xfrm>
      </p:grpSpPr>
      <p:sp>
        <p:nvSpPr>
          <p:cNvPr id="478" name="Google Shape;478;p51"/>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79" name="Google Shape;479;p51"/>
          <p:cNvSpPr txBox="1"/>
          <p:nvPr>
            <p:ph type="title"/>
          </p:nvPr>
        </p:nvSpPr>
        <p:spPr>
          <a:xfrm>
            <a:off x="2988571" y="4690436"/>
            <a:ext cx="5939554" cy="1099024"/>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00"/>
              <a:buNone/>
            </a:pPr>
            <a:r>
              <a:rPr lang="en-IE" sz="4800">
                <a:solidFill>
                  <a:srgbClr val="E1AE44"/>
                </a:solidFill>
                <a:latin typeface="Abel"/>
                <a:ea typeface="Abel"/>
                <a:cs typeface="Abel"/>
                <a:sym typeface="Abel"/>
              </a:rPr>
              <a:t>Video-sharing sites</a:t>
            </a:r>
            <a:endParaRPr sz="4800">
              <a:solidFill>
                <a:srgbClr val="E1AE44"/>
              </a:solidFill>
              <a:latin typeface="Abel"/>
              <a:ea typeface="Abel"/>
              <a:cs typeface="Abel"/>
              <a:sym typeface="Abel"/>
            </a:endParaRPr>
          </a:p>
        </p:txBody>
      </p:sp>
      <p:grpSp>
        <p:nvGrpSpPr>
          <p:cNvPr id="480" name="Google Shape;480;p51"/>
          <p:cNvGrpSpPr/>
          <p:nvPr/>
        </p:nvGrpSpPr>
        <p:grpSpPr>
          <a:xfrm>
            <a:off x="0" y="3528992"/>
            <a:ext cx="12192000" cy="757168"/>
            <a:chOff x="0" y="2959818"/>
            <a:chExt cx="12192000" cy="757168"/>
          </a:xfrm>
        </p:grpSpPr>
        <p:sp>
          <p:nvSpPr>
            <p:cNvPr id="481" name="Google Shape;481;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482" name="Google Shape;482;p51"/>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3">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483" name="Google Shape;483;p5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84" name="Google Shape;484;p5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85" name="Google Shape;485;p5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86" name="Google Shape;486;p5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pic>
        <p:nvPicPr>
          <p:cNvPr descr="Vimeo | Die weltweit einzige Komplettlösung für Videos" id="487" name="Google Shape;487;p51"/>
          <p:cNvPicPr preferRelativeResize="0"/>
          <p:nvPr/>
        </p:nvPicPr>
        <p:blipFill rotWithShape="1">
          <a:blip r:embed="rId6">
            <a:alphaModFix/>
          </a:blip>
          <a:srcRect b="0" l="0" r="0" t="0"/>
          <a:stretch/>
        </p:blipFill>
        <p:spPr>
          <a:xfrm>
            <a:off x="6586581" y="1246682"/>
            <a:ext cx="4191000" cy="1200150"/>
          </a:xfrm>
          <a:prstGeom prst="rect">
            <a:avLst/>
          </a:prstGeom>
          <a:noFill/>
          <a:ln>
            <a:noFill/>
          </a:ln>
        </p:spPr>
      </p:pic>
      <p:pic>
        <p:nvPicPr>
          <p:cNvPr descr="YouTube Shuts Down Original Content Group - Variety" id="488" name="Google Shape;488;p51"/>
          <p:cNvPicPr preferRelativeResize="0"/>
          <p:nvPr/>
        </p:nvPicPr>
        <p:blipFill rotWithShape="1">
          <a:blip r:embed="rId7">
            <a:alphaModFix/>
          </a:blip>
          <a:srcRect b="0" l="0" r="0" t="0"/>
          <a:stretch/>
        </p:blipFill>
        <p:spPr>
          <a:xfrm>
            <a:off x="181640" y="507047"/>
            <a:ext cx="5375098" cy="302382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14"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6" name="Google Shape;116;p3"/>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18" name="Google Shape;118;p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22" name="Google Shape;122;p3"/>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123" name="Google Shape;123;p3"/>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Learning Outcomes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492" name="Shape 492"/>
        <p:cNvGrpSpPr/>
        <p:nvPr/>
      </p:nvGrpSpPr>
      <p:grpSpPr>
        <a:xfrm>
          <a:off x="0" y="0"/>
          <a:ext cx="0" cy="0"/>
          <a:chOff x="0" y="0"/>
          <a:chExt cx="0" cy="0"/>
        </a:xfrm>
      </p:grpSpPr>
      <p:sp>
        <p:nvSpPr>
          <p:cNvPr id="493" name="Google Shape;493;p5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494" name="Google Shape;494;p5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495" name="Google Shape;495;p5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496" name="Google Shape;496;p5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497" name="Google Shape;497;p52"/>
          <p:cNvSpPr txBox="1"/>
          <p:nvPr/>
        </p:nvSpPr>
        <p:spPr>
          <a:xfrm>
            <a:off x="934065" y="374669"/>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latin typeface="Abel"/>
                <a:ea typeface="Abel"/>
                <a:cs typeface="Abel"/>
                <a:sym typeface="Abel"/>
              </a:rPr>
              <a:t>YouTube</a:t>
            </a:r>
            <a:endParaRPr/>
          </a:p>
        </p:txBody>
      </p:sp>
      <p:sp>
        <p:nvSpPr>
          <p:cNvPr id="498" name="Google Shape;498;p52"/>
          <p:cNvSpPr txBox="1"/>
          <p:nvPr/>
        </p:nvSpPr>
        <p:spPr>
          <a:xfrm>
            <a:off x="934066" y="1210458"/>
            <a:ext cx="10569676" cy="486287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1F1F1F"/>
                </a:solidFill>
                <a:latin typeface="Abel"/>
                <a:ea typeface="Abel"/>
                <a:cs typeface="Abel"/>
                <a:sym typeface="Abel"/>
              </a:rPr>
              <a:t>Key Features:</a:t>
            </a:r>
            <a:endParaRPr/>
          </a:p>
          <a:p>
            <a:pPr indent="0" lvl="0" marL="0" marR="0" rtl="0" algn="l">
              <a:lnSpc>
                <a:spcPct val="100000"/>
              </a:lnSpc>
              <a:spcBef>
                <a:spcPts val="0"/>
              </a:spcBef>
              <a:spcAft>
                <a:spcPts val="0"/>
              </a:spcAft>
              <a:buNone/>
            </a:pPr>
            <a:r>
              <a:rPr b="0" i="0" lang="en-IE" sz="1800" u="none" cap="none" strike="noStrike">
                <a:solidFill>
                  <a:srgbClr val="000000"/>
                </a:solidFill>
                <a:latin typeface="Abel"/>
                <a:ea typeface="Abel"/>
                <a:cs typeface="Abel"/>
                <a:sym typeface="Abel"/>
              </a:rPr>
              <a:t> </a:t>
            </a:r>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World’s </a:t>
            </a:r>
            <a:r>
              <a:rPr b="1" i="0" lang="en-IE" sz="2000" u="none" cap="none" strike="noStrike">
                <a:solidFill>
                  <a:srgbClr val="000000"/>
                </a:solidFill>
                <a:latin typeface="Abel"/>
                <a:ea typeface="Abel"/>
                <a:cs typeface="Abel"/>
                <a:sym typeface="Abel"/>
              </a:rPr>
              <a:t>most popular </a:t>
            </a:r>
            <a:r>
              <a:rPr b="0" i="0" lang="en-IE" sz="2000" u="none" cap="none" strike="noStrike">
                <a:solidFill>
                  <a:srgbClr val="000000"/>
                </a:solidFill>
                <a:latin typeface="Abel"/>
                <a:ea typeface="Abel"/>
                <a:cs typeface="Abel"/>
                <a:sym typeface="Abel"/>
              </a:rPr>
              <a:t>video platform.</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Supports most video </a:t>
            </a:r>
            <a:r>
              <a:rPr b="1" i="0" lang="en-IE" sz="2000" u="none" cap="none" strike="noStrike">
                <a:solidFill>
                  <a:srgbClr val="000000"/>
                </a:solidFill>
                <a:latin typeface="Abel"/>
                <a:ea typeface="Abel"/>
                <a:cs typeface="Abel"/>
                <a:sym typeface="Abel"/>
              </a:rPr>
              <a:t>file formats</a:t>
            </a:r>
            <a:r>
              <a:rPr b="0" i="0" lang="en-IE" sz="2000" u="none" cap="none" strike="noStrike">
                <a:solidFill>
                  <a:srgbClr val="000000"/>
                </a:solidFill>
                <a:latin typeface="Abel"/>
                <a:ea typeface="Abel"/>
                <a:cs typeface="Abel"/>
                <a:sym typeface="Abel"/>
              </a:rPr>
              <a:t>.</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YouTube´s own </a:t>
            </a:r>
            <a:r>
              <a:rPr b="1" i="0" lang="en-IE" sz="2000" u="none" cap="none" strike="noStrike">
                <a:solidFill>
                  <a:srgbClr val="000000"/>
                </a:solidFill>
                <a:latin typeface="Abel"/>
                <a:ea typeface="Abel"/>
                <a:cs typeface="Abel"/>
                <a:sym typeface="Abel"/>
              </a:rPr>
              <a:t>Audio Library</a:t>
            </a:r>
            <a:r>
              <a:rPr b="0" i="0" lang="en-IE" sz="2000" u="none" cap="none" strike="noStrike">
                <a:solidFill>
                  <a:srgbClr val="000000"/>
                </a:solidFill>
                <a:latin typeface="Abel"/>
                <a:ea typeface="Abel"/>
                <a:cs typeface="Abel"/>
                <a:sym typeface="Abel"/>
              </a:rPr>
              <a:t>: you can add music and sound effects to your creation after it’s uploaded </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End screens: </a:t>
            </a:r>
            <a:r>
              <a:rPr b="0" i="0" lang="en-IE" sz="2000" u="none" cap="none" strike="noStrike">
                <a:solidFill>
                  <a:srgbClr val="000000"/>
                </a:solidFill>
                <a:latin typeface="Abel"/>
                <a:ea typeface="Abel"/>
                <a:cs typeface="Abel"/>
                <a:sym typeface="Abel"/>
              </a:rPr>
              <a:t>you can add an end screen showcasing additional videos, playlists, links and subscribe buttons.</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Cards:</a:t>
            </a:r>
            <a:r>
              <a:rPr b="0" i="0" lang="en-IE" sz="2000" u="none" cap="none" strike="noStrike">
                <a:solidFill>
                  <a:srgbClr val="000000"/>
                </a:solidFill>
                <a:latin typeface="Abel"/>
                <a:ea typeface="Abel"/>
                <a:cs typeface="Abel"/>
                <a:sym typeface="Abel"/>
              </a:rPr>
              <a:t> you can add cards that point viewers to a specific link and show customized images, titles, and calls to action, depending on the card type.</a:t>
            </a:r>
            <a:endParaRPr/>
          </a:p>
          <a:p>
            <a:pPr indent="0" lvl="0" marL="0" marR="0" rtl="0" algn="l">
              <a:lnSpc>
                <a:spcPct val="100000"/>
              </a:lnSpc>
              <a:spcBef>
                <a:spcPts val="0"/>
              </a:spcBef>
              <a:spcAft>
                <a:spcPts val="0"/>
              </a:spcAft>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000000"/>
                </a:solidFill>
                <a:latin typeface="Abel"/>
                <a:ea typeface="Abel"/>
                <a:cs typeface="Abel"/>
                <a:sym typeface="Abel"/>
              </a:rPr>
              <a:t>Comment section </a:t>
            </a:r>
            <a:r>
              <a:rPr b="0" i="0" lang="en-IE" sz="2000" u="none" cap="none" strike="noStrike">
                <a:solidFill>
                  <a:srgbClr val="000000"/>
                </a:solidFill>
                <a:latin typeface="Abel"/>
                <a:ea typeface="Abel"/>
                <a:cs typeface="Abel"/>
                <a:sym typeface="Abel"/>
              </a:rPr>
              <a:t>to connect with audience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502" name="Shape 502"/>
        <p:cNvGrpSpPr/>
        <p:nvPr/>
      </p:nvGrpSpPr>
      <p:grpSpPr>
        <a:xfrm>
          <a:off x="0" y="0"/>
          <a:ext cx="0" cy="0"/>
          <a:chOff x="0" y="0"/>
          <a:chExt cx="0" cy="0"/>
        </a:xfrm>
      </p:grpSpPr>
      <p:sp>
        <p:nvSpPr>
          <p:cNvPr id="503" name="Google Shape;503;p5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04" name="Google Shape;504;p5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05" name="Google Shape;505;p5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06" name="Google Shape;506;p5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07" name="Google Shape;507;p53"/>
          <p:cNvSpPr txBox="1"/>
          <p:nvPr/>
        </p:nvSpPr>
        <p:spPr>
          <a:xfrm>
            <a:off x="923598" y="366275"/>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latin typeface="Abel"/>
                <a:ea typeface="Abel"/>
                <a:cs typeface="Abel"/>
                <a:sym typeface="Abel"/>
              </a:rPr>
              <a:t>YouTube</a:t>
            </a:r>
            <a:endParaRPr/>
          </a:p>
        </p:txBody>
      </p:sp>
      <p:sp>
        <p:nvSpPr>
          <p:cNvPr id="508" name="Google Shape;508;p53"/>
          <p:cNvSpPr txBox="1"/>
          <p:nvPr/>
        </p:nvSpPr>
        <p:spPr>
          <a:xfrm>
            <a:off x="950309" y="1295710"/>
            <a:ext cx="10424330" cy="48013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1F1F1F"/>
                </a:solidFill>
                <a:latin typeface="Abel"/>
                <a:ea typeface="Abel"/>
                <a:cs typeface="Abel"/>
                <a:sym typeface="Abel"/>
              </a:rPr>
              <a:t>How to boost your visibility on Youtube:</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3200" u="none" cap="none" strike="noStrike">
                <a:solidFill>
                  <a:srgbClr val="000000"/>
                </a:solidFill>
                <a:latin typeface="Abel"/>
                <a:ea typeface="Abel"/>
                <a:cs typeface="Abel"/>
                <a:sym typeface="Abel"/>
              </a:rPr>
              <a:t>Add an </a:t>
            </a:r>
            <a:r>
              <a:rPr b="1" i="0" lang="en-IE" sz="3200" u="none" cap="none" strike="noStrike">
                <a:solidFill>
                  <a:srgbClr val="000000"/>
                </a:solidFill>
                <a:latin typeface="Abel"/>
                <a:ea typeface="Abel"/>
                <a:cs typeface="Abel"/>
                <a:sym typeface="Abel"/>
              </a:rPr>
              <a:t>SEO friendly </a:t>
            </a:r>
            <a:r>
              <a:rPr b="0" i="0" lang="en-IE" sz="3200" u="none" cap="none" strike="noStrike">
                <a:solidFill>
                  <a:srgbClr val="000000"/>
                </a:solidFill>
                <a:latin typeface="Abel"/>
                <a:ea typeface="Abel"/>
                <a:cs typeface="Abel"/>
                <a:sym typeface="Abel"/>
              </a:rPr>
              <a:t>title so that it’s more easily discoverable via search engines.</a:t>
            </a:r>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3200" u="none" cap="none" strike="noStrike">
                <a:solidFill>
                  <a:srgbClr val="000000"/>
                </a:solidFill>
                <a:latin typeface="Abel"/>
                <a:ea typeface="Abel"/>
                <a:cs typeface="Abel"/>
                <a:sym typeface="Abel"/>
              </a:rPr>
              <a:t>Add a </a:t>
            </a:r>
            <a:r>
              <a:rPr b="1" i="0" lang="en-IE" sz="3200" u="none" cap="none" strike="noStrike">
                <a:solidFill>
                  <a:srgbClr val="000000"/>
                </a:solidFill>
                <a:latin typeface="Abel"/>
                <a:ea typeface="Abel"/>
                <a:cs typeface="Abel"/>
                <a:sym typeface="Abel"/>
              </a:rPr>
              <a:t>description</a:t>
            </a:r>
            <a:r>
              <a:rPr b="0" i="0" lang="en-IE" sz="3200" u="none" cap="none" strike="noStrike">
                <a:solidFill>
                  <a:srgbClr val="000000"/>
                </a:solidFill>
                <a:latin typeface="Abel"/>
                <a:ea typeface="Abel"/>
                <a:cs typeface="Abel"/>
                <a:sym typeface="Abel"/>
              </a:rPr>
              <a:t> of the video so people know what your content is about before watching it.</a:t>
            </a:r>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3200"/>
              <a:buFont typeface="Arial"/>
              <a:buChar char="•"/>
            </a:pPr>
            <a:r>
              <a:rPr b="0" i="0" lang="en-IE" sz="3200" u="none" cap="none" strike="noStrike">
                <a:solidFill>
                  <a:srgbClr val="000000"/>
                </a:solidFill>
                <a:latin typeface="Abel"/>
                <a:ea typeface="Abel"/>
                <a:cs typeface="Abel"/>
                <a:sym typeface="Abel"/>
              </a:rPr>
              <a:t>Add </a:t>
            </a:r>
            <a:r>
              <a:rPr b="1" i="0" lang="en-IE" sz="3200" u="none" cap="none" strike="noStrike">
                <a:solidFill>
                  <a:srgbClr val="000000"/>
                </a:solidFill>
                <a:latin typeface="Abel"/>
                <a:ea typeface="Abel"/>
                <a:cs typeface="Abel"/>
                <a:sym typeface="Abel"/>
              </a:rPr>
              <a:t>tags</a:t>
            </a:r>
            <a:r>
              <a:rPr b="0" i="0" lang="en-IE" sz="3200" u="none" cap="none" strike="noStrike">
                <a:solidFill>
                  <a:srgbClr val="000000"/>
                </a:solidFill>
                <a:latin typeface="Abel"/>
                <a:ea typeface="Abel"/>
                <a:cs typeface="Abel"/>
                <a:sym typeface="Abel"/>
              </a:rPr>
              <a:t>, which act as tools to help the discovery of your video</a:t>
            </a:r>
            <a:endParaRPr b="0" i="0" sz="3200" u="none" cap="none" strike="noStrike">
              <a:solidFill>
                <a:srgbClr val="1F1F1F"/>
              </a:solidFill>
              <a:latin typeface="Abel"/>
              <a:ea typeface="Abel"/>
              <a:cs typeface="Abel"/>
              <a:sym typeface="Abe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20000"/>
          </a:blip>
          <a:stretch>
            <a:fillRect/>
          </a:stretch>
        </a:blipFill>
      </p:bgPr>
    </p:bg>
    <p:spTree>
      <p:nvGrpSpPr>
        <p:cNvPr id="512" name="Shape 512"/>
        <p:cNvGrpSpPr/>
        <p:nvPr/>
      </p:nvGrpSpPr>
      <p:grpSpPr>
        <a:xfrm>
          <a:off x="0" y="0"/>
          <a:ext cx="0" cy="0"/>
          <a:chOff x="0" y="0"/>
          <a:chExt cx="0" cy="0"/>
        </a:xfrm>
      </p:grpSpPr>
      <p:sp>
        <p:nvSpPr>
          <p:cNvPr id="513" name="Google Shape;513;p54"/>
          <p:cNvSpPr/>
          <p:nvPr/>
        </p:nvSpPr>
        <p:spPr>
          <a:xfrm>
            <a:off x="0" y="6193737"/>
            <a:ext cx="2084439"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14" name="Google Shape;514;p54"/>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15" name="Google Shape;515;p5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16" name="Google Shape;516;p5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17" name="Google Shape;517;p54"/>
          <p:cNvSpPr txBox="1"/>
          <p:nvPr/>
        </p:nvSpPr>
        <p:spPr>
          <a:xfrm>
            <a:off x="1052052" y="507703"/>
            <a:ext cx="6046744"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latin typeface="Abel"/>
                <a:ea typeface="Abel"/>
                <a:cs typeface="Abel"/>
                <a:sym typeface="Abel"/>
              </a:rPr>
              <a:t>YouTube</a:t>
            </a:r>
            <a:endParaRPr b="1" i="0" sz="4000" u="none" cap="none" strike="noStrike">
              <a:solidFill>
                <a:schemeClr val="dk1"/>
              </a:solidFill>
              <a:latin typeface="Abel"/>
              <a:ea typeface="Abel"/>
              <a:cs typeface="Abel"/>
              <a:sym typeface="Abel"/>
            </a:endParaRPr>
          </a:p>
        </p:txBody>
      </p:sp>
      <p:sp>
        <p:nvSpPr>
          <p:cNvPr id="518" name="Google Shape;518;p54"/>
          <p:cNvSpPr txBox="1"/>
          <p:nvPr/>
        </p:nvSpPr>
        <p:spPr>
          <a:xfrm>
            <a:off x="1052052" y="1577292"/>
            <a:ext cx="9982766" cy="372409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1F1F1F"/>
                </a:solidFill>
                <a:latin typeface="Abel"/>
                <a:ea typeface="Abel"/>
                <a:cs typeface="Abel"/>
                <a:sym typeface="Abel"/>
              </a:rPr>
              <a:t>Create YouTube Stories</a:t>
            </a:r>
            <a:endParaRPr/>
          </a:p>
          <a:p>
            <a:pPr indent="0" lvl="0" marL="0" marR="0" rtl="0" algn="l">
              <a:lnSpc>
                <a:spcPct val="100000"/>
              </a:lnSpc>
              <a:spcBef>
                <a:spcPts val="0"/>
              </a:spcBef>
              <a:spcAft>
                <a:spcPts val="0"/>
              </a:spcAft>
              <a:buNone/>
            </a:pPr>
            <a:r>
              <a:rPr b="0" i="0" lang="en-IE" sz="1800" u="none" cap="none" strike="noStrike">
                <a:solidFill>
                  <a:srgbClr val="1F1F1F"/>
                </a:solidFill>
                <a:latin typeface="Abel"/>
                <a:ea typeface="Abel"/>
                <a:cs typeface="Abel"/>
                <a:sym typeface="Abel"/>
              </a:rPr>
              <a:t>YouTube Stories are short, mobile-only videos that allow you to connect with your audience more casually, on the go.</a:t>
            </a:r>
            <a:endParaRPr b="1" i="0" sz="1800" u="none" cap="none" strike="noStrike">
              <a:solidFill>
                <a:schemeClr val="dk1"/>
              </a:solidFill>
              <a:latin typeface="Abel"/>
              <a:ea typeface="Abel"/>
              <a:cs typeface="Abel"/>
              <a:sym typeface="Abel"/>
            </a:endParaRPr>
          </a:p>
          <a:p>
            <a:pPr indent="0" lvl="0" marL="0" marR="0" rtl="0" algn="l">
              <a:lnSpc>
                <a:spcPct val="100000"/>
              </a:lnSpc>
              <a:spcBef>
                <a:spcPts val="0"/>
              </a:spcBef>
              <a:spcAft>
                <a:spcPts val="0"/>
              </a:spcAft>
              <a:buNone/>
            </a:pPr>
            <a:r>
              <a:t/>
            </a:r>
            <a:endParaRPr b="1" i="0" sz="2400" u="none" cap="none" strike="noStrike">
              <a:solidFill>
                <a:srgbClr val="FFD10F"/>
              </a:solidFill>
              <a:latin typeface="Abel"/>
              <a:ea typeface="Abel"/>
              <a:cs typeface="Abel"/>
              <a:sym typeface="Abel"/>
            </a:endParaRPr>
          </a:p>
          <a:p>
            <a:pPr indent="-15240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Sign in to YouTube on mobile.</a:t>
            </a:r>
            <a:endParaRPr/>
          </a:p>
          <a:p>
            <a:pPr indent="-15240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Tap the create icon, then Add to your story. If you don't see the Story option, your device is not compatible with Stories currently.</a:t>
            </a:r>
            <a:endParaRPr/>
          </a:p>
          <a:p>
            <a:pPr indent="-15240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Tap the capture button to take a photo, or hold it down to record a video.</a:t>
            </a:r>
            <a:endParaRPr/>
          </a:p>
          <a:p>
            <a:pPr indent="-15240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Add effects like filters , stickers , and text . ...</a:t>
            </a:r>
            <a:endParaRPr/>
          </a:p>
          <a:p>
            <a:pPr indent="-152400" lvl="0" marL="0" marR="0" rtl="0" algn="l">
              <a:lnSpc>
                <a:spcPct val="100000"/>
              </a:lnSpc>
              <a:spcBef>
                <a:spcPts val="0"/>
              </a:spcBef>
              <a:spcAft>
                <a:spcPts val="0"/>
              </a:spcAft>
              <a:buClr>
                <a:srgbClr val="000000"/>
              </a:buClr>
              <a:buSzPts val="2400"/>
              <a:buFont typeface="Arial"/>
              <a:buAutoNum type="arabicPeriod"/>
            </a:pPr>
            <a:r>
              <a:rPr b="0" i="0" lang="en-IE" sz="2400" u="none" cap="none" strike="noStrike">
                <a:solidFill>
                  <a:srgbClr val="202124"/>
                </a:solidFill>
                <a:latin typeface="Abel"/>
                <a:ea typeface="Abel"/>
                <a:cs typeface="Abel"/>
                <a:sym typeface="Abel"/>
              </a:rPr>
              <a:t> Tap Post.</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22" name="Shape 522"/>
        <p:cNvGrpSpPr/>
        <p:nvPr/>
      </p:nvGrpSpPr>
      <p:grpSpPr>
        <a:xfrm>
          <a:off x="0" y="0"/>
          <a:ext cx="0" cy="0"/>
          <a:chOff x="0" y="0"/>
          <a:chExt cx="0" cy="0"/>
        </a:xfrm>
      </p:grpSpPr>
      <p:sp>
        <p:nvSpPr>
          <p:cNvPr id="523" name="Google Shape;523;p55"/>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24" name="Google Shape;524;p55"/>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25" name="Google Shape;525;p5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26" name="Google Shape;526;p55"/>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27" name="Google Shape;527;p55"/>
          <p:cNvSpPr txBox="1"/>
          <p:nvPr/>
        </p:nvSpPr>
        <p:spPr>
          <a:xfrm>
            <a:off x="1070006" y="488230"/>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28" name="Google Shape;528;p55"/>
          <p:cNvSpPr txBox="1"/>
          <p:nvPr/>
        </p:nvSpPr>
        <p:spPr>
          <a:xfrm>
            <a:off x="1146810" y="1460734"/>
            <a:ext cx="10598886" cy="473975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600" u="none" cap="none" strike="noStrike">
                <a:solidFill>
                  <a:srgbClr val="202124"/>
                </a:solidFill>
                <a:latin typeface="Abel"/>
                <a:ea typeface="Abel"/>
                <a:cs typeface="Abel"/>
                <a:sym typeface="Abel"/>
              </a:rPr>
              <a:t>Key features:</a:t>
            </a:r>
            <a:endParaRPr b="1" i="0" sz="2800" u="none" cap="none" strike="noStrike">
              <a:solidFill>
                <a:srgbClr val="202124"/>
              </a:solidFill>
              <a:latin typeface="Abel"/>
              <a:ea typeface="Abel"/>
              <a:cs typeface="Abel"/>
              <a:sym typeface="Abel"/>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Easy-to-use platform </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Free video-hosting with no ads</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You can either create videos or host your own videos</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You can create from thousands of pre-built templates</a:t>
            </a:r>
            <a:endParaRPr/>
          </a:p>
          <a:p>
            <a:pPr indent="-133350" lvl="0" marL="28575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400"/>
              <a:buFont typeface="Arial"/>
              <a:buChar char="•"/>
            </a:pPr>
            <a:r>
              <a:rPr b="0" i="0" lang="en-IE" sz="2400" u="none" cap="none" strike="noStrike">
                <a:solidFill>
                  <a:srgbClr val="202124"/>
                </a:solidFill>
                <a:latin typeface="Abel"/>
                <a:ea typeface="Abel"/>
                <a:cs typeface="Abel"/>
                <a:sym typeface="Abel"/>
              </a:rPr>
              <a:t>Unlimited screen-recordings</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02124"/>
              </a:solidFill>
              <a:latin typeface="Abel"/>
              <a:ea typeface="Abel"/>
              <a:cs typeface="Abel"/>
              <a:sym typeface="Abe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10000"/>
          </a:blip>
          <a:stretch>
            <a:fillRect/>
          </a:stretch>
        </a:blipFill>
      </p:bgPr>
    </p:bg>
    <p:spTree>
      <p:nvGrpSpPr>
        <p:cNvPr id="532" name="Shape 532"/>
        <p:cNvGrpSpPr/>
        <p:nvPr/>
      </p:nvGrpSpPr>
      <p:grpSpPr>
        <a:xfrm>
          <a:off x="0" y="0"/>
          <a:ext cx="0" cy="0"/>
          <a:chOff x="0" y="0"/>
          <a:chExt cx="0" cy="0"/>
        </a:xfrm>
      </p:grpSpPr>
      <p:sp>
        <p:nvSpPr>
          <p:cNvPr id="533" name="Google Shape;533;p56"/>
          <p:cNvSpPr/>
          <p:nvPr/>
        </p:nvSpPr>
        <p:spPr>
          <a:xfrm>
            <a:off x="0" y="6193737"/>
            <a:ext cx="2064774"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34" name="Google Shape;534;p56"/>
          <p:cNvPicPr preferRelativeResize="0"/>
          <p:nvPr/>
        </p:nvPicPr>
        <p:blipFill rotWithShape="1">
          <a:blip r:embed="rId4">
            <a:alphaModFix/>
          </a:blip>
          <a:srcRect b="0" l="0" r="0" t="0"/>
          <a:stretch/>
        </p:blipFill>
        <p:spPr>
          <a:xfrm>
            <a:off x="0" y="6242795"/>
            <a:ext cx="1964299" cy="427819"/>
          </a:xfrm>
          <a:prstGeom prst="rect">
            <a:avLst/>
          </a:prstGeom>
          <a:noFill/>
          <a:ln>
            <a:noFill/>
          </a:ln>
        </p:spPr>
      </p:pic>
      <p:sp>
        <p:nvSpPr>
          <p:cNvPr id="535" name="Google Shape;535;p56"/>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36" name="Google Shape;536;p56"/>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37" name="Google Shape;537;p56"/>
          <p:cNvSpPr txBox="1"/>
          <p:nvPr/>
        </p:nvSpPr>
        <p:spPr>
          <a:xfrm>
            <a:off x="1081693" y="497875"/>
            <a:ext cx="525013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4000" u="none" cap="none" strike="noStrike">
                <a:solidFill>
                  <a:schemeClr val="dk1"/>
                </a:solidFill>
                <a:latin typeface="Abel"/>
                <a:ea typeface="Abel"/>
                <a:cs typeface="Abel"/>
                <a:sym typeface="Abel"/>
              </a:rPr>
              <a:t>Vimeo</a:t>
            </a:r>
            <a:endParaRPr b="1" i="0" sz="4000" u="none" cap="none" strike="noStrike">
              <a:solidFill>
                <a:schemeClr val="dk1"/>
              </a:solidFill>
              <a:latin typeface="Abel"/>
              <a:ea typeface="Abel"/>
              <a:cs typeface="Abel"/>
              <a:sym typeface="Abel"/>
            </a:endParaRPr>
          </a:p>
        </p:txBody>
      </p:sp>
      <p:sp>
        <p:nvSpPr>
          <p:cNvPr id="538" name="Google Shape;538;p56"/>
          <p:cNvSpPr txBox="1"/>
          <p:nvPr/>
        </p:nvSpPr>
        <p:spPr>
          <a:xfrm>
            <a:off x="1081693" y="1431121"/>
            <a:ext cx="10598886" cy="455509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IE" sz="3200" u="none" cap="none" strike="noStrike">
                <a:solidFill>
                  <a:srgbClr val="202124"/>
                </a:solidFill>
                <a:latin typeface="Abel"/>
                <a:ea typeface="Abel"/>
                <a:cs typeface="Abel"/>
                <a:sym typeface="Abel"/>
              </a:rPr>
              <a:t>Additional features:</a:t>
            </a:r>
            <a:endParaRPr/>
          </a:p>
          <a:p>
            <a:pPr indent="0" lvl="0" marL="0" marR="0" rtl="0" algn="l">
              <a:lnSpc>
                <a:spcPct val="100000"/>
              </a:lnSpc>
              <a:spcBef>
                <a:spcPts val="0"/>
              </a:spcBef>
              <a:spcAft>
                <a:spcPts val="0"/>
              </a:spcAft>
              <a:buNone/>
            </a:pPr>
            <a:r>
              <a:t/>
            </a:r>
            <a:endParaRPr b="0" i="0" sz="20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202124"/>
                </a:solidFill>
                <a:latin typeface="Abel"/>
                <a:ea typeface="Abel"/>
                <a:cs typeface="Abel"/>
                <a:sym typeface="Abel"/>
              </a:rPr>
              <a:t>You can customize </a:t>
            </a:r>
            <a:r>
              <a:rPr b="0" i="0" lang="en-IE" sz="2000" u="none" cap="none" strike="noStrike">
                <a:solidFill>
                  <a:srgbClr val="000000"/>
                </a:solidFill>
                <a:latin typeface="Abel"/>
                <a:ea typeface="Abel"/>
                <a:cs typeface="Abel"/>
                <a:sym typeface="Abel"/>
              </a:rPr>
              <a:t>your videos with animated stickers, styles, filters, and layouts or add your own logo.</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chemeClr val="dk1"/>
                </a:solidFill>
                <a:latin typeface="Abel"/>
                <a:ea typeface="Abel"/>
                <a:cs typeface="Abel"/>
                <a:sym typeface="Abel"/>
              </a:rPr>
              <a:t>Video Library</a:t>
            </a:r>
            <a:r>
              <a:rPr b="0" i="0" lang="en-IE" sz="2000" u="none" cap="none" strike="noStrike">
                <a:solidFill>
                  <a:schemeClr val="dk1"/>
                </a:solidFill>
                <a:latin typeface="Abel"/>
                <a:ea typeface="Abel"/>
                <a:cs typeface="Abel"/>
                <a:sym typeface="Abel"/>
              </a:rPr>
              <a:t>: you can organize, share, and find the videos that help you work smarter.</a:t>
            </a:r>
            <a:endParaRPr b="0" i="0" sz="2000" u="none" cap="none" strike="noStrike">
              <a:solidFill>
                <a:schemeClr val="dk1"/>
              </a:solidFill>
              <a:latin typeface="Abel"/>
              <a:ea typeface="Abel"/>
              <a:cs typeface="Abel"/>
              <a:sym typeface="Abe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1" i="0" lang="en-IE" sz="2000" u="none" cap="none" strike="noStrike">
                <a:solidFill>
                  <a:srgbClr val="1A2E3B"/>
                </a:solidFill>
                <a:latin typeface="Abel"/>
                <a:ea typeface="Abel"/>
                <a:cs typeface="Abel"/>
                <a:sym typeface="Abel"/>
              </a:rPr>
              <a:t>Vimeo’s live streaming</a:t>
            </a:r>
            <a:r>
              <a:rPr b="0" i="0" lang="en-IE" sz="2000" u="none" cap="none" strike="noStrike">
                <a:solidFill>
                  <a:srgbClr val="1A2E3B"/>
                </a:solidFill>
                <a:latin typeface="Abel"/>
                <a:ea typeface="Abel"/>
                <a:cs typeface="Abel"/>
                <a:sym typeface="Abel"/>
              </a:rPr>
              <a:t>: you can go live” to broadcast your stream audience, wherever they are. </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1A2E3B"/>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1A2E3B"/>
                </a:solidFill>
                <a:latin typeface="Abel"/>
                <a:ea typeface="Abel"/>
                <a:cs typeface="Abel"/>
                <a:sym typeface="Abel"/>
              </a:rPr>
              <a:t>Custom integrations with Final Cut Pro, Adobe, Dropbox, and Google Drive.</a:t>
            </a:r>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1A2E3B"/>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1A2E3B"/>
                </a:solidFill>
                <a:latin typeface="Abel"/>
                <a:ea typeface="Abel"/>
                <a:cs typeface="Abel"/>
                <a:sym typeface="Abel"/>
              </a:rPr>
              <a:t>You can add </a:t>
            </a:r>
            <a:r>
              <a:rPr b="1" i="0" lang="en-IE" sz="2000" u="none" cap="none" strike="noStrike">
                <a:solidFill>
                  <a:srgbClr val="1A2E3B"/>
                </a:solidFill>
                <a:latin typeface="Abel"/>
                <a:ea typeface="Abel"/>
                <a:cs typeface="Abel"/>
                <a:sym typeface="Abel"/>
              </a:rPr>
              <a:t>time-coded notes </a:t>
            </a:r>
            <a:r>
              <a:rPr b="0" i="0" lang="en-IE" sz="2000" u="none" cap="none" strike="noStrike">
                <a:solidFill>
                  <a:srgbClr val="1A2E3B"/>
                </a:solidFill>
                <a:latin typeface="Abel"/>
                <a:ea typeface="Abel"/>
                <a:cs typeface="Abel"/>
                <a:sym typeface="Abel"/>
              </a:rPr>
              <a:t>and </a:t>
            </a:r>
            <a:r>
              <a:rPr b="1" i="0" lang="en-IE" sz="2000" u="none" cap="none" strike="noStrike">
                <a:solidFill>
                  <a:srgbClr val="1A2E3B"/>
                </a:solidFill>
                <a:latin typeface="Abel"/>
                <a:ea typeface="Abel"/>
                <a:cs typeface="Abel"/>
                <a:sym typeface="Abel"/>
              </a:rPr>
              <a:t>respond to comments </a:t>
            </a:r>
            <a:r>
              <a:rPr b="0" i="0" lang="en-IE" sz="2000" u="none" cap="none" strike="noStrike">
                <a:solidFill>
                  <a:srgbClr val="1A2E3B"/>
                </a:solidFill>
                <a:latin typeface="Abel"/>
                <a:ea typeface="Abel"/>
                <a:cs typeface="Abel"/>
                <a:sym typeface="Abel"/>
              </a:rPr>
              <a:t>right inside the video from any device.</a:t>
            </a:r>
            <a:endParaRPr b="0" i="0" sz="2000" u="none" cap="none" strike="noStrike">
              <a:solidFill>
                <a:srgbClr val="202124"/>
              </a:solidFill>
              <a:latin typeface="Abel"/>
              <a:ea typeface="Abel"/>
              <a:cs typeface="Abel"/>
              <a:sym typeface="Abel"/>
            </a:endParaRPr>
          </a:p>
          <a:p>
            <a:pPr indent="-158750" lvl="0" marL="28575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202124"/>
              </a:solidFill>
              <a:latin typeface="Abel"/>
              <a:ea typeface="Abel"/>
              <a:cs typeface="Abel"/>
              <a:sym typeface="Abel"/>
            </a:endParaRPr>
          </a:p>
          <a:p>
            <a:pPr indent="-285750" lvl="0" marL="285750" marR="0" rtl="0" algn="l">
              <a:lnSpc>
                <a:spcPct val="100000"/>
              </a:lnSpc>
              <a:spcBef>
                <a:spcPts val="0"/>
              </a:spcBef>
              <a:spcAft>
                <a:spcPts val="0"/>
              </a:spcAft>
              <a:buClr>
                <a:srgbClr val="000000"/>
              </a:buClr>
              <a:buSzPts val="2000"/>
              <a:buFont typeface="Arial"/>
              <a:buChar char="•"/>
            </a:pPr>
            <a:r>
              <a:rPr b="0" i="0" lang="en-IE" sz="2000" u="none" cap="none" strike="noStrike">
                <a:solidFill>
                  <a:srgbClr val="000000"/>
                </a:solidFill>
                <a:latin typeface="Abel"/>
                <a:ea typeface="Abel"/>
                <a:cs typeface="Abel"/>
                <a:sym typeface="Abel"/>
              </a:rPr>
              <a:t>Share, embed, and download — all from the same platform.</a:t>
            </a:r>
            <a:endParaRPr/>
          </a:p>
          <a:p>
            <a:pPr indent="-171450" lvl="0" marL="28575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02124"/>
              </a:solidFill>
              <a:latin typeface="Abel"/>
              <a:ea typeface="Abel"/>
              <a:cs typeface="Abel"/>
              <a:sym typeface="Abe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42" name="Shape 542"/>
        <p:cNvGrpSpPr/>
        <p:nvPr/>
      </p:nvGrpSpPr>
      <p:grpSpPr>
        <a:xfrm>
          <a:off x="0" y="0"/>
          <a:ext cx="0" cy="0"/>
          <a:chOff x="0" y="0"/>
          <a:chExt cx="0" cy="0"/>
        </a:xfrm>
      </p:grpSpPr>
      <p:sp>
        <p:nvSpPr>
          <p:cNvPr id="543" name="Google Shape;543;p57"/>
          <p:cNvSpPr/>
          <p:nvPr/>
        </p:nvSpPr>
        <p:spPr>
          <a:xfrm>
            <a:off x="0" y="6193737"/>
            <a:ext cx="2271252"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44" name="Google Shape;544;p57"/>
          <p:cNvPicPr preferRelativeResize="0"/>
          <p:nvPr/>
        </p:nvPicPr>
        <p:blipFill rotWithShape="1">
          <a:blip r:embed="rId4">
            <a:alphaModFix/>
          </a:blip>
          <a:srcRect b="0" l="0" r="0" t="0"/>
          <a:stretch/>
        </p:blipFill>
        <p:spPr>
          <a:xfrm>
            <a:off x="125657" y="6242794"/>
            <a:ext cx="1964299" cy="427819"/>
          </a:xfrm>
          <a:prstGeom prst="rect">
            <a:avLst/>
          </a:prstGeom>
          <a:noFill/>
          <a:ln>
            <a:noFill/>
          </a:ln>
        </p:spPr>
      </p:pic>
      <p:sp>
        <p:nvSpPr>
          <p:cNvPr id="545" name="Google Shape;545;p57"/>
          <p:cNvSpPr/>
          <p:nvPr/>
        </p:nvSpPr>
        <p:spPr>
          <a:xfrm>
            <a:off x="1107807" y="2902990"/>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46" name="Google Shape;546;p5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47" name="Google Shape;547;p57"/>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48" name="Google Shape;548;p57"/>
          <p:cNvSpPr txBox="1"/>
          <p:nvPr/>
        </p:nvSpPr>
        <p:spPr>
          <a:xfrm>
            <a:off x="1429411" y="524474"/>
            <a:ext cx="9349099"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3600" u="none" cap="none" strike="noStrike">
                <a:solidFill>
                  <a:schemeClr val="lt1"/>
                </a:solidFill>
                <a:latin typeface="Abel"/>
                <a:ea typeface="Abel"/>
                <a:cs typeface="Abel"/>
                <a:sym typeface="Abel"/>
              </a:rPr>
              <a:t>Where to share your digital content</a:t>
            </a:r>
            <a:endParaRPr b="1" i="0" sz="3600" u="none" cap="none" strike="noStrike">
              <a:solidFill>
                <a:schemeClr val="lt1"/>
              </a:solidFill>
              <a:latin typeface="Abel"/>
              <a:ea typeface="Abel"/>
              <a:cs typeface="Abel"/>
              <a:sym typeface="Abel"/>
            </a:endParaRPr>
          </a:p>
        </p:txBody>
      </p:sp>
      <p:sp>
        <p:nvSpPr>
          <p:cNvPr id="549" name="Google Shape;549;p57"/>
          <p:cNvSpPr txBox="1"/>
          <p:nvPr/>
        </p:nvSpPr>
        <p:spPr>
          <a:xfrm>
            <a:off x="1119631" y="3005582"/>
            <a:ext cx="2165229" cy="2454711"/>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600" u="none" cap="none" strike="noStrike">
                <a:solidFill>
                  <a:schemeClr val="lt1"/>
                </a:solidFill>
                <a:latin typeface="Abel"/>
                <a:ea typeface="Abel"/>
                <a:cs typeface="Abel"/>
                <a:sym typeface="Abel"/>
              </a:rPr>
              <a:t>Facebook</a:t>
            </a:r>
            <a:r>
              <a:rPr b="0" i="0" lang="en-IE" sz="1600" u="none" cap="none" strike="noStrike">
                <a:solidFill>
                  <a:schemeClr val="lt1"/>
                </a:solidFill>
                <a:latin typeface="Abel"/>
                <a:ea typeface="Abel"/>
                <a:cs typeface="Abel"/>
                <a:sym typeface="Abel"/>
              </a:rPr>
              <a:t> is the world´s largest content platform for all content types, including text, images, and video. Creating strong stories on Facebook can encourage people to follow you elsewhere.</a:t>
            </a:r>
            <a:endParaRPr b="0" i="0" sz="1600" u="none" cap="none" strike="noStrike">
              <a:solidFill>
                <a:schemeClr val="lt1"/>
              </a:solidFill>
              <a:latin typeface="Abel"/>
              <a:ea typeface="Abel"/>
              <a:cs typeface="Abel"/>
              <a:sym typeface="Abel"/>
            </a:endParaRPr>
          </a:p>
        </p:txBody>
      </p:sp>
      <p:sp>
        <p:nvSpPr>
          <p:cNvPr id="550" name="Google Shape;550;p57"/>
          <p:cNvSpPr txBox="1"/>
          <p:nvPr/>
        </p:nvSpPr>
        <p:spPr>
          <a:xfrm>
            <a:off x="3663305" y="2937203"/>
            <a:ext cx="2083801" cy="2800895"/>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500" u="none" cap="none" strike="noStrike">
                <a:solidFill>
                  <a:schemeClr val="lt1"/>
                </a:solidFill>
                <a:latin typeface="Abel"/>
                <a:ea typeface="Abel"/>
                <a:cs typeface="Abel"/>
                <a:sym typeface="Abel"/>
              </a:rPr>
              <a:t>Instagram</a:t>
            </a:r>
            <a:r>
              <a:rPr b="0" i="0" lang="en-IE" sz="1500" u="none" cap="none" strike="noStrike">
                <a:solidFill>
                  <a:schemeClr val="lt1"/>
                </a:solidFill>
                <a:latin typeface="Abel"/>
                <a:ea typeface="Abel"/>
                <a:cs typeface="Abel"/>
                <a:sym typeface="Abel"/>
              </a:rPr>
              <a:t> is a visual inspiration platform and the best way to inspire others through the power of visual storytelling. On Instagram, the best brand storytelling involves telling micro-stories to give customers a behind-the-scenes look at your business.</a:t>
            </a:r>
            <a:endParaRPr b="0" i="0" sz="1500" u="none" cap="none" strike="noStrike">
              <a:solidFill>
                <a:schemeClr val="lt1"/>
              </a:solidFill>
              <a:latin typeface="Abel"/>
              <a:ea typeface="Abel"/>
              <a:cs typeface="Abel"/>
              <a:sym typeface="Abel"/>
            </a:endParaRPr>
          </a:p>
        </p:txBody>
      </p:sp>
      <p:sp>
        <p:nvSpPr>
          <p:cNvPr id="551" name="Google Shape;551;p57"/>
          <p:cNvSpPr/>
          <p:nvPr/>
        </p:nvSpPr>
        <p:spPr>
          <a:xfrm>
            <a:off x="1119631" y="1623149"/>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2" name="Google Shape;552;p57"/>
          <p:cNvSpPr txBox="1"/>
          <p:nvPr/>
        </p:nvSpPr>
        <p:spPr>
          <a:xfrm>
            <a:off x="6192794" y="2955664"/>
            <a:ext cx="2174020"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1600" u="none" cap="none" strike="noStrike">
                <a:solidFill>
                  <a:schemeClr val="lt1"/>
                </a:solidFill>
                <a:latin typeface="Abel"/>
                <a:ea typeface="Abel"/>
                <a:cs typeface="Abel"/>
                <a:sym typeface="Abel"/>
              </a:rPr>
              <a:t>TikTok</a:t>
            </a:r>
            <a:r>
              <a:rPr b="0" i="0" lang="en-IE" sz="1600" u="none" cap="none" strike="noStrike">
                <a:solidFill>
                  <a:schemeClr val="lt1"/>
                </a:solidFill>
                <a:latin typeface="Abel"/>
                <a:ea typeface="Abel"/>
                <a:cs typeface="Abel"/>
                <a:sym typeface="Abel"/>
              </a:rPr>
              <a:t>’s short video platform makes it a natural fit for narrative-driven branded content. Through the storytelling frameworks, you can empower your customers and audience to become the center of your story.</a:t>
            </a:r>
            <a:endParaRPr/>
          </a:p>
          <a:p>
            <a:pPr indent="0" lvl="0" marL="0" marR="0" rtl="0" algn="ctr">
              <a:lnSpc>
                <a:spcPct val="100000"/>
              </a:lnSpc>
              <a:spcBef>
                <a:spcPts val="0"/>
              </a:spcBef>
              <a:spcAft>
                <a:spcPts val="0"/>
              </a:spcAft>
              <a:buNone/>
            </a:pPr>
            <a:r>
              <a:t/>
            </a:r>
            <a:endParaRPr b="0" i="0" sz="1600" u="none" cap="none" strike="noStrike">
              <a:solidFill>
                <a:srgbClr val="D8D8D8"/>
              </a:solidFill>
              <a:latin typeface="Calibri"/>
              <a:ea typeface="Calibri"/>
              <a:cs typeface="Calibri"/>
              <a:sym typeface="Calibri"/>
            </a:endParaRPr>
          </a:p>
        </p:txBody>
      </p:sp>
      <p:sp>
        <p:nvSpPr>
          <p:cNvPr id="553" name="Google Shape;553;p57"/>
          <p:cNvSpPr txBox="1"/>
          <p:nvPr/>
        </p:nvSpPr>
        <p:spPr>
          <a:xfrm>
            <a:off x="8704647" y="2902990"/>
            <a:ext cx="2073863" cy="2718180"/>
          </a:xfrm>
          <a:prstGeom prst="rect">
            <a:avLst/>
          </a:prstGeom>
          <a:noFill/>
          <a:ln>
            <a:noFill/>
          </a:ln>
        </p:spPr>
        <p:txBody>
          <a:bodyPr anchorCtr="0" anchor="t" bIns="45700" lIns="91425" spcFirstLastPara="1" rIns="91425" wrap="square" tIns="45700">
            <a:spAutoFit/>
          </a:bodyPr>
          <a:lstStyle/>
          <a:p>
            <a:pPr indent="0" lvl="0" marL="0" marR="0" rtl="0" algn="ctr">
              <a:lnSpc>
                <a:spcPct val="107000"/>
              </a:lnSpc>
              <a:spcBef>
                <a:spcPts val="0"/>
              </a:spcBef>
              <a:spcAft>
                <a:spcPts val="0"/>
              </a:spcAft>
              <a:buNone/>
            </a:pPr>
            <a:r>
              <a:rPr b="1" i="0" lang="en-IE" sz="1600" u="none" cap="none" strike="noStrike">
                <a:solidFill>
                  <a:schemeClr val="lt1"/>
                </a:solidFill>
                <a:latin typeface="Abel"/>
                <a:ea typeface="Abel"/>
                <a:cs typeface="Abel"/>
                <a:sym typeface="Abel"/>
              </a:rPr>
              <a:t>Twitter </a:t>
            </a:r>
            <a:r>
              <a:rPr b="0" i="0" lang="en-IE" sz="1600" u="none" cap="none" strike="noStrike">
                <a:solidFill>
                  <a:schemeClr val="lt1"/>
                </a:solidFill>
                <a:latin typeface="Abel"/>
                <a:ea typeface="Abel"/>
                <a:cs typeface="Abel"/>
                <a:sym typeface="Abel"/>
              </a:rPr>
              <a:t>allows you to use multiple photos in a Tweet to create a narrative arc. You can collect and curate multiple Tweets so you can tell a story around a topic or conversation that's relevant to your followers.</a:t>
            </a:r>
            <a:endParaRPr/>
          </a:p>
        </p:txBody>
      </p:sp>
      <p:sp>
        <p:nvSpPr>
          <p:cNvPr id="554" name="Google Shape;554;p57"/>
          <p:cNvSpPr/>
          <p:nvPr/>
        </p:nvSpPr>
        <p:spPr>
          <a:xfrm>
            <a:off x="3639992" y="2902990"/>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5" name="Google Shape;555;p57"/>
          <p:cNvSpPr/>
          <p:nvPr/>
        </p:nvSpPr>
        <p:spPr>
          <a:xfrm>
            <a:off x="3651816" y="1643376"/>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6" name="Google Shape;556;p57"/>
          <p:cNvSpPr/>
          <p:nvPr/>
        </p:nvSpPr>
        <p:spPr>
          <a:xfrm>
            <a:off x="6180969" y="2885405"/>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7" name="Google Shape;557;p57"/>
          <p:cNvSpPr/>
          <p:nvPr/>
        </p:nvSpPr>
        <p:spPr>
          <a:xfrm>
            <a:off x="6192793" y="1625791"/>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8" name="Google Shape;558;p57"/>
          <p:cNvSpPr/>
          <p:nvPr/>
        </p:nvSpPr>
        <p:spPr>
          <a:xfrm>
            <a:off x="8666528" y="2910026"/>
            <a:ext cx="2185845" cy="2772017"/>
          </a:xfrm>
          <a:prstGeom prst="roundRect">
            <a:avLst>
              <a:gd fmla="val 9511"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59" name="Google Shape;559;p57"/>
          <p:cNvSpPr/>
          <p:nvPr/>
        </p:nvSpPr>
        <p:spPr>
          <a:xfrm>
            <a:off x="8689808" y="1620948"/>
            <a:ext cx="2185845" cy="1088159"/>
          </a:xfrm>
          <a:prstGeom prst="roundRect">
            <a:avLst>
              <a:gd fmla="val 16667" name="adj"/>
            </a:avLst>
          </a:prstGeom>
          <a:noFill/>
          <a:ln cap="flat" cmpd="sng" w="381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60" name="Google Shape;560;p57"/>
          <p:cNvSpPr txBox="1"/>
          <p:nvPr/>
        </p:nvSpPr>
        <p:spPr>
          <a:xfrm>
            <a:off x="1421450" y="6002645"/>
            <a:ext cx="9349099"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en-IE" sz="2400" u="none" cap="none" strike="noStrike">
                <a:solidFill>
                  <a:schemeClr val="lt1"/>
                </a:solidFill>
                <a:latin typeface="Abel"/>
                <a:ea typeface="Abel"/>
                <a:cs typeface="Abel"/>
                <a:sym typeface="Abel"/>
              </a:rPr>
              <a:t>SOCIAL MEDIA CHANNELS</a:t>
            </a:r>
            <a:endParaRPr b="1" i="0" sz="2400" u="none" cap="none" strike="noStrike">
              <a:solidFill>
                <a:schemeClr val="lt1"/>
              </a:solidFill>
              <a:latin typeface="Abel"/>
              <a:ea typeface="Abel"/>
              <a:cs typeface="Abel"/>
              <a:sym typeface="Abel"/>
            </a:endParaRPr>
          </a:p>
        </p:txBody>
      </p:sp>
      <p:pic>
        <p:nvPicPr>
          <p:cNvPr descr="pink and white square illustration" id="561" name="Google Shape;561;p57"/>
          <p:cNvPicPr preferRelativeResize="0"/>
          <p:nvPr/>
        </p:nvPicPr>
        <p:blipFill rotWithShape="1">
          <a:blip r:embed="rId6">
            <a:alphaModFix/>
          </a:blip>
          <a:srcRect b="0" l="0" r="0" t="0"/>
          <a:stretch/>
        </p:blipFill>
        <p:spPr>
          <a:xfrm>
            <a:off x="4171479" y="1758041"/>
            <a:ext cx="1120140" cy="840105"/>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heart illustration" id="562" name="Google Shape;562;p57"/>
          <p:cNvPicPr preferRelativeResize="0"/>
          <p:nvPr/>
        </p:nvPicPr>
        <p:blipFill rotWithShape="1">
          <a:blip r:embed="rId7">
            <a:alphaModFix/>
          </a:blip>
          <a:srcRect b="0" l="0" r="0" t="0"/>
          <a:stretch/>
        </p:blipFill>
        <p:spPr>
          <a:xfrm>
            <a:off x="9180593" y="1724136"/>
            <a:ext cx="1157714" cy="868285"/>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red and whites logo" id="563" name="Google Shape;563;p57"/>
          <p:cNvPicPr preferRelativeResize="0"/>
          <p:nvPr/>
        </p:nvPicPr>
        <p:blipFill rotWithShape="1">
          <a:blip r:embed="rId8">
            <a:alphaModFix/>
          </a:blip>
          <a:srcRect b="0" l="0" r="0" t="0"/>
          <a:stretch/>
        </p:blipFill>
        <p:spPr>
          <a:xfrm>
            <a:off x="6676103" y="1733391"/>
            <a:ext cx="1145373" cy="859030"/>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blue and white number 8" id="564" name="Google Shape;564;p57"/>
          <p:cNvPicPr preferRelativeResize="0"/>
          <p:nvPr/>
        </p:nvPicPr>
        <p:blipFill rotWithShape="1">
          <a:blip r:embed="rId9">
            <a:alphaModFix/>
          </a:blip>
          <a:srcRect b="0" l="0" r="0" t="0"/>
          <a:stretch/>
        </p:blipFill>
        <p:spPr>
          <a:xfrm>
            <a:off x="1607919" y="1746315"/>
            <a:ext cx="1115616" cy="863556"/>
          </a:xfrm>
          <a:prstGeom prst="roundRect">
            <a:avLst>
              <a:gd fmla="val 16667" name="adj"/>
            </a:avLst>
          </a:prstGeom>
          <a:noFill/>
          <a:ln>
            <a:noFill/>
          </a:ln>
          <a:effectLst>
            <a:outerShdw blurRad="76200" rotWithShape="0" algn="tl" dir="7800000" dist="381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568" name="Shape 568"/>
        <p:cNvGrpSpPr/>
        <p:nvPr/>
      </p:nvGrpSpPr>
      <p:grpSpPr>
        <a:xfrm>
          <a:off x="0" y="0"/>
          <a:ext cx="0" cy="0"/>
          <a:chOff x="0" y="0"/>
          <a:chExt cx="0" cy="0"/>
        </a:xfrm>
      </p:grpSpPr>
      <p:sp>
        <p:nvSpPr>
          <p:cNvPr id="569" name="Google Shape;569;p58"/>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70" name="Google Shape;570;p58"/>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571" name="Google Shape;571;p58"/>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72" name="Google Shape;572;p58"/>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573" name="Google Shape;573;p58"/>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574" name="Google Shape;574;p58"/>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75" name="Google Shape;575;p58"/>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576" name="Google Shape;576;p58"/>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577" name="Google Shape;577;p58"/>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How to share your stories safely</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81" name="Shape 581"/>
        <p:cNvGrpSpPr/>
        <p:nvPr/>
      </p:nvGrpSpPr>
      <p:grpSpPr>
        <a:xfrm>
          <a:off x="0" y="0"/>
          <a:ext cx="0" cy="0"/>
          <a:chOff x="0" y="0"/>
          <a:chExt cx="0" cy="0"/>
        </a:xfrm>
      </p:grpSpPr>
      <p:sp>
        <p:nvSpPr>
          <p:cNvPr id="582" name="Google Shape;582;p59"/>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83" name="Google Shape;583;p59"/>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84" name="Google Shape;584;p59"/>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85" name="Google Shape;585;p59"/>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86" name="Google Shape;586;p59"/>
          <p:cNvSpPr txBox="1"/>
          <p:nvPr/>
        </p:nvSpPr>
        <p:spPr>
          <a:xfrm>
            <a:off x="1077982" y="714722"/>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How to share your stories safely</a:t>
            </a:r>
            <a:endParaRPr b="0" i="0" sz="4400" u="none" cap="none" strike="noStrike">
              <a:solidFill>
                <a:srgbClr val="000000"/>
              </a:solidFill>
              <a:latin typeface="Abel"/>
              <a:ea typeface="Abel"/>
              <a:cs typeface="Abel"/>
              <a:sym typeface="Abel"/>
            </a:endParaRPr>
          </a:p>
        </p:txBody>
      </p:sp>
      <p:sp>
        <p:nvSpPr>
          <p:cNvPr id="587" name="Google Shape;587;p59"/>
          <p:cNvSpPr txBox="1"/>
          <p:nvPr/>
        </p:nvSpPr>
        <p:spPr>
          <a:xfrm>
            <a:off x="1077982" y="1908836"/>
            <a:ext cx="10227900" cy="3294000"/>
          </a:xfrm>
          <a:prstGeom prst="rect">
            <a:avLst/>
          </a:prstGeom>
          <a:noFill/>
          <a:ln>
            <a:noFill/>
          </a:ln>
        </p:spPr>
        <p:txBody>
          <a:bodyPr anchorCtr="0" anchor="t" bIns="45700" lIns="91425" spcFirstLastPara="1" rIns="91425" wrap="square" tIns="45700">
            <a:spAutoFit/>
          </a:bodyPr>
          <a:lstStyle/>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lang="en-IE" sz="3600">
                <a:latin typeface="Abel"/>
                <a:ea typeface="Abel"/>
                <a:cs typeface="Abel"/>
                <a:sym typeface="Abel"/>
              </a:rPr>
              <a:t>Don't</a:t>
            </a:r>
            <a:r>
              <a:rPr b="0" i="0" lang="en-IE" sz="3600" u="none" cap="none" strike="noStrike">
                <a:solidFill>
                  <a:srgbClr val="000000"/>
                </a:solidFill>
                <a:latin typeface="Abel"/>
                <a:ea typeface="Abel"/>
                <a:cs typeface="Abel"/>
                <a:sym typeface="Abel"/>
              </a:rPr>
              <a:t> use inappropriate content</a:t>
            </a:r>
            <a:endParaRPr b="0" i="0" sz="3600" u="none" cap="none" strike="noStrike">
              <a:solidFill>
                <a:srgbClr val="000000"/>
              </a:solidFill>
              <a:latin typeface="Abel"/>
              <a:ea typeface="Abel"/>
              <a:cs typeface="Abel"/>
              <a:sym typeface="Abel"/>
            </a:endParaRPr>
          </a:p>
          <a:p>
            <a:pPr indent="-514350" lvl="0" marL="74295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742950" lvl="0" marL="742950" marR="0" rtl="0" algn="l">
              <a:lnSpc>
                <a:spcPct val="100000"/>
              </a:lnSpc>
              <a:spcBef>
                <a:spcPts val="0"/>
              </a:spcBef>
              <a:spcAft>
                <a:spcPts val="0"/>
              </a:spcAft>
              <a:buClr>
                <a:srgbClr val="000000"/>
              </a:buClr>
              <a:buSzPts val="3600"/>
              <a:buFont typeface="Arial"/>
              <a:buAutoNum type="arabicPeriod"/>
            </a:pPr>
            <a:r>
              <a:rPr b="0" i="0" lang="en-IE" sz="3600" u="none" cap="none" strike="noStrike">
                <a:solidFill>
                  <a:srgbClr val="242424"/>
                </a:solidFill>
                <a:latin typeface="Abel"/>
                <a:ea typeface="Abel"/>
                <a:cs typeface="Abel"/>
                <a:sym typeface="Abel"/>
              </a:rPr>
              <a:t>Check if you have permission when choosing music or images</a:t>
            </a:r>
            <a:endParaRPr b="0" i="0" sz="36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591" name="Shape 591"/>
        <p:cNvGrpSpPr/>
        <p:nvPr/>
      </p:nvGrpSpPr>
      <p:grpSpPr>
        <a:xfrm>
          <a:off x="0" y="0"/>
          <a:ext cx="0" cy="0"/>
          <a:chOff x="0" y="0"/>
          <a:chExt cx="0" cy="0"/>
        </a:xfrm>
      </p:grpSpPr>
      <p:sp>
        <p:nvSpPr>
          <p:cNvPr id="592" name="Google Shape;592;p6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593" name="Google Shape;593;p6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594" name="Google Shape;594;p6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595" name="Google Shape;595;p60"/>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596" name="Google Shape;596;p60"/>
          <p:cNvSpPr txBox="1"/>
          <p:nvPr/>
        </p:nvSpPr>
        <p:spPr>
          <a:xfrm>
            <a:off x="1077982" y="714722"/>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How to share your stories safely</a:t>
            </a:r>
            <a:endParaRPr b="0" i="0" sz="4400" u="none" cap="none" strike="noStrike">
              <a:solidFill>
                <a:srgbClr val="000000"/>
              </a:solidFill>
              <a:latin typeface="Abel"/>
              <a:ea typeface="Abel"/>
              <a:cs typeface="Abel"/>
              <a:sym typeface="Abel"/>
            </a:endParaRPr>
          </a:p>
        </p:txBody>
      </p:sp>
      <p:sp>
        <p:nvSpPr>
          <p:cNvPr id="597" name="Google Shape;597;p60"/>
          <p:cNvSpPr txBox="1"/>
          <p:nvPr/>
        </p:nvSpPr>
        <p:spPr>
          <a:xfrm>
            <a:off x="1146810" y="1633533"/>
            <a:ext cx="10897706" cy="47705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000000"/>
                </a:solidFill>
                <a:latin typeface="Abel"/>
                <a:ea typeface="Abel"/>
                <a:cs typeface="Abel"/>
                <a:sym typeface="Abel"/>
              </a:rPr>
              <a:t>1. What are examples of inappropriate content?</a:t>
            </a:r>
            <a:endParaRPr/>
          </a:p>
          <a:p>
            <a:pPr indent="-342900" lvl="0" marL="5715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bel"/>
              <a:ea typeface="Abel"/>
              <a:cs typeface="Abel"/>
              <a:sym typeface="Abel"/>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Content promoting hate based on race, religion, disability, sexual preference, etc.</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Content promoting violent extremism</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Sexually explicit content</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Real or simulated violence</a:t>
            </a:r>
            <a:endParaRPr/>
          </a:p>
          <a:p>
            <a:pPr indent="-457200" lvl="0" marL="457200" marR="0" rtl="0" algn="l">
              <a:lnSpc>
                <a:spcPct val="100000"/>
              </a:lnSpc>
              <a:spcBef>
                <a:spcPts val="0"/>
              </a:spcBef>
              <a:spcAft>
                <a:spcPts val="0"/>
              </a:spcAft>
              <a:buClr>
                <a:srgbClr val="000000"/>
              </a:buClr>
              <a:buSzPts val="2800"/>
              <a:buFont typeface="Arial"/>
              <a:buChar char="•"/>
            </a:pPr>
            <a:r>
              <a:rPr b="0" i="0" lang="en-IE" sz="2800" u="none" cap="none" strike="noStrike">
                <a:solidFill>
                  <a:srgbClr val="202124"/>
                </a:solidFill>
                <a:latin typeface="Abel"/>
                <a:ea typeface="Abel"/>
                <a:cs typeface="Abel"/>
                <a:sym typeface="Abel"/>
              </a:rPr>
              <a:t>Content advocating unsafe behaviour, such as self-harm or eating disorders</a:t>
            </a:r>
            <a:endParaRPr b="0" i="0" sz="36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36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01" name="Shape 601"/>
        <p:cNvGrpSpPr/>
        <p:nvPr/>
      </p:nvGrpSpPr>
      <p:grpSpPr>
        <a:xfrm>
          <a:off x="0" y="0"/>
          <a:ext cx="0" cy="0"/>
          <a:chOff x="0" y="0"/>
          <a:chExt cx="0" cy="0"/>
        </a:xfrm>
      </p:grpSpPr>
      <p:sp>
        <p:nvSpPr>
          <p:cNvPr id="602" name="Google Shape;602;p6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03" name="Google Shape;603;p61"/>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04" name="Google Shape;604;p6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05" name="Google Shape;605;p61"/>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06" name="Google Shape;606;p61"/>
          <p:cNvSpPr txBox="1"/>
          <p:nvPr/>
        </p:nvSpPr>
        <p:spPr>
          <a:xfrm>
            <a:off x="1077982" y="663459"/>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How to share your stories safely</a:t>
            </a:r>
            <a:endParaRPr b="0" i="0" sz="4400" u="none" cap="none" strike="noStrike">
              <a:solidFill>
                <a:srgbClr val="000000"/>
              </a:solidFill>
              <a:latin typeface="Abel"/>
              <a:ea typeface="Abel"/>
              <a:cs typeface="Abel"/>
              <a:sym typeface="Abel"/>
            </a:endParaRPr>
          </a:p>
        </p:txBody>
      </p:sp>
      <p:sp>
        <p:nvSpPr>
          <p:cNvPr id="607" name="Google Shape;607;p61"/>
          <p:cNvSpPr txBox="1"/>
          <p:nvPr/>
        </p:nvSpPr>
        <p:spPr>
          <a:xfrm>
            <a:off x="1146810" y="1652070"/>
            <a:ext cx="10036102" cy="427809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600" u="none" cap="none" strike="noStrike">
                <a:solidFill>
                  <a:srgbClr val="000000"/>
                </a:solidFill>
                <a:latin typeface="Abel"/>
                <a:ea typeface="Abel"/>
                <a:cs typeface="Abel"/>
                <a:sym typeface="Abel"/>
              </a:rPr>
              <a:t>2. What is Copyright?</a:t>
            </a:r>
            <a:endParaRPr/>
          </a:p>
          <a:p>
            <a:pPr indent="0" lvl="0" marL="0" marR="0" rtl="0" algn="l">
              <a:lnSpc>
                <a:spcPct val="100000"/>
              </a:lnSpc>
              <a:spcBef>
                <a:spcPts val="0"/>
              </a:spcBef>
              <a:spcAft>
                <a:spcPts val="0"/>
              </a:spcAft>
              <a:buNone/>
            </a:pPr>
            <a:r>
              <a:t/>
            </a:r>
            <a:endParaRPr b="0" i="0" sz="40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rPr b="0" i="0" lang="en-IE" sz="2800" u="none" cap="none" strike="noStrike">
                <a:solidFill>
                  <a:srgbClr val="222222"/>
                </a:solidFill>
                <a:latin typeface="Abel"/>
                <a:ea typeface="Abel"/>
                <a:cs typeface="Abel"/>
                <a:sym typeface="Abel"/>
              </a:rPr>
              <a:t>Copyrights protect "original works of authorship." </a:t>
            </a:r>
            <a:r>
              <a:rPr b="0" i="0" lang="en-IE" sz="2800" u="none" cap="none" strike="noStrike">
                <a:solidFill>
                  <a:schemeClr val="dk1"/>
                </a:solidFill>
                <a:latin typeface="Abel"/>
                <a:ea typeface="Abel"/>
                <a:cs typeface="Abel"/>
                <a:sym typeface="Abel"/>
              </a:rPr>
              <a:t>A copyright </a:t>
            </a:r>
            <a:r>
              <a:rPr b="0" i="0" lang="en-IE" sz="2800" u="none" cap="none" strike="noStrike">
                <a:solidFill>
                  <a:srgbClr val="222222"/>
                </a:solidFill>
                <a:latin typeface="Abel"/>
                <a:ea typeface="Abel"/>
                <a:cs typeface="Abel"/>
                <a:sym typeface="Abel"/>
              </a:rPr>
              <a:t>protects the owner of one kind of intellectual property (creations of the mind). </a:t>
            </a:r>
            <a:endParaRPr/>
          </a:p>
          <a:p>
            <a:pPr indent="0" lvl="0" marL="0" marR="0" rtl="0" algn="l">
              <a:lnSpc>
                <a:spcPct val="100000"/>
              </a:lnSpc>
              <a:spcBef>
                <a:spcPts val="0"/>
              </a:spcBef>
              <a:spcAft>
                <a:spcPts val="0"/>
              </a:spcAft>
              <a:buNone/>
            </a:pPr>
            <a:r>
              <a:t/>
            </a:r>
            <a:endParaRPr b="0" i="0" sz="2800" u="none" cap="none" strike="noStrike">
              <a:solidFill>
                <a:srgbClr val="222222"/>
              </a:solidFill>
              <a:latin typeface="Abel"/>
              <a:ea typeface="Abel"/>
              <a:cs typeface="Abel"/>
              <a:sym typeface="Abel"/>
            </a:endParaRPr>
          </a:p>
          <a:p>
            <a:pPr indent="0" lvl="0" marL="0" marR="0" rtl="0" algn="l">
              <a:lnSpc>
                <a:spcPct val="100000"/>
              </a:lnSpc>
              <a:spcBef>
                <a:spcPts val="0"/>
              </a:spcBef>
              <a:spcAft>
                <a:spcPts val="0"/>
              </a:spcAft>
              <a:buNone/>
            </a:pPr>
            <a:r>
              <a:rPr b="0" i="0" lang="en-IE" sz="2800" u="none" cap="none" strike="noStrike">
                <a:solidFill>
                  <a:srgbClr val="000000"/>
                </a:solidFill>
                <a:latin typeface="Abel"/>
                <a:ea typeface="Abel"/>
                <a:cs typeface="Abel"/>
                <a:sym typeface="Abel"/>
              </a:rPr>
              <a:t>Copyright plays an important role in digital storytelling. You need to be aware of the law so you know what kind of images, sounds, and other media you can include in your film projects without infringing the copyright of others.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b="0" l="0" r="0" t="0"/>
          <a:stretch/>
        </p:blipFill>
        <p:spPr>
          <a:xfrm>
            <a:off x="0" y="0"/>
            <a:ext cx="12192000" cy="6858000"/>
          </a:xfrm>
          <a:prstGeom prst="rect">
            <a:avLst/>
          </a:prstGeom>
          <a:noFill/>
          <a:ln>
            <a:noFill/>
          </a:ln>
        </p:spPr>
      </p:pic>
      <p:pic>
        <p:nvPicPr>
          <p:cNvPr descr="Text&#10;&#10;Description automatically generated" id="129" name="Google Shape;129;p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graphicFrame>
        <p:nvGraphicFramePr>
          <p:cNvPr id="131" name="Google Shape;131;p4"/>
          <p:cNvGraphicFramePr/>
          <p:nvPr/>
        </p:nvGraphicFramePr>
        <p:xfrm>
          <a:off x="1217491" y="471323"/>
          <a:ext cx="3000000" cy="3000000"/>
        </p:xfrm>
        <a:graphic>
          <a:graphicData uri="http://schemas.openxmlformats.org/drawingml/2006/table">
            <a:tbl>
              <a:tblPr bandRow="1" firstRow="1">
                <a:noFill/>
                <a:tableStyleId>{AEBFFDEB-9C76-478C-96A4-62A09111033F}</a:tableStyleId>
              </a:tblPr>
              <a:tblGrid>
                <a:gridCol w="2338325"/>
                <a:gridCol w="2616325"/>
                <a:gridCol w="2487725"/>
                <a:gridCol w="2360075"/>
              </a:tblGrid>
              <a:tr h="160875">
                <a:tc>
                  <a:txBody>
                    <a:bodyPr/>
                    <a:lstStyle/>
                    <a:p>
                      <a:pPr indent="0" lvl="0" marL="0" marR="0" rtl="0" algn="l">
                        <a:lnSpc>
                          <a:spcPct val="100000"/>
                        </a:lnSpc>
                        <a:spcBef>
                          <a:spcPts val="0"/>
                        </a:spcBef>
                        <a:spcAft>
                          <a:spcPts val="0"/>
                        </a:spcAft>
                        <a:buClr>
                          <a:srgbClr val="000000"/>
                        </a:buClr>
                        <a:buSzPts val="1200"/>
                        <a:buFont typeface="Arial"/>
                        <a:buNone/>
                      </a:pPr>
                      <a:r>
                        <a:rPr lang="en-IE" sz="1200" u="none" cap="none" strike="noStrike"/>
                        <a:t>On successful completion of this module, adult learners will be able to …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Knowledge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Skills </a:t>
                      </a:r>
                      <a:endParaRPr sz="12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200"/>
                        <a:buFont typeface="Arial"/>
                        <a:buNone/>
                      </a:pPr>
                      <a:r>
                        <a:t/>
                      </a:r>
                      <a:endParaRPr sz="1200" u="none" cap="none" strike="noStrike"/>
                    </a:p>
                    <a:p>
                      <a:pPr indent="0" lvl="0" marL="0" marR="0" rtl="0" algn="ctr">
                        <a:lnSpc>
                          <a:spcPct val="100000"/>
                        </a:lnSpc>
                        <a:spcBef>
                          <a:spcPts val="0"/>
                        </a:spcBef>
                        <a:spcAft>
                          <a:spcPts val="0"/>
                        </a:spcAft>
                        <a:buClr>
                          <a:srgbClr val="000000"/>
                        </a:buClr>
                        <a:buSzPts val="1200"/>
                        <a:buFont typeface="Arial"/>
                        <a:buNone/>
                      </a:pPr>
                      <a:r>
                        <a:rPr lang="en-IE" sz="1200" u="none" cap="none" strike="noStrike"/>
                        <a:t>Attitude </a:t>
                      </a:r>
                      <a:endParaRPr sz="1200" u="none" cap="none" strike="noStrike"/>
                    </a:p>
                  </a:txBody>
                  <a:tcPr marT="45725" marB="45725" marR="91450" marL="91450"/>
                </a:tc>
              </a:tr>
              <a:tr h="3214950">
                <a:tc>
                  <a:txBody>
                    <a:bodyPr/>
                    <a:lstStyle/>
                    <a:p>
                      <a:pPr indent="-196850" lvl="0" marL="28575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libri"/>
                        <a:ea typeface="Calibri"/>
                        <a:cs typeface="Calibri"/>
                        <a:sym typeface="Calibri"/>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Basic knowledge of how to edit stories in a digital format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Factual knowledge of how to edit a Podcast using Audacity or similar software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Factual knowledge of how to edit a Video using Lightworks or similar software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Factual knowledge of how to edit an animation using PowToon or similar software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Practical knowledge of how to use equipment and software to present digital stories online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Practical knowledge of how to share digital media content online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Theoretical knowledge of the most appropriate social media channels for sharing stories online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Theoretical knowledge of how to foster and connect with an online audience to share your stories</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Theoretical knowledge of the impact of presenting digital stories online to share with others</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Theoretical knowledge of how culture is shared through digital stories when presented in online environments. </a:t>
                      </a:r>
                      <a:endParaRPr/>
                    </a:p>
                    <a:p>
                      <a:pPr indent="-215900" lvl="0" marL="28575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Discuss how to edit and present digital stories online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Demonstrate how to edit and produce digital media content online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Use open-source digital software such as </a:t>
                      </a:r>
                      <a:r>
                        <a:rPr b="0" i="1" lang="en-IE" sz="1100" u="none" cap="none" strike="noStrike">
                          <a:solidFill>
                            <a:schemeClr val="dk1"/>
                          </a:solidFill>
                          <a:latin typeface="Calibri"/>
                          <a:ea typeface="Calibri"/>
                          <a:cs typeface="Calibri"/>
                          <a:sym typeface="Calibri"/>
                        </a:rPr>
                        <a:t>Lightworks </a:t>
                      </a:r>
                      <a:r>
                        <a:rPr b="0" i="0" lang="en-IE" sz="1100" u="none" cap="none" strike="noStrike">
                          <a:solidFill>
                            <a:schemeClr val="dk1"/>
                          </a:solidFill>
                          <a:latin typeface="Calibri"/>
                          <a:ea typeface="Calibri"/>
                          <a:cs typeface="Calibri"/>
                          <a:sym typeface="Calibri"/>
                        </a:rPr>
                        <a:t>and </a:t>
                      </a:r>
                      <a:r>
                        <a:rPr b="0" i="1" lang="en-IE" sz="1100" u="none" cap="none" strike="noStrike">
                          <a:solidFill>
                            <a:schemeClr val="dk1"/>
                          </a:solidFill>
                          <a:latin typeface="Calibri"/>
                          <a:ea typeface="Calibri"/>
                          <a:cs typeface="Calibri"/>
                          <a:sym typeface="Calibri"/>
                        </a:rPr>
                        <a:t>Audacity</a:t>
                      </a:r>
                      <a:r>
                        <a:rPr b="0" i="0" lang="en-IE" sz="1100" u="none" cap="none" strike="noStrike">
                          <a:solidFill>
                            <a:schemeClr val="dk1"/>
                          </a:solidFill>
                          <a:latin typeface="Calibri"/>
                          <a:ea typeface="Calibri"/>
                          <a:cs typeface="Calibri"/>
                          <a:sym typeface="Calibri"/>
                        </a:rPr>
                        <a:t> to edit digital stories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Demonstrate how to present stories online in a safe and responsible manner</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Identify suitable online and social media channels to present your story online</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Discuss the copyright and licence issues of sharing your story in an online environment</a:t>
                      </a:r>
                      <a:endParaRPr/>
                    </a:p>
                  </a:txBody>
                  <a:tcPr marT="45725" marB="45725" marR="91450" marL="91450"/>
                </a:tc>
                <a:tc>
                  <a:txBody>
                    <a:bodyPr/>
                    <a:lstStyle/>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Awareness of the different components involved in editing digital media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Willingness to share digital stories in online environments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Appreciation of how presenting digital stories online can share culture, identity, and history </a:t>
                      </a:r>
                      <a:endParaRPr/>
                    </a:p>
                    <a:p>
                      <a:pPr indent="-171450" lvl="0" marL="171450" marR="0" rtl="0" algn="l">
                        <a:lnSpc>
                          <a:spcPct val="100000"/>
                        </a:lnSpc>
                        <a:spcBef>
                          <a:spcPts val="0"/>
                        </a:spcBef>
                        <a:spcAft>
                          <a:spcPts val="0"/>
                        </a:spcAft>
                        <a:buClr>
                          <a:srgbClr val="000000"/>
                        </a:buClr>
                        <a:buSzPts val="1100"/>
                        <a:buFont typeface="Arial"/>
                        <a:buChar char="•"/>
                      </a:pPr>
                      <a:r>
                        <a:rPr b="0" i="0" lang="en-IE" sz="1100" u="none" cap="none" strike="noStrike">
                          <a:solidFill>
                            <a:schemeClr val="dk1"/>
                          </a:solidFill>
                          <a:latin typeface="Calibri"/>
                          <a:ea typeface="Calibri"/>
                          <a:cs typeface="Calibri"/>
                          <a:sym typeface="Calibri"/>
                        </a:rPr>
                        <a:t>Appreciation of an individual’s contribution of producing and sharing digital stories </a:t>
                      </a:r>
                      <a:endParaRPr/>
                    </a:p>
                    <a:p>
                      <a:pPr indent="-171450" lvl="0" marL="400050" marR="0" rtl="0" algn="l">
                        <a:lnSpc>
                          <a:spcPct val="100000"/>
                        </a:lnSpc>
                        <a:spcBef>
                          <a:spcPts val="0"/>
                        </a:spcBef>
                        <a:spcAft>
                          <a:spcPts val="0"/>
                        </a:spcAft>
                        <a:buClr>
                          <a:schemeClr val="dk1"/>
                        </a:buClr>
                        <a:buSzPts val="1800"/>
                        <a:buFont typeface="Arial"/>
                        <a:buNone/>
                      </a:pPr>
                      <a:r>
                        <a:t/>
                      </a:r>
                      <a:endParaRPr sz="1600" u="none" cap="none" strike="noStrike">
                        <a:latin typeface="Calibri"/>
                        <a:ea typeface="Calibri"/>
                        <a:cs typeface="Calibri"/>
                        <a:sym typeface="Calibri"/>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11" name="Shape 611"/>
        <p:cNvGrpSpPr/>
        <p:nvPr/>
      </p:nvGrpSpPr>
      <p:grpSpPr>
        <a:xfrm>
          <a:off x="0" y="0"/>
          <a:ext cx="0" cy="0"/>
          <a:chOff x="0" y="0"/>
          <a:chExt cx="0" cy="0"/>
        </a:xfrm>
      </p:grpSpPr>
      <p:sp>
        <p:nvSpPr>
          <p:cNvPr id="612" name="Google Shape;612;p6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13" name="Google Shape;613;p6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14" name="Google Shape;614;p6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15" name="Google Shape;615;p62"/>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16" name="Google Shape;616;p62"/>
          <p:cNvSpPr txBox="1"/>
          <p:nvPr/>
        </p:nvSpPr>
        <p:spPr>
          <a:xfrm>
            <a:off x="1077982" y="663459"/>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How to share your stories safely</a:t>
            </a:r>
            <a:endParaRPr b="0" i="0" sz="4400" u="none" cap="none" strike="noStrike">
              <a:solidFill>
                <a:srgbClr val="000000"/>
              </a:solidFill>
              <a:latin typeface="Abel"/>
              <a:ea typeface="Abel"/>
              <a:cs typeface="Abel"/>
              <a:sym typeface="Abel"/>
            </a:endParaRPr>
          </a:p>
        </p:txBody>
      </p:sp>
      <p:sp>
        <p:nvSpPr>
          <p:cNvPr id="617" name="Google Shape;617;p62"/>
          <p:cNvSpPr txBox="1"/>
          <p:nvPr/>
        </p:nvSpPr>
        <p:spPr>
          <a:xfrm>
            <a:off x="6096000" y="1752070"/>
            <a:ext cx="5063034" cy="4062651"/>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800"/>
              <a:buFont typeface="Arial"/>
              <a:buNone/>
            </a:pPr>
            <a:r>
              <a:rPr b="0" i="0" lang="en-IE" sz="2800" u="none" cap="none" strike="noStrike">
                <a:solidFill>
                  <a:schemeClr val="dk1"/>
                </a:solidFill>
                <a:latin typeface="Abel"/>
                <a:ea typeface="Abel"/>
                <a:cs typeface="Abel"/>
                <a:sym typeface="Abel"/>
              </a:rPr>
              <a:t>Where to find free to use images:</a:t>
            </a:r>
            <a:endParaRPr/>
          </a:p>
          <a:p>
            <a:pPr indent="0" lvl="0" marL="1143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Unsplash </a:t>
            </a:r>
            <a:endParaRPr/>
          </a:p>
          <a:p>
            <a:pPr indent="0" lvl="0" marL="114300" marR="0" rtl="0" algn="l">
              <a:lnSpc>
                <a:spcPct val="100000"/>
              </a:lnSpc>
              <a:spcBef>
                <a:spcPts val="0"/>
              </a:spcBef>
              <a:spcAft>
                <a:spcPts val="0"/>
              </a:spcAft>
              <a:buNone/>
            </a:pPr>
            <a:r>
              <a:rPr b="0" i="0" lang="en-IE" sz="2400" u="sng" cap="none" strike="noStrike">
                <a:solidFill>
                  <a:schemeClr val="dk1"/>
                </a:solidFill>
                <a:latin typeface="Abel"/>
                <a:ea typeface="Abel"/>
                <a:cs typeface="Abel"/>
                <a:sym typeface="Abel"/>
                <a:hlinkClick r:id="rId6">
                  <a:extLst>
                    <a:ext uri="{A12FA001-AC4F-418D-AE19-62706E023703}">
                      <ahyp:hlinkClr val="tx"/>
                    </a:ext>
                  </a:extLst>
                </a:hlinkClick>
              </a:rPr>
              <a:t>https://unsplash.com/</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None/>
            </a:pPr>
            <a:r>
              <a:rPr b="0" i="0" lang="en-IE" sz="2400" u="none" cap="none" strike="noStrike">
                <a:solidFill>
                  <a:srgbClr val="000000"/>
                </a:solidFill>
                <a:latin typeface="Abel"/>
                <a:ea typeface="Abel"/>
                <a:cs typeface="Abel"/>
                <a:sym typeface="Abel"/>
              </a:rPr>
              <a:t>Pixabay</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None/>
            </a:pPr>
            <a:r>
              <a:rPr b="0" i="0" lang="en-IE" sz="2400" u="sng" cap="none" strike="noStrike">
                <a:solidFill>
                  <a:srgbClr val="000000"/>
                </a:solidFill>
                <a:latin typeface="Abel"/>
                <a:ea typeface="Abel"/>
                <a:cs typeface="Abel"/>
                <a:sym typeface="Abel"/>
                <a:hlinkClick r:id="rId7">
                  <a:extLst>
                    <a:ext uri="{A12FA001-AC4F-418D-AE19-62706E023703}">
                      <ahyp:hlinkClr val="tx"/>
                    </a:ext>
                  </a:extLst>
                </a:hlinkClick>
              </a:rPr>
              <a:t>https://pixabay.com/</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None/>
            </a:pPr>
            <a:r>
              <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None/>
            </a:pPr>
            <a:r>
              <a:rPr b="0" i="0" lang="en-IE" sz="2400" u="none" cap="none" strike="noStrike">
                <a:solidFill>
                  <a:srgbClr val="000000"/>
                </a:solidFill>
                <a:latin typeface="Abel"/>
                <a:ea typeface="Abel"/>
                <a:cs typeface="Abel"/>
                <a:sym typeface="Abel"/>
              </a:rPr>
              <a:t>Freepik</a:t>
            </a:r>
            <a:endParaRPr b="0" i="0" sz="2400" u="none" cap="none" strike="noStrike">
              <a:solidFill>
                <a:srgbClr val="000000"/>
              </a:solidFill>
              <a:latin typeface="Abel"/>
              <a:ea typeface="Abel"/>
              <a:cs typeface="Abel"/>
              <a:sym typeface="Abel"/>
            </a:endParaRPr>
          </a:p>
          <a:p>
            <a:pPr indent="0" lvl="0" marL="114300" marR="0" rtl="0" algn="l">
              <a:lnSpc>
                <a:spcPct val="100000"/>
              </a:lnSpc>
              <a:spcBef>
                <a:spcPts val="0"/>
              </a:spcBef>
              <a:spcAft>
                <a:spcPts val="0"/>
              </a:spcAft>
              <a:buNone/>
            </a:pPr>
            <a:r>
              <a:rPr b="0" i="0" lang="en-IE" sz="2400" u="sng" cap="none" strike="noStrike">
                <a:solidFill>
                  <a:srgbClr val="000000"/>
                </a:solidFill>
                <a:latin typeface="Abel"/>
                <a:ea typeface="Abel"/>
                <a:cs typeface="Abel"/>
                <a:sym typeface="Abel"/>
                <a:hlinkClick r:id="rId8">
                  <a:extLst>
                    <a:ext uri="{A12FA001-AC4F-418D-AE19-62706E023703}">
                      <ahyp:hlinkClr val="tx"/>
                    </a:ext>
                  </a:extLst>
                </a:hlinkClick>
              </a:rPr>
              <a:t>https://www.freepik.com/</a:t>
            </a:r>
            <a:endParaRPr b="0" i="0" sz="2400" u="none" cap="none" strike="noStrike">
              <a:solidFill>
                <a:srgbClr val="000000"/>
              </a:solidFill>
              <a:latin typeface="Abel"/>
              <a:ea typeface="Abel"/>
              <a:cs typeface="Abel"/>
              <a:sym typeface="Abel"/>
            </a:endParaRPr>
          </a:p>
        </p:txBody>
      </p:sp>
      <p:sp>
        <p:nvSpPr>
          <p:cNvPr id="618" name="Google Shape;618;p62"/>
          <p:cNvSpPr txBox="1"/>
          <p:nvPr/>
        </p:nvSpPr>
        <p:spPr>
          <a:xfrm>
            <a:off x="1077982" y="2056868"/>
            <a:ext cx="4762031" cy="2123658"/>
          </a:xfrm>
          <a:prstGeom prst="rect">
            <a:avLst/>
          </a:prstGeom>
          <a:noFill/>
          <a:ln>
            <a:noFill/>
          </a:ln>
        </p:spPr>
        <p:txBody>
          <a:bodyPr anchorCtr="0" anchor="t" bIns="45700" lIns="91425" spcFirstLastPara="1" rIns="91425" wrap="square" tIns="45700">
            <a:spAutoFit/>
          </a:bodyPr>
          <a:lstStyle/>
          <a:p>
            <a:pPr indent="0" lvl="0" marL="114300" marR="0" rtl="0" algn="l">
              <a:lnSpc>
                <a:spcPct val="100000"/>
              </a:lnSpc>
              <a:spcBef>
                <a:spcPts val="0"/>
              </a:spcBef>
              <a:spcAft>
                <a:spcPts val="0"/>
              </a:spcAft>
              <a:buClr>
                <a:srgbClr val="000000"/>
              </a:buClr>
              <a:buSzPts val="2800"/>
              <a:buFont typeface="Arial"/>
              <a:buNone/>
            </a:pPr>
            <a:r>
              <a:rPr b="0" i="0" lang="en-IE" sz="2800" u="none" cap="none" strike="noStrike">
                <a:solidFill>
                  <a:schemeClr val="dk1"/>
                </a:solidFill>
                <a:latin typeface="Abel"/>
                <a:ea typeface="Abel"/>
                <a:cs typeface="Abel"/>
                <a:sym typeface="Abel"/>
              </a:rPr>
              <a:t>Where to find free to use music:</a:t>
            </a:r>
            <a:endParaRPr/>
          </a:p>
          <a:p>
            <a:pPr indent="0" lvl="0" marL="11430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dk1"/>
              </a:solidFill>
              <a:latin typeface="Abel"/>
              <a:ea typeface="Abel"/>
              <a:cs typeface="Abel"/>
              <a:sym typeface="Abel"/>
            </a:endParaRPr>
          </a:p>
          <a:p>
            <a:pPr indent="0" lvl="0" marL="114300" marR="0" rtl="0" algn="l">
              <a:lnSpc>
                <a:spcPct val="100000"/>
              </a:lnSpc>
              <a:spcBef>
                <a:spcPts val="0"/>
              </a:spcBef>
              <a:spcAft>
                <a:spcPts val="0"/>
              </a:spcAft>
              <a:buClr>
                <a:srgbClr val="000000"/>
              </a:buClr>
              <a:buSzPts val="2400"/>
              <a:buFont typeface="Arial"/>
              <a:buNone/>
            </a:pPr>
            <a:r>
              <a:rPr b="0" i="0" lang="en-IE" sz="2400" u="none" cap="none" strike="noStrike">
                <a:solidFill>
                  <a:schemeClr val="dk1"/>
                </a:solidFill>
                <a:latin typeface="Abel"/>
                <a:ea typeface="Abel"/>
                <a:cs typeface="Abel"/>
                <a:sym typeface="Abel"/>
              </a:rPr>
              <a:t>Dig CC Mixter: </a:t>
            </a:r>
            <a:endParaRPr/>
          </a:p>
          <a:p>
            <a:pPr indent="0" lvl="0" marL="114300" marR="0" rtl="0" algn="l">
              <a:lnSpc>
                <a:spcPct val="100000"/>
              </a:lnSpc>
              <a:spcBef>
                <a:spcPts val="0"/>
              </a:spcBef>
              <a:spcAft>
                <a:spcPts val="0"/>
              </a:spcAft>
              <a:buClr>
                <a:srgbClr val="000000"/>
              </a:buClr>
              <a:buSzPts val="2400"/>
              <a:buFont typeface="Arial"/>
              <a:buNone/>
            </a:pPr>
            <a:r>
              <a:rPr b="0" i="0" lang="en-IE" sz="2400" u="sng" cap="none" strike="noStrike">
                <a:solidFill>
                  <a:srgbClr val="000000"/>
                </a:solidFill>
                <a:latin typeface="Abel"/>
                <a:ea typeface="Abel"/>
                <a:cs typeface="Abel"/>
                <a:sym typeface="Abel"/>
                <a:hlinkClick r:id="rId9">
                  <a:extLst>
                    <a:ext uri="{A12FA001-AC4F-418D-AE19-62706E023703}">
                      <ahyp:hlinkClr val="tx"/>
                    </a:ext>
                  </a:extLst>
                </a:hlinkClick>
              </a:rPr>
              <a:t>http://dig.ccmixter.org/</a:t>
            </a:r>
            <a:endParaRPr b="0" i="0" sz="2400" u="none" cap="none" strike="noStrike">
              <a:solidFill>
                <a:srgbClr val="000000"/>
              </a:solidFill>
              <a:latin typeface="Abel"/>
              <a:ea typeface="Abel"/>
              <a:cs typeface="Abel"/>
              <a:sym typeface="Abel"/>
            </a:endParaRPr>
          </a:p>
          <a:p>
            <a:pPr indent="0" lvl="0" marL="0" marR="0" rtl="0" algn="l">
              <a:lnSpc>
                <a:spcPct val="100000"/>
              </a:lnSpc>
              <a:spcBef>
                <a:spcPts val="0"/>
              </a:spcBef>
              <a:spcAft>
                <a:spcPts val="0"/>
              </a:spcAft>
              <a:buNone/>
            </a:pPr>
            <a:r>
              <a:rPr b="0" i="0" lang="en-IE" sz="3200" u="none" cap="none" strike="noStrike">
                <a:solidFill>
                  <a:srgbClr val="000000"/>
                </a:solidFill>
                <a:latin typeface="Abel"/>
                <a:ea typeface="Abel"/>
                <a:cs typeface="Abel"/>
                <a:sym typeface="Abel"/>
              </a:rPr>
              <a:t> </a:t>
            </a:r>
            <a:endParaRPr b="0" i="0" sz="3200" u="none" cap="none" strike="noStrike">
              <a:solidFill>
                <a:srgbClr val="000000"/>
              </a:solidFill>
              <a:latin typeface="Abel"/>
              <a:ea typeface="Abel"/>
              <a:cs typeface="Abel"/>
              <a:sym typeface="Abe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22" name="Shape 622"/>
        <p:cNvGrpSpPr/>
        <p:nvPr/>
      </p:nvGrpSpPr>
      <p:grpSpPr>
        <a:xfrm>
          <a:off x="0" y="0"/>
          <a:ext cx="0" cy="0"/>
          <a:chOff x="0" y="0"/>
          <a:chExt cx="0" cy="0"/>
        </a:xfrm>
      </p:grpSpPr>
      <p:sp>
        <p:nvSpPr>
          <p:cNvPr id="623" name="Google Shape;623;p63"/>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24" name="Google Shape;624;p63"/>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sp>
        <p:nvSpPr>
          <p:cNvPr id="625" name="Google Shape;625;p63"/>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26" name="Google Shape;626;p63"/>
          <p:cNvPicPr preferRelativeResize="0"/>
          <p:nvPr/>
        </p:nvPicPr>
        <p:blipFill rotWithShape="1">
          <a:blip r:embed="rId5">
            <a:alphaModFix/>
          </a:blip>
          <a:srcRect b="0" l="0" r="0" t="0"/>
          <a:stretch/>
        </p:blipFill>
        <p:spPr>
          <a:xfrm>
            <a:off x="11374639" y="152449"/>
            <a:ext cx="462675" cy="709197"/>
          </a:xfrm>
          <a:prstGeom prst="rect">
            <a:avLst/>
          </a:prstGeom>
          <a:noFill/>
          <a:ln>
            <a:noFill/>
          </a:ln>
        </p:spPr>
      </p:pic>
      <p:sp>
        <p:nvSpPr>
          <p:cNvPr id="627" name="Google Shape;627;p63"/>
          <p:cNvSpPr txBox="1"/>
          <p:nvPr/>
        </p:nvSpPr>
        <p:spPr>
          <a:xfrm>
            <a:off x="1077982" y="663459"/>
            <a:ext cx="8518301"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4400" u="none" cap="none" strike="noStrike">
                <a:solidFill>
                  <a:srgbClr val="000000"/>
                </a:solidFill>
                <a:latin typeface="Abel"/>
                <a:ea typeface="Abel"/>
                <a:cs typeface="Abel"/>
                <a:sym typeface="Abel"/>
              </a:rPr>
              <a:t>How to share your stories safely</a:t>
            </a:r>
            <a:endParaRPr b="0" i="0" sz="4400" u="none" cap="none" strike="noStrike">
              <a:solidFill>
                <a:srgbClr val="000000"/>
              </a:solidFill>
              <a:latin typeface="Abel"/>
              <a:ea typeface="Abel"/>
              <a:cs typeface="Abel"/>
              <a:sym typeface="Abel"/>
            </a:endParaRPr>
          </a:p>
        </p:txBody>
      </p:sp>
      <p:sp>
        <p:nvSpPr>
          <p:cNvPr id="628" name="Google Shape;628;p63"/>
          <p:cNvSpPr txBox="1"/>
          <p:nvPr/>
        </p:nvSpPr>
        <p:spPr>
          <a:xfrm>
            <a:off x="1077982" y="1942960"/>
            <a:ext cx="10227829" cy="35104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IE" sz="3200" u="none" cap="none" strike="noStrike">
                <a:solidFill>
                  <a:srgbClr val="000000"/>
                </a:solidFill>
                <a:latin typeface="Abel"/>
                <a:ea typeface="Abel"/>
                <a:cs typeface="Abel"/>
                <a:sym typeface="Abel"/>
              </a:rPr>
              <a:t>Property rights on social media:</a:t>
            </a:r>
            <a:endParaRPr/>
          </a:p>
          <a:p>
            <a:pPr indent="0" lvl="0" marL="0" marR="0" rtl="0" algn="l">
              <a:lnSpc>
                <a:spcPct val="100000"/>
              </a:lnSpc>
              <a:spcBef>
                <a:spcPts val="0"/>
              </a:spcBef>
              <a:spcAft>
                <a:spcPts val="0"/>
              </a:spcAft>
              <a:buNone/>
            </a:pPr>
            <a:r>
              <a:t/>
            </a:r>
            <a:endParaRPr b="0" i="0" sz="2800" u="none" cap="none" strike="noStrike">
              <a:solidFill>
                <a:srgbClr val="000000"/>
              </a:solidFill>
              <a:latin typeface="Abel"/>
              <a:ea typeface="Abel"/>
              <a:cs typeface="Abel"/>
              <a:sym typeface="Abel"/>
            </a:endParaRPr>
          </a:p>
          <a:p>
            <a:pPr indent="-285750" lvl="0" marL="285750" marR="0" rtl="0" algn="l">
              <a:lnSpc>
                <a:spcPct val="107000"/>
              </a:lnSpc>
              <a:spcBef>
                <a:spcPts val="0"/>
              </a:spcBef>
              <a:spcAft>
                <a:spcPts val="0"/>
              </a:spcAft>
              <a:buClr>
                <a:srgbClr val="000000"/>
              </a:buClr>
              <a:buSzPts val="2800"/>
              <a:buFont typeface="Arial"/>
              <a:buChar char="•"/>
            </a:pPr>
            <a:r>
              <a:rPr b="0" i="0" lang="en-IE" sz="2800" u="none" cap="none" strike="noStrike">
                <a:solidFill>
                  <a:srgbClr val="000000"/>
                </a:solidFill>
                <a:latin typeface="Abel"/>
                <a:ea typeface="Abel"/>
                <a:cs typeface="Abel"/>
                <a:sym typeface="Abel"/>
              </a:rPr>
              <a:t>Social media do not own the work that has been posted on their site, the copyright is kept by the owner.</a:t>
            </a:r>
            <a:endParaRPr/>
          </a:p>
          <a:p>
            <a:pPr indent="-107950" lvl="0" marL="285750" marR="0" rtl="0" algn="l">
              <a:lnSpc>
                <a:spcPct val="107000"/>
              </a:lnSpc>
              <a:spcBef>
                <a:spcPts val="800"/>
              </a:spcBef>
              <a:spcAft>
                <a:spcPts val="0"/>
              </a:spcAft>
              <a:buClr>
                <a:srgbClr val="000000"/>
              </a:buClr>
              <a:buSzPts val="2800"/>
              <a:buFont typeface="Arial"/>
              <a:buNone/>
            </a:pPr>
            <a:r>
              <a:t/>
            </a:r>
            <a:endParaRPr b="0" i="0" sz="2800" u="none" cap="none" strike="noStrike">
              <a:solidFill>
                <a:srgbClr val="000000"/>
              </a:solidFill>
              <a:latin typeface="Abel"/>
              <a:ea typeface="Abel"/>
              <a:cs typeface="Abel"/>
              <a:sym typeface="Abel"/>
            </a:endParaRPr>
          </a:p>
          <a:p>
            <a:pPr indent="-285750" lvl="0" marL="285750" marR="0" rtl="0" algn="l">
              <a:lnSpc>
                <a:spcPct val="107000"/>
              </a:lnSpc>
              <a:spcBef>
                <a:spcPts val="800"/>
              </a:spcBef>
              <a:spcAft>
                <a:spcPts val="0"/>
              </a:spcAft>
              <a:buClr>
                <a:srgbClr val="000000"/>
              </a:buClr>
              <a:buSzPts val="2800"/>
              <a:buFont typeface="Arial"/>
              <a:buChar char="•"/>
            </a:pPr>
            <a:r>
              <a:rPr b="0" i="0" lang="en-IE" sz="2800" u="none" cap="none" strike="noStrike">
                <a:solidFill>
                  <a:srgbClr val="000000"/>
                </a:solidFill>
                <a:latin typeface="Abel"/>
                <a:ea typeface="Abel"/>
                <a:cs typeface="Abel"/>
                <a:sym typeface="Abel"/>
              </a:rPr>
              <a:t>When you post on the site, you sign an agreement that gives the site a license to use your work for a variety of purposes.</a:t>
            </a:r>
            <a:endParaRPr b="0" i="0" sz="2800" u="none" cap="none" strike="noStrike">
              <a:solidFill>
                <a:srgbClr val="000000"/>
              </a:solidFill>
              <a:latin typeface="Abel"/>
              <a:ea typeface="Abel"/>
              <a:cs typeface="Abel"/>
              <a:sym typeface="Abe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632" name="Shape 632"/>
        <p:cNvGrpSpPr/>
        <p:nvPr/>
      </p:nvGrpSpPr>
      <p:grpSpPr>
        <a:xfrm>
          <a:off x="0" y="0"/>
          <a:ext cx="0" cy="0"/>
          <a:chOff x="0" y="0"/>
          <a:chExt cx="0" cy="0"/>
        </a:xfrm>
      </p:grpSpPr>
      <p:sp>
        <p:nvSpPr>
          <p:cNvPr id="633" name="Google Shape;633;p64"/>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34" name="Google Shape;634;p64"/>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635" name="Google Shape;635;p64"/>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636" name="Google Shape;636;p64"/>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637" name="Google Shape;637;p64"/>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638" name="Google Shape;638;p64"/>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39" name="Google Shape;639;p64"/>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640" name="Google Shape;640;p64"/>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641" name="Google Shape;641;p64"/>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The power of digital storytelling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45" name="Shape 645"/>
        <p:cNvGrpSpPr/>
        <p:nvPr/>
      </p:nvGrpSpPr>
      <p:grpSpPr>
        <a:xfrm>
          <a:off x="0" y="0"/>
          <a:ext cx="0" cy="0"/>
          <a:chOff x="0" y="0"/>
          <a:chExt cx="0" cy="0"/>
        </a:xfrm>
      </p:grpSpPr>
      <p:sp>
        <p:nvSpPr>
          <p:cNvPr id="646" name="Google Shape;646;p65"/>
          <p:cNvSpPr txBox="1"/>
          <p:nvPr>
            <p:ph type="title"/>
          </p:nvPr>
        </p:nvSpPr>
        <p:spPr>
          <a:xfrm>
            <a:off x="838200" y="63192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The power of digital storytelling</a:t>
            </a:r>
            <a:br>
              <a:rPr lang="en-IE"/>
            </a:br>
            <a:endParaRPr/>
          </a:p>
        </p:txBody>
      </p:sp>
      <p:pic>
        <p:nvPicPr>
          <p:cNvPr descr="Text&#10;&#10;Description automatically generated" id="647" name="Google Shape;647;p65"/>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48" name="Google Shape;648;p65"/>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
        <p:nvSpPr>
          <p:cNvPr id="649" name="Google Shape;649;p65"/>
          <p:cNvSpPr txBox="1"/>
          <p:nvPr/>
        </p:nvSpPr>
        <p:spPr>
          <a:xfrm>
            <a:off x="787140" y="1563329"/>
            <a:ext cx="11157154" cy="4237704"/>
          </a:xfrm>
          <a:prstGeom prst="rect">
            <a:avLst/>
          </a:prstGeom>
          <a:noFill/>
          <a:ln>
            <a:noFill/>
          </a:ln>
        </p:spPr>
        <p:txBody>
          <a:bodyPr anchorCtr="0" anchor="t" bIns="45700" lIns="91425" spcFirstLastPara="1" rIns="91425" wrap="square" tIns="45700">
            <a:normAutofit fontScale="92500" lnSpcReduction="20000"/>
          </a:bodyPr>
          <a:lstStyle/>
          <a:p>
            <a:pPr indent="0" lvl="0" marL="114300" marR="0" rtl="0" algn="l">
              <a:lnSpc>
                <a:spcPct val="107000"/>
              </a:lnSpc>
              <a:spcBef>
                <a:spcPts val="1000"/>
              </a:spcBef>
              <a:spcAft>
                <a:spcPts val="0"/>
              </a:spcAft>
              <a:buClr>
                <a:schemeClr val="dk1"/>
              </a:buClr>
              <a:buSzPct val="55598"/>
              <a:buFont typeface="Arial"/>
              <a:buNone/>
            </a:pPr>
            <a:r>
              <a:rPr b="1" i="0" lang="en-IE" sz="3500" u="none" cap="none" strike="noStrike">
                <a:solidFill>
                  <a:schemeClr val="dk1"/>
                </a:solidFill>
                <a:latin typeface="Abel"/>
                <a:ea typeface="Abel"/>
                <a:cs typeface="Abel"/>
                <a:sym typeface="Abel"/>
              </a:rPr>
              <a:t>Technology supports new ways of telling stories</a:t>
            </a:r>
            <a:endParaRPr/>
          </a:p>
          <a:p>
            <a:pPr indent="0" lvl="0" marL="114300" marR="0" rtl="0" algn="l">
              <a:lnSpc>
                <a:spcPct val="107000"/>
              </a:lnSpc>
              <a:spcBef>
                <a:spcPts val="1800"/>
              </a:spcBef>
              <a:spcAft>
                <a:spcPts val="0"/>
              </a:spcAft>
              <a:buClr>
                <a:schemeClr val="dk1"/>
              </a:buClr>
              <a:buSzPct val="60810"/>
              <a:buFont typeface="Arial"/>
              <a:buNone/>
            </a:pPr>
            <a:r>
              <a:rPr b="0" i="0" lang="en-IE" sz="3200" u="none" cap="none" strike="noStrike">
                <a:solidFill>
                  <a:schemeClr val="dk1"/>
                </a:solidFill>
                <a:latin typeface="Abel"/>
                <a:ea typeface="Abel"/>
                <a:cs typeface="Abel"/>
                <a:sym typeface="Abel"/>
              </a:rPr>
              <a:t>Digital storytelling is the old act of storytelling but using digital media, introducing elements of images, audio, video and interactivity with the more traditional text or narrative.</a:t>
            </a:r>
            <a:endParaRPr/>
          </a:p>
          <a:p>
            <a:pPr indent="-342900" lvl="0" marL="457200" marR="0" rtl="0" algn="l">
              <a:lnSpc>
                <a:spcPct val="107000"/>
              </a:lnSpc>
              <a:spcBef>
                <a:spcPts val="1800"/>
              </a:spcBef>
              <a:spcAft>
                <a:spcPts val="0"/>
              </a:spcAft>
              <a:buClr>
                <a:schemeClr val="dk1"/>
              </a:buClr>
              <a:buSzPct val="54054"/>
              <a:buFont typeface="Arial"/>
              <a:buChar char="•"/>
            </a:pPr>
            <a:r>
              <a:rPr b="0" i="0" lang="en-IE" sz="3600" u="none" cap="none" strike="noStrike">
                <a:solidFill>
                  <a:schemeClr val="dk1"/>
                </a:solidFill>
                <a:latin typeface="Abel"/>
                <a:ea typeface="Abel"/>
                <a:cs typeface="Abel"/>
                <a:sym typeface="Abel"/>
              </a:rPr>
              <a:t>Combines visual and spoken communication</a:t>
            </a:r>
            <a:endParaRPr/>
          </a:p>
          <a:p>
            <a:pPr indent="-342900" lvl="0" marL="457200" marR="0" rtl="0" algn="l">
              <a:lnSpc>
                <a:spcPct val="107000"/>
              </a:lnSpc>
              <a:spcBef>
                <a:spcPts val="1800"/>
              </a:spcBef>
              <a:spcAft>
                <a:spcPts val="0"/>
              </a:spcAft>
              <a:buClr>
                <a:schemeClr val="dk1"/>
              </a:buClr>
              <a:buSzPct val="54054"/>
              <a:buFont typeface="Arial"/>
              <a:buChar char="•"/>
            </a:pPr>
            <a:r>
              <a:rPr b="0" i="0" lang="en-IE" sz="3600" u="none" cap="none" strike="noStrike">
                <a:solidFill>
                  <a:schemeClr val="dk1"/>
                </a:solidFill>
                <a:latin typeface="Abel"/>
                <a:ea typeface="Abel"/>
                <a:cs typeface="Abel"/>
                <a:sym typeface="Abel"/>
              </a:rPr>
              <a:t>Brings personal experiences to a wider audience</a:t>
            </a:r>
            <a:endParaRPr/>
          </a:p>
          <a:p>
            <a:pPr indent="-342900" lvl="0" marL="457200" marR="0" rtl="0" algn="l">
              <a:lnSpc>
                <a:spcPct val="107000"/>
              </a:lnSpc>
              <a:spcBef>
                <a:spcPts val="1800"/>
              </a:spcBef>
              <a:spcAft>
                <a:spcPts val="800"/>
              </a:spcAft>
              <a:buClr>
                <a:schemeClr val="dk1"/>
              </a:buClr>
              <a:buSzPct val="54054"/>
              <a:buFont typeface="Arial"/>
              <a:buChar char="•"/>
            </a:pPr>
            <a:r>
              <a:rPr b="0" i="0" lang="en-IE" sz="3600" u="none" cap="none" strike="noStrike">
                <a:solidFill>
                  <a:schemeClr val="dk1"/>
                </a:solidFill>
                <a:latin typeface="Abel"/>
                <a:ea typeface="Abel"/>
                <a:cs typeface="Abel"/>
                <a:sym typeface="Abel"/>
              </a:rPr>
              <a:t>Provides welcome invitation to discovery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53" name="Shape 653"/>
        <p:cNvGrpSpPr/>
        <p:nvPr/>
      </p:nvGrpSpPr>
      <p:grpSpPr>
        <a:xfrm>
          <a:off x="0" y="0"/>
          <a:ext cx="0" cy="0"/>
          <a:chOff x="0" y="0"/>
          <a:chExt cx="0" cy="0"/>
        </a:xfrm>
      </p:grpSpPr>
      <p:sp>
        <p:nvSpPr>
          <p:cNvPr id="654" name="Google Shape;654;p66"/>
          <p:cNvSpPr txBox="1"/>
          <p:nvPr>
            <p:ph type="title"/>
          </p:nvPr>
        </p:nvSpPr>
        <p:spPr>
          <a:xfrm>
            <a:off x="838200" y="425449"/>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The power of digital storytelling</a:t>
            </a:r>
            <a:endParaRPr b="1"/>
          </a:p>
        </p:txBody>
      </p:sp>
      <p:sp>
        <p:nvSpPr>
          <p:cNvPr id="655" name="Google Shape;655;p66"/>
          <p:cNvSpPr txBox="1"/>
          <p:nvPr>
            <p:ph idx="1" type="body"/>
          </p:nvPr>
        </p:nvSpPr>
        <p:spPr>
          <a:xfrm>
            <a:off x="710381" y="1668309"/>
            <a:ext cx="10515600" cy="4351338"/>
          </a:xfrm>
          <a:prstGeom prst="rect">
            <a:avLst/>
          </a:prstGeom>
          <a:noFill/>
          <a:ln>
            <a:noFill/>
          </a:ln>
        </p:spPr>
        <p:txBody>
          <a:bodyPr anchorCtr="0" anchor="t" bIns="45700" lIns="91425" spcFirstLastPara="1" rIns="91425" wrap="square" tIns="45700">
            <a:normAutofit fontScale="77500" lnSpcReduction="20000"/>
          </a:bodyPr>
          <a:lstStyle/>
          <a:p>
            <a:pPr indent="0" lvl="0" marL="114300" rtl="0" algn="l">
              <a:lnSpc>
                <a:spcPct val="90000"/>
              </a:lnSpc>
              <a:spcBef>
                <a:spcPts val="1000"/>
              </a:spcBef>
              <a:spcAft>
                <a:spcPts val="0"/>
              </a:spcAft>
              <a:buSzPct val="55727"/>
              <a:buNone/>
            </a:pPr>
            <a:r>
              <a:rPr b="1" lang="en-IE" sz="3800">
                <a:latin typeface="Abel"/>
                <a:ea typeface="Abel"/>
                <a:cs typeface="Abel"/>
                <a:sym typeface="Abel"/>
              </a:rPr>
              <a:t>How to connect with your audience</a:t>
            </a:r>
            <a:endParaRPr b="1" sz="3800">
              <a:latin typeface="Abel"/>
              <a:ea typeface="Abel"/>
              <a:cs typeface="Abel"/>
              <a:sym typeface="Abel"/>
            </a:endParaRPr>
          </a:p>
          <a:p>
            <a:pPr indent="0" lvl="0" marL="114300" rtl="0" algn="l">
              <a:lnSpc>
                <a:spcPct val="90000"/>
              </a:lnSpc>
              <a:spcBef>
                <a:spcPts val="1000"/>
              </a:spcBef>
              <a:spcAft>
                <a:spcPts val="0"/>
              </a:spcAft>
              <a:buSzPct val="96256"/>
              <a:buNone/>
            </a:pPr>
            <a:r>
              <a:t/>
            </a:r>
            <a:endParaRPr sz="2200">
              <a:latin typeface="Abel"/>
              <a:ea typeface="Abel"/>
              <a:cs typeface="Abel"/>
              <a:sym typeface="Abel"/>
            </a:endParaRPr>
          </a:p>
          <a:p>
            <a:pPr indent="0" lvl="0" marL="114300" rtl="0" algn="l">
              <a:lnSpc>
                <a:spcPct val="90000"/>
              </a:lnSpc>
              <a:spcBef>
                <a:spcPts val="1000"/>
              </a:spcBef>
              <a:spcAft>
                <a:spcPts val="0"/>
              </a:spcAft>
              <a:buSzPct val="70588"/>
              <a:buNone/>
            </a:pPr>
            <a:r>
              <a:rPr b="1" i="0" lang="en-IE" sz="3000">
                <a:solidFill>
                  <a:schemeClr val="dk1"/>
                </a:solidFill>
                <a:latin typeface="Abel"/>
                <a:ea typeface="Abel"/>
                <a:cs typeface="Abel"/>
                <a:sym typeface="Abel"/>
              </a:rPr>
              <a:t>Emotional connection </a:t>
            </a:r>
            <a:r>
              <a:rPr i="0" lang="en-IE" sz="3000">
                <a:solidFill>
                  <a:schemeClr val="dk1"/>
                </a:solidFill>
                <a:latin typeface="Abel"/>
                <a:ea typeface="Abel"/>
                <a:cs typeface="Abel"/>
                <a:sym typeface="Abel"/>
              </a:rPr>
              <a:t>is what makes a story memorable and engaging. </a:t>
            </a:r>
            <a:r>
              <a:rPr lang="en-IE" sz="3000">
                <a:latin typeface="Abel"/>
                <a:ea typeface="Abel"/>
                <a:cs typeface="Abel"/>
                <a:sym typeface="Abel"/>
              </a:rPr>
              <a:t>In order to engage and connect with your audience, stories must:</a:t>
            </a:r>
            <a:endParaRPr/>
          </a:p>
          <a:p>
            <a:pPr indent="0" lvl="0" marL="114300" rtl="0" algn="l">
              <a:lnSpc>
                <a:spcPct val="90000"/>
              </a:lnSpc>
              <a:spcBef>
                <a:spcPts val="1000"/>
              </a:spcBef>
              <a:spcAft>
                <a:spcPts val="0"/>
              </a:spcAft>
              <a:buSzPct val="88235"/>
              <a:buNone/>
            </a:pPr>
            <a:r>
              <a:t/>
            </a:r>
            <a:endParaRPr b="1" sz="24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be personal</a:t>
            </a:r>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be short and concise</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use readily-available source materials</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include universal story elements</a:t>
            </a:r>
            <a:endParaRPr sz="3200">
              <a:latin typeface="Abel"/>
              <a:ea typeface="Abel"/>
              <a:cs typeface="Abel"/>
              <a:sym typeface="Abel"/>
            </a:endParaRPr>
          </a:p>
          <a:p>
            <a:pPr indent="-332814" lvl="0" marL="457200" rtl="0" algn="l">
              <a:lnSpc>
                <a:spcPct val="90000"/>
              </a:lnSpc>
              <a:spcBef>
                <a:spcPts val="1000"/>
              </a:spcBef>
              <a:spcAft>
                <a:spcPts val="0"/>
              </a:spcAft>
              <a:buClr>
                <a:schemeClr val="dk1"/>
              </a:buClr>
              <a:buSzPct val="66176"/>
              <a:buChar char="•"/>
            </a:pPr>
            <a:r>
              <a:rPr lang="en-IE" sz="3200">
                <a:latin typeface="Abel"/>
                <a:ea typeface="Abel"/>
                <a:cs typeface="Abel"/>
                <a:sym typeface="Abel"/>
              </a:rPr>
              <a:t>involve collaboration at a variety of levels (allow members to write comments)</a:t>
            </a:r>
            <a:endParaRPr/>
          </a:p>
          <a:p>
            <a:pPr indent="-228600" lvl="0" marL="457200" rtl="0" algn="l">
              <a:lnSpc>
                <a:spcPct val="90000"/>
              </a:lnSpc>
              <a:spcBef>
                <a:spcPts val="1000"/>
              </a:spcBef>
              <a:spcAft>
                <a:spcPts val="0"/>
              </a:spcAft>
              <a:buClr>
                <a:schemeClr val="dk1"/>
              </a:buClr>
              <a:buSzPct val="75630"/>
              <a:buNone/>
            </a:pPr>
            <a:r>
              <a:t/>
            </a:r>
            <a:endParaRPr>
              <a:latin typeface="Abel"/>
              <a:ea typeface="Abel"/>
              <a:cs typeface="Abel"/>
              <a:sym typeface="Abel"/>
            </a:endParaRPr>
          </a:p>
        </p:txBody>
      </p:sp>
      <p:pic>
        <p:nvPicPr>
          <p:cNvPr descr="Text&#10;&#10;Description automatically generated" id="656" name="Google Shape;656;p66"/>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57" name="Google Shape;657;p66"/>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61" name="Shape 661"/>
        <p:cNvGrpSpPr/>
        <p:nvPr/>
      </p:nvGrpSpPr>
      <p:grpSpPr>
        <a:xfrm>
          <a:off x="0" y="0"/>
          <a:ext cx="0" cy="0"/>
          <a:chOff x="0" y="0"/>
          <a:chExt cx="0" cy="0"/>
        </a:xfrm>
      </p:grpSpPr>
      <p:sp>
        <p:nvSpPr>
          <p:cNvPr id="662" name="Google Shape;662;p67"/>
          <p:cNvSpPr txBox="1"/>
          <p:nvPr>
            <p:ph type="title"/>
          </p:nvPr>
        </p:nvSpPr>
        <p:spPr>
          <a:xfrm>
            <a:off x="838200" y="270642"/>
            <a:ext cx="10515600" cy="1473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The power of digital storytelling</a:t>
            </a:r>
            <a:endParaRPr b="1"/>
          </a:p>
        </p:txBody>
      </p:sp>
      <p:sp>
        <p:nvSpPr>
          <p:cNvPr id="663" name="Google Shape;663;p67"/>
          <p:cNvSpPr txBox="1"/>
          <p:nvPr>
            <p:ph idx="1" type="body"/>
          </p:nvPr>
        </p:nvSpPr>
        <p:spPr>
          <a:xfrm>
            <a:off x="838200" y="1475965"/>
            <a:ext cx="10515600" cy="4917256"/>
          </a:xfrm>
          <a:prstGeom prst="rect">
            <a:avLst/>
          </a:prstGeom>
          <a:noFill/>
          <a:ln>
            <a:noFill/>
          </a:ln>
        </p:spPr>
        <p:txBody>
          <a:bodyPr anchorCtr="0" anchor="t" bIns="45700" lIns="91425" spcFirstLastPara="1" rIns="91425" wrap="square" tIns="45700">
            <a:normAutofit fontScale="92500" lnSpcReduction="20000"/>
          </a:bodyPr>
          <a:lstStyle/>
          <a:p>
            <a:pPr indent="0" lvl="0" marL="114300" rtl="0" algn="l">
              <a:lnSpc>
                <a:spcPct val="90000"/>
              </a:lnSpc>
              <a:spcBef>
                <a:spcPts val="1000"/>
              </a:spcBef>
              <a:spcAft>
                <a:spcPts val="0"/>
              </a:spcAft>
              <a:buSzPct val="55598"/>
              <a:buNone/>
            </a:pPr>
            <a:r>
              <a:rPr b="1" lang="en-IE" sz="3500">
                <a:latin typeface="Abel"/>
                <a:ea typeface="Abel"/>
                <a:cs typeface="Abel"/>
                <a:sym typeface="Abel"/>
              </a:rPr>
              <a:t>Why is Storytelling important?</a:t>
            </a:r>
            <a:endParaRPr/>
          </a:p>
          <a:p>
            <a:pPr indent="0" lvl="0" marL="114300" rtl="0" algn="l">
              <a:lnSpc>
                <a:spcPct val="90000"/>
              </a:lnSpc>
              <a:spcBef>
                <a:spcPts val="1000"/>
              </a:spcBef>
              <a:spcAft>
                <a:spcPts val="0"/>
              </a:spcAft>
              <a:buSzPct val="55598"/>
              <a:buNone/>
            </a:pPr>
            <a:r>
              <a:t/>
            </a:r>
            <a:endParaRPr sz="35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provides a forum for people</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helps foster a sense of connection to society or local community</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provides social opportunities for people who want to share their personal experiences</a:t>
            </a:r>
            <a:endParaRPr sz="3200">
              <a:latin typeface="Abel"/>
              <a:ea typeface="Abel"/>
              <a:cs typeface="Abel"/>
              <a:sym typeface="Abel"/>
            </a:endParaRPr>
          </a:p>
          <a:p>
            <a:pPr indent="-228600" lvl="0" marL="457200" rtl="0" algn="l">
              <a:lnSpc>
                <a:spcPct val="90000"/>
              </a:lnSpc>
              <a:spcBef>
                <a:spcPts val="1000"/>
              </a:spcBef>
              <a:spcAft>
                <a:spcPts val="0"/>
              </a:spcAft>
              <a:buClr>
                <a:schemeClr val="dk1"/>
              </a:buClr>
              <a:buSzPct val="60810"/>
              <a:buNone/>
            </a:pPr>
            <a:r>
              <a:t/>
            </a:r>
            <a:endParaRPr sz="3200">
              <a:latin typeface="Abel"/>
              <a:ea typeface="Abel"/>
              <a:cs typeface="Abel"/>
              <a:sym typeface="Abel"/>
            </a:endParaRPr>
          </a:p>
          <a:p>
            <a:pPr indent="-342900" lvl="0" marL="457200" rtl="0" algn="l">
              <a:lnSpc>
                <a:spcPct val="90000"/>
              </a:lnSpc>
              <a:spcBef>
                <a:spcPts val="1000"/>
              </a:spcBef>
              <a:spcAft>
                <a:spcPts val="0"/>
              </a:spcAft>
              <a:buClr>
                <a:schemeClr val="dk1"/>
              </a:buClr>
              <a:buSzPct val="60810"/>
              <a:buChar char="•"/>
            </a:pPr>
            <a:r>
              <a:rPr lang="en-IE" sz="3200">
                <a:latin typeface="Abel"/>
                <a:ea typeface="Abel"/>
                <a:cs typeface="Abel"/>
                <a:sym typeface="Abel"/>
              </a:rPr>
              <a:t>helps share culture, identity, and history</a:t>
            </a:r>
            <a:endParaRPr sz="3200">
              <a:latin typeface="Abel"/>
              <a:ea typeface="Abel"/>
              <a:cs typeface="Abel"/>
              <a:sym typeface="Abel"/>
            </a:endParaRPr>
          </a:p>
        </p:txBody>
      </p:sp>
      <p:pic>
        <p:nvPicPr>
          <p:cNvPr descr="Text&#10;&#10;Description automatically generated" id="664" name="Google Shape;664;p67"/>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65" name="Google Shape;665;p67"/>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69" name="Shape 669"/>
        <p:cNvGrpSpPr/>
        <p:nvPr/>
      </p:nvGrpSpPr>
      <p:grpSpPr>
        <a:xfrm>
          <a:off x="0" y="0"/>
          <a:ext cx="0" cy="0"/>
          <a:chOff x="0" y="0"/>
          <a:chExt cx="0" cy="0"/>
        </a:xfrm>
      </p:grpSpPr>
      <p:sp>
        <p:nvSpPr>
          <p:cNvPr id="670" name="Google Shape;670;p68"/>
          <p:cNvSpPr txBox="1"/>
          <p:nvPr>
            <p:ph type="title"/>
          </p:nvPr>
        </p:nvSpPr>
        <p:spPr>
          <a:xfrm>
            <a:off x="838200" y="173280"/>
            <a:ext cx="10515600" cy="1473507"/>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The power of digital storytelling</a:t>
            </a:r>
            <a:endParaRPr b="1"/>
          </a:p>
        </p:txBody>
      </p:sp>
      <p:sp>
        <p:nvSpPr>
          <p:cNvPr id="671" name="Google Shape;671;p68"/>
          <p:cNvSpPr txBox="1"/>
          <p:nvPr>
            <p:ph idx="1" type="body"/>
          </p:nvPr>
        </p:nvSpPr>
        <p:spPr>
          <a:xfrm>
            <a:off x="710380" y="1406576"/>
            <a:ext cx="11233913" cy="4917256"/>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IE" sz="3200">
                <a:latin typeface="Abel"/>
                <a:ea typeface="Abel"/>
                <a:cs typeface="Abel"/>
                <a:sym typeface="Abel"/>
              </a:rPr>
              <a:t>Sharing cultural heritage through digital sories</a:t>
            </a:r>
            <a:endParaRPr b="1" sz="3200">
              <a:latin typeface="Abel"/>
              <a:ea typeface="Abel"/>
              <a:cs typeface="Abel"/>
              <a:sym typeface="Abel"/>
            </a:endParaRPr>
          </a:p>
          <a:p>
            <a:pPr indent="0" lvl="0" marL="114300" rtl="0" algn="l">
              <a:lnSpc>
                <a:spcPct val="90000"/>
              </a:lnSpc>
              <a:spcBef>
                <a:spcPts val="1000"/>
              </a:spcBef>
              <a:spcAft>
                <a:spcPts val="0"/>
              </a:spcAft>
              <a:buSzPts val="1800"/>
              <a:buNone/>
            </a:pPr>
            <a:r>
              <a:t/>
            </a:r>
            <a:endParaRPr>
              <a:latin typeface="Abel"/>
              <a:ea typeface="Abel"/>
              <a:cs typeface="Abel"/>
              <a:sym typeface="Abel"/>
            </a:endParaRPr>
          </a:p>
          <a:p>
            <a:pPr indent="0" lvl="0" marL="114300" rtl="0" algn="l">
              <a:lnSpc>
                <a:spcPct val="90000"/>
              </a:lnSpc>
              <a:spcBef>
                <a:spcPts val="1000"/>
              </a:spcBef>
              <a:spcAft>
                <a:spcPts val="0"/>
              </a:spcAft>
              <a:buSzPts val="1800"/>
              <a:buNone/>
            </a:pPr>
            <a:r>
              <a:rPr lang="en-IE" sz="3200">
                <a:solidFill>
                  <a:srgbClr val="1A1A1A"/>
                </a:solidFill>
                <a:latin typeface="Abel"/>
                <a:ea typeface="Abel"/>
                <a:cs typeface="Abel"/>
                <a:sym typeface="Abel"/>
              </a:rPr>
              <a:t>Stories about cultural heritage are very effective in creating powerful experiences and a sense of psychological proximity.</a:t>
            </a:r>
            <a:endParaRPr/>
          </a:p>
          <a:p>
            <a:pPr indent="0" lvl="0" marL="114300" rtl="0" algn="l">
              <a:lnSpc>
                <a:spcPct val="90000"/>
              </a:lnSpc>
              <a:spcBef>
                <a:spcPts val="1000"/>
              </a:spcBef>
              <a:spcAft>
                <a:spcPts val="0"/>
              </a:spcAft>
              <a:buSzPts val="1800"/>
              <a:buNone/>
            </a:pPr>
            <a:r>
              <a:t/>
            </a:r>
            <a:endParaRPr sz="3200">
              <a:solidFill>
                <a:srgbClr val="1A1A1A"/>
              </a:solidFill>
              <a:latin typeface="Abel"/>
              <a:ea typeface="Abel"/>
              <a:cs typeface="Abel"/>
              <a:sym typeface="Abel"/>
            </a:endParaRPr>
          </a:p>
          <a:p>
            <a:pPr indent="-342900" lvl="0" marL="457200" rtl="0" algn="l">
              <a:lnSpc>
                <a:spcPct val="90000"/>
              </a:lnSpc>
              <a:spcBef>
                <a:spcPts val="1000"/>
              </a:spcBef>
              <a:spcAft>
                <a:spcPts val="0"/>
              </a:spcAft>
              <a:buClr>
                <a:schemeClr val="dk1"/>
              </a:buClr>
              <a:buSzPts val="1800"/>
              <a:buChar char="•"/>
            </a:pPr>
            <a:r>
              <a:rPr lang="en-IE" sz="3200">
                <a:solidFill>
                  <a:srgbClr val="1A1A1A"/>
                </a:solidFill>
                <a:latin typeface="Abel"/>
                <a:ea typeface="Abel"/>
                <a:cs typeface="Abel"/>
                <a:sym typeface="Abel"/>
              </a:rPr>
              <a:t>They trigger our own personal memories, emotions and experiences</a:t>
            </a:r>
            <a:endParaRPr/>
          </a:p>
          <a:p>
            <a:pPr indent="-342900" lvl="0" marL="457200" rtl="0" algn="l">
              <a:lnSpc>
                <a:spcPct val="90000"/>
              </a:lnSpc>
              <a:spcBef>
                <a:spcPts val="1000"/>
              </a:spcBef>
              <a:spcAft>
                <a:spcPts val="0"/>
              </a:spcAft>
              <a:buClr>
                <a:schemeClr val="dk1"/>
              </a:buClr>
              <a:buSzPts val="1800"/>
              <a:buChar char="•"/>
            </a:pPr>
            <a:r>
              <a:rPr lang="en-IE" sz="3200">
                <a:solidFill>
                  <a:srgbClr val="1A1A1A"/>
                </a:solidFill>
                <a:latin typeface="Abel"/>
                <a:ea typeface="Abel"/>
                <a:cs typeface="Abel"/>
                <a:sym typeface="Abel"/>
              </a:rPr>
              <a:t>They generate empathy</a:t>
            </a:r>
            <a:endParaRPr/>
          </a:p>
          <a:p>
            <a:pPr indent="-342900" lvl="0" marL="457200" rtl="0" algn="l">
              <a:lnSpc>
                <a:spcPct val="90000"/>
              </a:lnSpc>
              <a:spcBef>
                <a:spcPts val="1000"/>
              </a:spcBef>
              <a:spcAft>
                <a:spcPts val="0"/>
              </a:spcAft>
              <a:buClr>
                <a:schemeClr val="dk1"/>
              </a:buClr>
              <a:buSzPts val="1800"/>
              <a:buChar char="•"/>
            </a:pPr>
            <a:r>
              <a:rPr lang="en-IE" sz="3200">
                <a:solidFill>
                  <a:srgbClr val="1A1A1A"/>
                </a:solidFill>
                <a:latin typeface="Abel"/>
                <a:ea typeface="Abel"/>
                <a:cs typeface="Abel"/>
                <a:sym typeface="Abel"/>
              </a:rPr>
              <a:t>They foster our engagement</a:t>
            </a:r>
            <a:endParaRPr sz="3200">
              <a:latin typeface="Abel"/>
              <a:ea typeface="Abel"/>
              <a:cs typeface="Abel"/>
              <a:sym typeface="Abel"/>
            </a:endParaRPr>
          </a:p>
          <a:p>
            <a:pPr indent="0" lvl="0" marL="114300" rtl="0" algn="l">
              <a:lnSpc>
                <a:spcPct val="90000"/>
              </a:lnSpc>
              <a:spcBef>
                <a:spcPts val="1000"/>
              </a:spcBef>
              <a:spcAft>
                <a:spcPts val="0"/>
              </a:spcAft>
              <a:buSzPts val="1800"/>
              <a:buNone/>
            </a:pPr>
            <a:r>
              <a:t/>
            </a:r>
            <a:endParaRPr sz="1800">
              <a:latin typeface="Calibri"/>
              <a:ea typeface="Calibri"/>
              <a:cs typeface="Calibri"/>
              <a:sym typeface="Calibri"/>
            </a:endParaRPr>
          </a:p>
          <a:p>
            <a:pPr indent="0" lvl="0" marL="114300" rtl="0" algn="l">
              <a:lnSpc>
                <a:spcPct val="90000"/>
              </a:lnSpc>
              <a:spcBef>
                <a:spcPts val="1000"/>
              </a:spcBef>
              <a:spcAft>
                <a:spcPts val="0"/>
              </a:spcAft>
              <a:buSzPts val="1800"/>
              <a:buNone/>
            </a:pPr>
            <a:r>
              <a:t/>
            </a:r>
            <a:endParaRPr sz="3200">
              <a:latin typeface="Abel"/>
              <a:ea typeface="Abel"/>
              <a:cs typeface="Abel"/>
              <a:sym typeface="Abel"/>
            </a:endParaRPr>
          </a:p>
        </p:txBody>
      </p:sp>
      <p:pic>
        <p:nvPicPr>
          <p:cNvPr descr="Text&#10;&#10;Description automatically generated" id="672" name="Google Shape;672;p68"/>
          <p:cNvPicPr preferRelativeResize="0"/>
          <p:nvPr/>
        </p:nvPicPr>
        <p:blipFill rotWithShape="1">
          <a:blip r:embed="rId4">
            <a:alphaModFix/>
          </a:blip>
          <a:srcRect b="0" l="0" r="0" t="0"/>
          <a:stretch/>
        </p:blipFill>
        <p:spPr>
          <a:xfrm>
            <a:off x="127819" y="6256901"/>
            <a:ext cx="1964299" cy="427819"/>
          </a:xfrm>
          <a:prstGeom prst="rect">
            <a:avLst/>
          </a:prstGeom>
          <a:noFill/>
          <a:ln>
            <a:noFill/>
          </a:ln>
        </p:spPr>
      </p:pic>
      <p:pic>
        <p:nvPicPr>
          <p:cNvPr id="673" name="Google Shape;673;p68"/>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0000"/>
          </a:blip>
          <a:stretch>
            <a:fillRect/>
          </a:stretch>
        </a:blipFill>
      </p:bgPr>
    </p:bg>
    <p:spTree>
      <p:nvGrpSpPr>
        <p:cNvPr id="677" name="Shape 677"/>
        <p:cNvGrpSpPr/>
        <p:nvPr/>
      </p:nvGrpSpPr>
      <p:grpSpPr>
        <a:xfrm>
          <a:off x="0" y="0"/>
          <a:ext cx="0" cy="0"/>
          <a:chOff x="0" y="0"/>
          <a:chExt cx="0" cy="0"/>
        </a:xfrm>
      </p:grpSpPr>
      <p:sp>
        <p:nvSpPr>
          <p:cNvPr id="678" name="Google Shape;678;p69"/>
          <p:cNvSpPr txBox="1"/>
          <p:nvPr>
            <p:ph type="title"/>
          </p:nvPr>
        </p:nvSpPr>
        <p:spPr>
          <a:xfrm>
            <a:off x="838200" y="34274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b="1" lang="en-IE">
                <a:latin typeface="Abel"/>
                <a:ea typeface="Abel"/>
                <a:cs typeface="Abel"/>
                <a:sym typeface="Abel"/>
              </a:rPr>
              <a:t>The power of digital storytelling</a:t>
            </a:r>
            <a:endParaRPr b="1"/>
          </a:p>
        </p:txBody>
      </p:sp>
      <p:sp>
        <p:nvSpPr>
          <p:cNvPr id="679" name="Google Shape;679;p69"/>
          <p:cNvSpPr txBox="1"/>
          <p:nvPr>
            <p:ph idx="1" type="body"/>
          </p:nvPr>
        </p:nvSpPr>
        <p:spPr>
          <a:xfrm>
            <a:off x="710381" y="1668309"/>
            <a:ext cx="10771238" cy="4493500"/>
          </a:xfrm>
          <a:prstGeom prst="rect">
            <a:avLst/>
          </a:prstGeom>
          <a:noFill/>
          <a:ln>
            <a:noFill/>
          </a:ln>
        </p:spPr>
        <p:txBody>
          <a:bodyPr anchorCtr="0" anchor="t" bIns="45700" lIns="91425" spcFirstLastPara="1" rIns="91425" wrap="square" tIns="45700">
            <a:normAutofit fontScale="32500" lnSpcReduction="20000"/>
          </a:bodyPr>
          <a:lstStyle/>
          <a:p>
            <a:pPr indent="0" lvl="0" marL="114300" rtl="0" algn="l">
              <a:lnSpc>
                <a:spcPct val="90000"/>
              </a:lnSpc>
              <a:spcBef>
                <a:spcPts val="1000"/>
              </a:spcBef>
              <a:spcAft>
                <a:spcPts val="0"/>
              </a:spcAft>
              <a:buSzPct val="49896"/>
              <a:buNone/>
            </a:pPr>
            <a:r>
              <a:rPr lang="en-IE" sz="11100">
                <a:latin typeface="Abel"/>
                <a:ea typeface="Abel"/>
                <a:cs typeface="Abel"/>
                <a:sym typeface="Abel"/>
              </a:rPr>
              <a:t>Stories allow us to:</a:t>
            </a:r>
            <a:endParaRPr/>
          </a:p>
          <a:p>
            <a:pPr indent="0" lvl="0" marL="114300" rtl="0" algn="l">
              <a:lnSpc>
                <a:spcPct val="90000"/>
              </a:lnSpc>
              <a:spcBef>
                <a:spcPts val="1000"/>
              </a:spcBef>
              <a:spcAft>
                <a:spcPts val="0"/>
              </a:spcAft>
              <a:buSzPct val="61538"/>
              <a:buNone/>
            </a:pPr>
            <a:r>
              <a:t/>
            </a:r>
            <a:endParaRPr b="1" sz="9000">
              <a:latin typeface="Abel"/>
              <a:ea typeface="Abel"/>
              <a:cs typeface="Abel"/>
              <a:sym typeface="Abel"/>
            </a:endParaRPr>
          </a:p>
          <a:p>
            <a:pPr indent="-342900" lvl="0" marL="457200" rtl="0" algn="l">
              <a:lnSpc>
                <a:spcPct val="107000"/>
              </a:lnSpc>
              <a:spcBef>
                <a:spcPts val="1000"/>
              </a:spcBef>
              <a:spcAft>
                <a:spcPts val="0"/>
              </a:spcAft>
              <a:buSzPct val="56514"/>
              <a:buChar char="•"/>
            </a:pPr>
            <a:r>
              <a:rPr lang="en-IE" sz="9800">
                <a:solidFill>
                  <a:srgbClr val="1A1A1A"/>
                </a:solidFill>
                <a:latin typeface="Abel"/>
                <a:ea typeface="Abel"/>
                <a:cs typeface="Abel"/>
                <a:sym typeface="Abel"/>
              </a:rPr>
              <a:t>make sense of the world</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learn and broaden our knowledge</a:t>
            </a:r>
            <a:endParaRPr/>
          </a:p>
          <a:p>
            <a:pPr indent="-342900" lvl="0" marL="457200" rtl="0" algn="l">
              <a:lnSpc>
                <a:spcPct val="107000"/>
              </a:lnSpc>
              <a:spcBef>
                <a:spcPts val="1800"/>
              </a:spcBef>
              <a:spcAft>
                <a:spcPts val="0"/>
              </a:spcAft>
              <a:buSzPct val="56514"/>
              <a:buChar char="•"/>
            </a:pPr>
            <a:r>
              <a:rPr lang="en-IE" sz="9800">
                <a:latin typeface="Abel"/>
                <a:ea typeface="Abel"/>
                <a:cs typeface="Abel"/>
                <a:sym typeface="Abel"/>
              </a:rPr>
              <a:t>reflect and change our behaviour</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empathise and connect with each other</a:t>
            </a:r>
            <a:endParaRPr sz="9800">
              <a:latin typeface="Abel"/>
              <a:ea typeface="Abel"/>
              <a:cs typeface="Abel"/>
              <a:sym typeface="Abel"/>
            </a:endParaRPr>
          </a:p>
          <a:p>
            <a:pPr indent="-342900" lvl="0" marL="457200" rtl="0" algn="l">
              <a:lnSpc>
                <a:spcPct val="107000"/>
              </a:lnSpc>
              <a:spcBef>
                <a:spcPts val="1800"/>
              </a:spcBef>
              <a:spcAft>
                <a:spcPts val="0"/>
              </a:spcAft>
              <a:buSzPct val="56514"/>
              <a:buChar char="•"/>
            </a:pPr>
            <a:r>
              <a:rPr lang="en-IE" sz="9800">
                <a:solidFill>
                  <a:srgbClr val="1A1A1A"/>
                </a:solidFill>
                <a:latin typeface="Abel"/>
                <a:ea typeface="Abel"/>
                <a:cs typeface="Abel"/>
                <a:sym typeface="Abel"/>
              </a:rPr>
              <a:t>keep cultures alive</a:t>
            </a:r>
            <a:endParaRPr sz="9800">
              <a:latin typeface="Abel"/>
              <a:ea typeface="Abel"/>
              <a:cs typeface="Abel"/>
              <a:sym typeface="Abel"/>
            </a:endParaRPr>
          </a:p>
          <a:p>
            <a:pPr indent="-228600" lvl="0" marL="457200" rtl="0" algn="l">
              <a:lnSpc>
                <a:spcPct val="90000"/>
              </a:lnSpc>
              <a:spcBef>
                <a:spcPts val="1800"/>
              </a:spcBef>
              <a:spcAft>
                <a:spcPts val="0"/>
              </a:spcAft>
              <a:buClr>
                <a:schemeClr val="dk1"/>
              </a:buClr>
              <a:buSzPct val="197802"/>
              <a:buNone/>
            </a:pPr>
            <a:r>
              <a:t/>
            </a:r>
            <a:endParaRPr>
              <a:latin typeface="Abel"/>
              <a:ea typeface="Abel"/>
              <a:cs typeface="Abel"/>
              <a:sym typeface="Abel"/>
            </a:endParaRPr>
          </a:p>
        </p:txBody>
      </p:sp>
      <p:pic>
        <p:nvPicPr>
          <p:cNvPr descr="Text&#10;&#10;Description automatically generated" id="680" name="Google Shape;680;p69"/>
          <p:cNvPicPr preferRelativeResize="0"/>
          <p:nvPr/>
        </p:nvPicPr>
        <p:blipFill rotWithShape="1">
          <a:blip r:embed="rId4">
            <a:alphaModFix/>
          </a:blip>
          <a:srcRect b="0" l="0" r="0" t="0"/>
          <a:stretch/>
        </p:blipFill>
        <p:spPr>
          <a:xfrm>
            <a:off x="147484" y="6255570"/>
            <a:ext cx="1964299" cy="427819"/>
          </a:xfrm>
          <a:prstGeom prst="rect">
            <a:avLst/>
          </a:prstGeom>
          <a:noFill/>
          <a:ln>
            <a:noFill/>
          </a:ln>
        </p:spPr>
      </p:pic>
      <p:pic>
        <p:nvPicPr>
          <p:cNvPr id="681" name="Google Shape;681;p69"/>
          <p:cNvPicPr preferRelativeResize="0"/>
          <p:nvPr/>
        </p:nvPicPr>
        <p:blipFill rotWithShape="1">
          <a:blip r:embed="rId5">
            <a:alphaModFix/>
          </a:blip>
          <a:srcRect b="0" l="0" r="0" t="0"/>
          <a:stretch/>
        </p:blipFill>
        <p:spPr>
          <a:xfrm>
            <a:off x="11481619" y="152449"/>
            <a:ext cx="462675" cy="709197"/>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17"/>
          <p:cNvSpPr txBox="1"/>
          <p:nvPr/>
        </p:nvSpPr>
        <p:spPr>
          <a:xfrm>
            <a:off x="3037812" y="6117162"/>
            <a:ext cx="6771640" cy="55399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000"/>
              <a:buFont typeface="Arial"/>
              <a:buNone/>
            </a:pPr>
            <a:r>
              <a:rPr b="0" i="0" lang="en-IE" sz="1000" u="none" cap="none" strike="noStrik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b="0" i="0" sz="1400" u="none" cap="none" strike="noStrike">
              <a:solidFill>
                <a:srgbClr val="000000"/>
              </a:solidFill>
              <a:latin typeface="Arial"/>
              <a:ea typeface="Arial"/>
              <a:cs typeface="Arial"/>
              <a:sym typeface="Arial"/>
            </a:endParaRPr>
          </a:p>
        </p:txBody>
      </p:sp>
      <p:pic>
        <p:nvPicPr>
          <p:cNvPr descr="Text&#10;&#10;Description automatically generated" id="687" name="Google Shape;687;p17"/>
          <p:cNvPicPr preferRelativeResize="0"/>
          <p:nvPr/>
        </p:nvPicPr>
        <p:blipFill rotWithShape="1">
          <a:blip r:embed="rId3">
            <a:alphaModFix/>
          </a:blip>
          <a:srcRect b="0" l="0" r="0" t="0"/>
          <a:stretch/>
        </p:blipFill>
        <p:spPr>
          <a:xfrm>
            <a:off x="235341" y="6242795"/>
            <a:ext cx="1964299" cy="427819"/>
          </a:xfrm>
          <a:prstGeom prst="rect">
            <a:avLst/>
          </a:prstGeom>
          <a:noFill/>
          <a:ln>
            <a:noFill/>
          </a:ln>
        </p:spPr>
      </p:pic>
      <p:sp>
        <p:nvSpPr>
          <p:cNvPr id="688" name="Google Shape;688;p17"/>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689" name="Google Shape;689;p17"/>
          <p:cNvPicPr preferRelativeResize="0"/>
          <p:nvPr/>
        </p:nvPicPr>
        <p:blipFill rotWithShape="1">
          <a:blip r:embed="rId4">
            <a:alphaModFix/>
          </a:blip>
          <a:srcRect b="0" l="0" r="0" t="0"/>
          <a:stretch/>
        </p:blipFill>
        <p:spPr>
          <a:xfrm>
            <a:off x="11374639" y="152449"/>
            <a:ext cx="462675" cy="709197"/>
          </a:xfrm>
          <a:prstGeom prst="rect">
            <a:avLst/>
          </a:prstGeom>
          <a:noFill/>
          <a:ln>
            <a:noFill/>
          </a:ln>
        </p:spPr>
      </p:pic>
      <p:grpSp>
        <p:nvGrpSpPr>
          <p:cNvPr id="690" name="Google Shape;690;p17"/>
          <p:cNvGrpSpPr/>
          <p:nvPr/>
        </p:nvGrpSpPr>
        <p:grpSpPr>
          <a:xfrm>
            <a:off x="2602130" y="3591659"/>
            <a:ext cx="6987740" cy="2019664"/>
            <a:chOff x="1671918" y="2487063"/>
            <a:chExt cx="6453775" cy="1865333"/>
          </a:xfrm>
        </p:grpSpPr>
        <p:pic>
          <p:nvPicPr>
            <p:cNvPr id="691" name="Google Shape;691;p17"/>
            <p:cNvPicPr preferRelativeResize="0"/>
            <p:nvPr/>
          </p:nvPicPr>
          <p:blipFill rotWithShape="1">
            <a:blip r:embed="rId5">
              <a:alphaModFix/>
            </a:blip>
            <a:srcRect b="0" l="0" r="0" t="0"/>
            <a:stretch/>
          </p:blipFill>
          <p:spPr>
            <a:xfrm>
              <a:off x="3628337" y="3554732"/>
              <a:ext cx="1131311" cy="754207"/>
            </a:xfrm>
            <a:prstGeom prst="rect">
              <a:avLst/>
            </a:prstGeom>
            <a:noFill/>
            <a:ln>
              <a:noFill/>
            </a:ln>
          </p:spPr>
        </p:pic>
        <p:pic>
          <p:nvPicPr>
            <p:cNvPr descr="Logo&#10;&#10;Description automatically generated" id="692" name="Google Shape;692;p17"/>
            <p:cNvPicPr preferRelativeResize="0"/>
            <p:nvPr/>
          </p:nvPicPr>
          <p:blipFill rotWithShape="1">
            <a:blip r:embed="rId6">
              <a:alphaModFix/>
            </a:blip>
            <a:srcRect b="0" l="0" r="0" t="0"/>
            <a:stretch/>
          </p:blipFill>
          <p:spPr>
            <a:xfrm>
              <a:off x="6637985" y="3567439"/>
              <a:ext cx="1487708" cy="741500"/>
            </a:xfrm>
            <a:prstGeom prst="rect">
              <a:avLst/>
            </a:prstGeom>
            <a:noFill/>
            <a:ln>
              <a:noFill/>
            </a:ln>
          </p:spPr>
        </p:pic>
        <p:pic>
          <p:nvPicPr>
            <p:cNvPr descr="A picture containing text, first-aid kit, sign&#10;&#10;Description automatically generated" id="693" name="Google Shape;693;p17"/>
            <p:cNvPicPr preferRelativeResize="0"/>
            <p:nvPr/>
          </p:nvPicPr>
          <p:blipFill rotWithShape="1">
            <a:blip r:embed="rId7">
              <a:alphaModFix/>
            </a:blip>
            <a:srcRect b="0" l="0" r="0" t="0"/>
            <a:stretch/>
          </p:blipFill>
          <p:spPr>
            <a:xfrm>
              <a:off x="4572000" y="2510287"/>
              <a:ext cx="594745" cy="853963"/>
            </a:xfrm>
            <a:prstGeom prst="rect">
              <a:avLst/>
            </a:prstGeom>
            <a:noFill/>
            <a:ln>
              <a:noFill/>
            </a:ln>
          </p:spPr>
        </p:pic>
        <p:pic>
          <p:nvPicPr>
            <p:cNvPr descr="A picture containing text&#10;&#10;Description automatically generated" id="694" name="Google Shape;694;p17"/>
            <p:cNvPicPr preferRelativeResize="0"/>
            <p:nvPr/>
          </p:nvPicPr>
          <p:blipFill rotWithShape="1">
            <a:blip r:embed="rId8">
              <a:alphaModFix/>
            </a:blip>
            <a:srcRect b="0" l="0" r="0" t="0"/>
            <a:stretch/>
          </p:blipFill>
          <p:spPr>
            <a:xfrm>
              <a:off x="5827597" y="2487063"/>
              <a:ext cx="1007918" cy="1007918"/>
            </a:xfrm>
            <a:prstGeom prst="rect">
              <a:avLst/>
            </a:prstGeom>
            <a:noFill/>
            <a:ln>
              <a:noFill/>
            </a:ln>
          </p:spPr>
        </p:pic>
        <p:pic>
          <p:nvPicPr>
            <p:cNvPr descr="A picture containing text&#10;&#10;Description automatically generated" id="695" name="Google Shape;695;p17"/>
            <p:cNvPicPr preferRelativeResize="0"/>
            <p:nvPr/>
          </p:nvPicPr>
          <p:blipFill rotWithShape="1">
            <a:blip r:embed="rId9">
              <a:alphaModFix/>
            </a:blip>
            <a:srcRect b="0" l="0" r="0" t="0"/>
            <a:stretch/>
          </p:blipFill>
          <p:spPr>
            <a:xfrm>
              <a:off x="5228359" y="3462417"/>
              <a:ext cx="889979" cy="889979"/>
            </a:xfrm>
            <a:prstGeom prst="rect">
              <a:avLst/>
            </a:prstGeom>
            <a:noFill/>
            <a:ln>
              <a:noFill/>
            </a:ln>
          </p:spPr>
        </p:pic>
        <p:pic>
          <p:nvPicPr>
            <p:cNvPr descr="Logo&#10;&#10;Description automatically generated with medium confidence" id="696" name="Google Shape;696;p17"/>
            <p:cNvPicPr preferRelativeResize="0"/>
            <p:nvPr/>
          </p:nvPicPr>
          <p:blipFill rotWithShape="1">
            <a:blip r:embed="rId10">
              <a:alphaModFix/>
            </a:blip>
            <a:srcRect b="0" l="0" r="0" t="0"/>
            <a:stretch/>
          </p:blipFill>
          <p:spPr>
            <a:xfrm>
              <a:off x="1671918" y="3687222"/>
              <a:ext cx="1487708" cy="607605"/>
            </a:xfrm>
            <a:prstGeom prst="rect">
              <a:avLst/>
            </a:prstGeom>
            <a:noFill/>
            <a:ln>
              <a:noFill/>
            </a:ln>
          </p:spPr>
        </p:pic>
        <p:pic>
          <p:nvPicPr>
            <p:cNvPr descr="Logo&#10;&#10;Description automatically generated with medium confidence" id="697" name="Google Shape;697;p17"/>
            <p:cNvPicPr preferRelativeResize="0"/>
            <p:nvPr/>
          </p:nvPicPr>
          <p:blipFill rotWithShape="1">
            <a:blip r:embed="rId11">
              <a:alphaModFix/>
            </a:blip>
            <a:srcRect b="0" l="0" r="0" t="0"/>
            <a:stretch/>
          </p:blipFill>
          <p:spPr>
            <a:xfrm>
              <a:off x="2822894" y="2510287"/>
              <a:ext cx="1007918" cy="984694"/>
            </a:xfrm>
            <a:prstGeom prst="rect">
              <a:avLst/>
            </a:prstGeom>
            <a:noFill/>
            <a:ln>
              <a:noFill/>
            </a:ln>
          </p:spPr>
        </p:pic>
      </p:grpSp>
      <p:pic>
        <p:nvPicPr>
          <p:cNvPr id="698" name="Google Shape;698;p17"/>
          <p:cNvPicPr preferRelativeResize="0"/>
          <p:nvPr/>
        </p:nvPicPr>
        <p:blipFill rotWithShape="1">
          <a:blip r:embed="rId12">
            <a:alphaModFix/>
          </a:blip>
          <a:srcRect b="0" l="0" r="0" t="0"/>
          <a:stretch/>
        </p:blipFill>
        <p:spPr>
          <a:xfrm>
            <a:off x="5129963" y="398400"/>
            <a:ext cx="1932074" cy="250114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35" name="Shape 135"/>
        <p:cNvGrpSpPr/>
        <p:nvPr/>
      </p:nvGrpSpPr>
      <p:grpSpPr>
        <a:xfrm>
          <a:off x="0" y="0"/>
          <a:ext cx="0" cy="0"/>
          <a:chOff x="0" y="0"/>
          <a:chExt cx="0" cy="0"/>
        </a:xfrm>
      </p:grpSpPr>
      <p:sp>
        <p:nvSpPr>
          <p:cNvPr id="136" name="Google Shape;136;p30"/>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7" name="Google Shape;137;p30"/>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38" name="Google Shape;138;p3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39" name="Google Shape;139;p30"/>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40" name="Google Shape;140;p30"/>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41" name="Google Shape;141;p3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42" name="Google Shape;142;p30"/>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43" name="Google Shape;143;p30"/>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144" name="Google Shape;144;p30"/>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Digital Editing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8" name="Shape 148"/>
        <p:cNvGrpSpPr/>
        <p:nvPr/>
      </p:nvGrpSpPr>
      <p:grpSpPr>
        <a:xfrm>
          <a:off x="0" y="0"/>
          <a:ext cx="0" cy="0"/>
          <a:chOff x="0" y="0"/>
          <a:chExt cx="0" cy="0"/>
        </a:xfrm>
      </p:grpSpPr>
      <p:pic>
        <p:nvPicPr>
          <p:cNvPr descr="A close-up of a microphone&#10;&#10;Description automatically generated with medium confidence" id="149" name="Google Shape;149;p10"/>
          <p:cNvPicPr preferRelativeResize="0"/>
          <p:nvPr/>
        </p:nvPicPr>
        <p:blipFill rotWithShape="1">
          <a:blip r:embed="rId3">
            <a:alphaModFix amt="35000"/>
          </a:blip>
          <a:srcRect b="21589" l="0" r="0" t="40875"/>
          <a:stretch/>
        </p:blipFill>
        <p:spPr>
          <a:xfrm>
            <a:off x="-7" y="-8"/>
            <a:ext cx="12192000" cy="6855958"/>
          </a:xfrm>
          <a:prstGeom prst="rect">
            <a:avLst/>
          </a:prstGeom>
          <a:noFill/>
          <a:ln>
            <a:noFill/>
          </a:ln>
        </p:spPr>
      </p:pic>
      <p:sp>
        <p:nvSpPr>
          <p:cNvPr id="150" name="Google Shape;150;p10"/>
          <p:cNvSpPr txBox="1"/>
          <p:nvPr/>
        </p:nvSpPr>
        <p:spPr>
          <a:xfrm>
            <a:off x="584008" y="2298191"/>
            <a:ext cx="6499826" cy="2702434"/>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i="0" lang="en-IE" sz="3600" u="none" cap="none" strike="noStrike">
                <a:solidFill>
                  <a:srgbClr val="E1AE44"/>
                </a:solidFill>
                <a:latin typeface="Abel"/>
                <a:ea typeface="Abel"/>
                <a:cs typeface="Abel"/>
                <a:sym typeface="Abel"/>
              </a:rPr>
              <a:t>Digital Editing</a:t>
            </a:r>
            <a:br>
              <a:rPr b="0" i="0" lang="en-IE" sz="2400" u="none" cap="none" strike="noStrike">
                <a:solidFill>
                  <a:srgbClr val="D8D8D8"/>
                </a:solidFill>
                <a:latin typeface="Abel"/>
                <a:ea typeface="Abel"/>
                <a:cs typeface="Abel"/>
                <a:sym typeface="Abel"/>
              </a:rPr>
            </a:br>
            <a:r>
              <a:rPr b="0" i="0" lang="en-IE" sz="2800" u="none" cap="none" strike="noStrike">
                <a:solidFill>
                  <a:srgbClr val="F2F2F2"/>
                </a:solidFill>
                <a:latin typeface="Abel"/>
                <a:ea typeface="Abel"/>
                <a:cs typeface="Abel"/>
                <a:sym typeface="Abel"/>
              </a:rPr>
              <a:t>Digital editing is the process of transferring film and audio into a digital editor in order to edit and make changes to your media files. This is where you combine visual and audio parts to create and publish digital content.</a:t>
            </a:r>
            <a:endParaRPr b="0" i="0" sz="2800" u="none" cap="none" strike="noStrike">
              <a:solidFill>
                <a:srgbClr val="F2F2F2"/>
              </a:solidFill>
              <a:latin typeface="Abel"/>
              <a:ea typeface="Abel"/>
              <a:cs typeface="Abel"/>
              <a:sym typeface="Abel"/>
            </a:endParaRPr>
          </a:p>
          <a:p>
            <a:pPr indent="0" lvl="0" marL="0" marR="0" rtl="0" algn="l">
              <a:lnSpc>
                <a:spcPct val="90000"/>
              </a:lnSpc>
              <a:spcBef>
                <a:spcPts val="600"/>
              </a:spcBef>
              <a:spcAft>
                <a:spcPts val="0"/>
              </a:spcAft>
              <a:buNone/>
            </a:pPr>
            <a:r>
              <a:t/>
            </a:r>
            <a:endParaRPr b="0" i="0" sz="2400" u="none" cap="none" strike="noStrike">
              <a:solidFill>
                <a:schemeClr val="lt1"/>
              </a:solidFill>
              <a:latin typeface="Abel"/>
              <a:ea typeface="Abel"/>
              <a:cs typeface="Abel"/>
              <a:sym typeface="Abel"/>
            </a:endParaRPr>
          </a:p>
        </p:txBody>
      </p:sp>
      <p:sp>
        <p:nvSpPr>
          <p:cNvPr id="151" name="Google Shape;151;p10"/>
          <p:cNvSpPr/>
          <p:nvPr/>
        </p:nvSpPr>
        <p:spPr>
          <a:xfrm>
            <a:off x="7525108" y="-2055"/>
            <a:ext cx="4666892" cy="3481643"/>
          </a:xfrm>
          <a:custGeom>
            <a:rect b="b" l="l" r="r" t="t"/>
            <a:pathLst>
              <a:path extrusionOk="0" h="3481643" w="4666892">
                <a:moveTo>
                  <a:pt x="144173" y="0"/>
                </a:moveTo>
                <a:lnTo>
                  <a:pt x="4666892" y="0"/>
                </a:lnTo>
                <a:lnTo>
                  <a:pt x="4666892" y="2512390"/>
                </a:lnTo>
                <a:lnTo>
                  <a:pt x="4657487" y="2524968"/>
                </a:lnTo>
                <a:cubicBezTo>
                  <a:pt x="4175308" y="3109233"/>
                  <a:pt x="3445594" y="3481643"/>
                  <a:pt x="2628900" y="3481643"/>
                </a:cubicBezTo>
                <a:cubicBezTo>
                  <a:pt x="1176999" y="3481643"/>
                  <a:pt x="0" y="2304644"/>
                  <a:pt x="0" y="852743"/>
                </a:cubicBezTo>
                <a:cubicBezTo>
                  <a:pt x="0" y="580512"/>
                  <a:pt x="41379" y="317945"/>
                  <a:pt x="118190" y="70989"/>
                </a:cubicBezTo>
                <a:close/>
              </a:path>
            </a:pathLst>
          </a:custGeom>
          <a:solidFill>
            <a:srgbClr val="FFFFFF">
              <a:alpha val="8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id="152" name="Google Shape;152;p10"/>
          <p:cNvPicPr preferRelativeResize="0"/>
          <p:nvPr/>
        </p:nvPicPr>
        <p:blipFill rotWithShape="1">
          <a:blip r:embed="rId4">
            <a:alphaModFix/>
          </a:blip>
          <a:srcRect b="25463" l="0" r="0" t="25463"/>
          <a:stretch/>
        </p:blipFill>
        <p:spPr>
          <a:xfrm>
            <a:off x="7689829" y="-2055"/>
            <a:ext cx="4502173" cy="3316924"/>
          </a:xfrm>
          <a:custGeom>
            <a:rect b="b" l="l" r="r" t="t"/>
            <a:pathLst>
              <a:path extrusionOk="0" h="3316924" w="4502173">
                <a:moveTo>
                  <a:pt x="154695" y="0"/>
                </a:moveTo>
                <a:lnTo>
                  <a:pt x="4502173" y="0"/>
                </a:lnTo>
                <a:lnTo>
                  <a:pt x="4502173" y="2237639"/>
                </a:lnTo>
                <a:lnTo>
                  <a:pt x="4365663" y="2420191"/>
                </a:lnTo>
                <a:cubicBezTo>
                  <a:pt x="3913696" y="2967849"/>
                  <a:pt x="3229704" y="3316924"/>
                  <a:pt x="2464181" y="3316924"/>
                </a:cubicBezTo>
                <a:cubicBezTo>
                  <a:pt x="1103251" y="3316924"/>
                  <a:pt x="0" y="2213673"/>
                  <a:pt x="0" y="852743"/>
                </a:cubicBezTo>
                <a:cubicBezTo>
                  <a:pt x="0" y="597569"/>
                  <a:pt x="38787" y="351454"/>
                  <a:pt x="110786" y="119971"/>
                </a:cubicBezTo>
                <a:close/>
              </a:path>
            </a:pathLst>
          </a:custGeom>
          <a:noFill/>
          <a:ln>
            <a:noFill/>
          </a:ln>
        </p:spPr>
      </p:pic>
      <p:sp>
        <p:nvSpPr>
          <p:cNvPr id="153" name="Google Shape;153;p10"/>
          <p:cNvSpPr/>
          <p:nvPr/>
        </p:nvSpPr>
        <p:spPr>
          <a:xfrm>
            <a:off x="8604737" y="3918051"/>
            <a:ext cx="3587263" cy="2939948"/>
          </a:xfrm>
          <a:custGeom>
            <a:rect b="b" l="l" r="r" t="t"/>
            <a:pathLst>
              <a:path extrusionOk="0" h="2939948" w="3587263">
                <a:moveTo>
                  <a:pt x="2070613" y="0"/>
                </a:moveTo>
                <a:cubicBezTo>
                  <a:pt x="2642397" y="0"/>
                  <a:pt x="3160050" y="231761"/>
                  <a:pt x="3534758" y="606469"/>
                </a:cubicBezTo>
                <a:lnTo>
                  <a:pt x="3587263" y="664240"/>
                </a:lnTo>
                <a:lnTo>
                  <a:pt x="3587263" y="2939948"/>
                </a:lnTo>
                <a:lnTo>
                  <a:pt x="193241" y="2939948"/>
                </a:lnTo>
                <a:lnTo>
                  <a:pt x="162719" y="2876589"/>
                </a:lnTo>
                <a:cubicBezTo>
                  <a:pt x="57940" y="2628865"/>
                  <a:pt x="0" y="2356505"/>
                  <a:pt x="0" y="2070613"/>
                </a:cubicBezTo>
                <a:cubicBezTo>
                  <a:pt x="0" y="927045"/>
                  <a:pt x="927045" y="0"/>
                  <a:pt x="2070613" y="0"/>
                </a:cubicBezTo>
                <a:close/>
              </a:path>
            </a:pathLst>
          </a:custGeom>
          <a:solidFill>
            <a:srgbClr val="FFFFFF">
              <a:alpha val="8980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pic>
        <p:nvPicPr>
          <p:cNvPr descr="A picture containing text, indoor&#10;&#10;Description automatically generated" id="154" name="Google Shape;154;p10"/>
          <p:cNvPicPr preferRelativeResize="0"/>
          <p:nvPr/>
        </p:nvPicPr>
        <p:blipFill rotWithShape="1">
          <a:blip r:embed="rId5">
            <a:alphaModFix/>
          </a:blip>
          <a:srcRect b="-4" l="0" r="17680" t="0"/>
          <a:stretch/>
        </p:blipFill>
        <p:spPr>
          <a:xfrm>
            <a:off x="8768834" y="4082148"/>
            <a:ext cx="3423175" cy="2775859"/>
          </a:xfrm>
          <a:custGeom>
            <a:rect b="b" l="l" r="r" t="t"/>
            <a:pathLst>
              <a:path extrusionOk="0" h="2775859" w="3423175">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a:noFill/>
          <a:ln>
            <a:noFill/>
          </a:ln>
        </p:spPr>
      </p:pic>
      <p:sp>
        <p:nvSpPr>
          <p:cNvPr id="155" name="Google Shape;155;p10"/>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56" name="Google Shape;156;p10"/>
          <p:cNvPicPr preferRelativeResize="0"/>
          <p:nvPr/>
        </p:nvPicPr>
        <p:blipFill rotWithShape="1">
          <a:blip r:embed="rId6">
            <a:alphaModFix/>
          </a:blip>
          <a:srcRect b="0" l="0" r="0" t="0"/>
          <a:stretch/>
        </p:blipFill>
        <p:spPr>
          <a:xfrm>
            <a:off x="235341" y="6242795"/>
            <a:ext cx="1964299" cy="427819"/>
          </a:xfrm>
          <a:prstGeom prst="rect">
            <a:avLst/>
          </a:prstGeom>
          <a:noFill/>
          <a:ln>
            <a:noFill/>
          </a:ln>
        </p:spPr>
      </p:pic>
      <p:sp>
        <p:nvSpPr>
          <p:cNvPr id="157" name="Google Shape;157;p10"/>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58" name="Google Shape;158;p10"/>
          <p:cNvPicPr preferRelativeResize="0"/>
          <p:nvPr/>
        </p:nvPicPr>
        <p:blipFill rotWithShape="1">
          <a:blip r:embed="rId7">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2" name="Shape 162"/>
        <p:cNvGrpSpPr/>
        <p:nvPr/>
      </p:nvGrpSpPr>
      <p:grpSpPr>
        <a:xfrm>
          <a:off x="0" y="0"/>
          <a:ext cx="0" cy="0"/>
          <a:chOff x="0" y="0"/>
          <a:chExt cx="0" cy="0"/>
        </a:xfrm>
      </p:grpSpPr>
      <p:sp>
        <p:nvSpPr>
          <p:cNvPr id="163" name="Google Shape;163;p31"/>
          <p:cNvSpPr/>
          <p:nvPr/>
        </p:nvSpPr>
        <p:spPr>
          <a:xfrm>
            <a:off x="-1" y="0"/>
            <a:ext cx="12192000" cy="6858000"/>
          </a:xfrm>
          <a:prstGeom prst="rect">
            <a:avLst/>
          </a:prstGeom>
          <a:solidFill>
            <a:srgbClr val="0C0C0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id="164" name="Google Shape;164;p31"/>
          <p:cNvCxnSpPr/>
          <p:nvPr/>
        </p:nvCxnSpPr>
        <p:spPr>
          <a:xfrm rot="10800000">
            <a:off x="1" y="2026340"/>
            <a:ext cx="6095999" cy="0"/>
          </a:xfrm>
          <a:prstGeom prst="straightConnector1">
            <a:avLst/>
          </a:prstGeom>
          <a:noFill/>
          <a:ln cap="flat" cmpd="sng" w="12700">
            <a:solidFill>
              <a:schemeClr val="accent2"/>
            </a:solidFill>
            <a:prstDash val="solid"/>
            <a:round/>
            <a:headEnd len="sm" w="sm" type="none"/>
            <a:tailEnd len="sm" w="sm" type="none"/>
          </a:ln>
        </p:spPr>
      </p:cxnSp>
      <p:sp>
        <p:nvSpPr>
          <p:cNvPr id="165" name="Google Shape;165;p31"/>
          <p:cNvSpPr txBox="1"/>
          <p:nvPr/>
        </p:nvSpPr>
        <p:spPr>
          <a:xfrm>
            <a:off x="340043" y="2295148"/>
            <a:ext cx="6076056" cy="3760259"/>
          </a:xfrm>
          <a:prstGeom prst="rect">
            <a:avLst/>
          </a:prstGeom>
          <a:noFill/>
          <a:ln>
            <a:noFill/>
          </a:ln>
        </p:spPr>
        <p:txBody>
          <a:bodyPr anchorCtr="0" anchor="t" bIns="45700" lIns="91425" spcFirstLastPara="1" rIns="91425" wrap="square" tIns="45700">
            <a:noAutofit/>
          </a:bodyPr>
          <a:lstStyle/>
          <a:p>
            <a:pPr indent="0" lvl="0" marL="0" marR="0" rtl="0" algn="l">
              <a:lnSpc>
                <a:spcPct val="107000"/>
              </a:lnSpc>
              <a:spcBef>
                <a:spcPts val="0"/>
              </a:spcBef>
              <a:spcAft>
                <a:spcPts val="0"/>
              </a:spcAft>
              <a:buNone/>
            </a:pPr>
            <a:r>
              <a:rPr b="0" i="0" lang="en-IE" sz="3600" u="none" cap="none" strike="noStrike">
                <a:solidFill>
                  <a:srgbClr val="E1AE44"/>
                </a:solidFill>
                <a:latin typeface="Abel"/>
                <a:ea typeface="Abel"/>
                <a:cs typeface="Abel"/>
                <a:sym typeface="Abel"/>
              </a:rPr>
              <a:t>Choosing the right tools</a:t>
            </a:r>
            <a:br>
              <a:rPr b="0" i="0" lang="en-IE" sz="2000" u="none" cap="none" strike="noStrike">
                <a:solidFill>
                  <a:srgbClr val="D8D8D8"/>
                </a:solidFill>
                <a:latin typeface="Abel"/>
                <a:ea typeface="Abel"/>
                <a:cs typeface="Abel"/>
                <a:sym typeface="Abel"/>
              </a:rPr>
            </a:br>
            <a:r>
              <a:rPr b="0" i="0" lang="en-IE" sz="2400" u="none" cap="none" strike="noStrike">
                <a:solidFill>
                  <a:srgbClr val="F2F2F2"/>
                </a:solidFill>
                <a:latin typeface="Abel"/>
                <a:ea typeface="Abel"/>
                <a:cs typeface="Abel"/>
                <a:sym typeface="Abel"/>
              </a:rPr>
              <a:t>Storytellers do not have to use professional tools - sometimes a smartphone is all you need. There are many free open-source tools available online to create and share stories. Mostly, you will need to find a tool that best matches the purpose of your project, your skills, the available resources, and the needs of your target audience.</a:t>
            </a:r>
            <a:endParaRPr b="0" i="0" sz="2400" u="none" cap="none" strike="noStrike">
              <a:solidFill>
                <a:srgbClr val="F2F2F2"/>
              </a:solidFill>
              <a:latin typeface="Abel"/>
              <a:ea typeface="Abel"/>
              <a:cs typeface="Abel"/>
              <a:sym typeface="Abel"/>
            </a:endParaRPr>
          </a:p>
          <a:p>
            <a:pPr indent="0" lvl="0" marL="0" marR="0" rtl="0" algn="l">
              <a:lnSpc>
                <a:spcPct val="90000"/>
              </a:lnSpc>
              <a:spcBef>
                <a:spcPts val="800"/>
              </a:spcBef>
              <a:spcAft>
                <a:spcPts val="0"/>
              </a:spcAft>
              <a:buNone/>
            </a:pPr>
            <a:r>
              <a:t/>
            </a:r>
            <a:endParaRPr b="0" i="0" sz="2400" u="none" cap="none" strike="noStrike">
              <a:solidFill>
                <a:srgbClr val="D8D8D8"/>
              </a:solidFill>
              <a:latin typeface="Calibri"/>
              <a:ea typeface="Calibri"/>
              <a:cs typeface="Calibri"/>
              <a:sym typeface="Calibri"/>
            </a:endParaRPr>
          </a:p>
        </p:txBody>
      </p:sp>
      <p:pic>
        <p:nvPicPr>
          <p:cNvPr descr="A sign on a brick wall&#10;&#10;Description automatically generated" id="166" name="Google Shape;166;p31"/>
          <p:cNvPicPr preferRelativeResize="0"/>
          <p:nvPr/>
        </p:nvPicPr>
        <p:blipFill rotWithShape="1">
          <a:blip r:embed="rId3">
            <a:alphaModFix/>
          </a:blip>
          <a:srcRect b="0" l="0" r="0" t="0"/>
          <a:stretch/>
        </p:blipFill>
        <p:spPr>
          <a:xfrm>
            <a:off x="6645193" y="564470"/>
            <a:ext cx="3588640" cy="2395417"/>
          </a:xfrm>
          <a:prstGeom prst="rect">
            <a:avLst/>
          </a:prstGeom>
          <a:noFill/>
          <a:ln>
            <a:noFill/>
          </a:ln>
        </p:spPr>
      </p:pic>
      <p:sp>
        <p:nvSpPr>
          <p:cNvPr id="167" name="Google Shape;167;p31"/>
          <p:cNvSpPr/>
          <p:nvPr/>
        </p:nvSpPr>
        <p:spPr>
          <a:xfrm>
            <a:off x="6431603" y="182859"/>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168" name="Google Shape;168;p31"/>
          <p:cNvPicPr preferRelativeResize="0"/>
          <p:nvPr/>
        </p:nvPicPr>
        <p:blipFill rotWithShape="1">
          <a:blip r:embed="rId4">
            <a:alphaModFix/>
          </a:blip>
          <a:srcRect b="7820" l="0" r="0" t="7821"/>
          <a:stretch/>
        </p:blipFill>
        <p:spPr>
          <a:xfrm>
            <a:off x="8038661" y="4113420"/>
            <a:ext cx="3588640" cy="2018225"/>
          </a:xfrm>
          <a:prstGeom prst="rect">
            <a:avLst/>
          </a:prstGeom>
          <a:noFill/>
          <a:ln>
            <a:noFill/>
          </a:ln>
        </p:spPr>
      </p:pic>
      <p:sp>
        <p:nvSpPr>
          <p:cNvPr id="169" name="Google Shape;169;p31"/>
          <p:cNvSpPr/>
          <p:nvPr/>
        </p:nvSpPr>
        <p:spPr>
          <a:xfrm>
            <a:off x="7825071" y="3543213"/>
            <a:ext cx="3996261" cy="3177496"/>
          </a:xfrm>
          <a:prstGeom prst="rect">
            <a:avLst/>
          </a:prstGeom>
          <a:noFill/>
          <a:ln cap="flat" cmpd="sng" w="127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0" name="Google Shape;170;p31"/>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1" name="Google Shape;171;p31"/>
          <p:cNvPicPr preferRelativeResize="0"/>
          <p:nvPr/>
        </p:nvPicPr>
        <p:blipFill rotWithShape="1">
          <a:blip r:embed="rId5">
            <a:alphaModFix/>
          </a:blip>
          <a:srcRect b="0" l="0" r="0" t="0"/>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91000"/>
          </a:blip>
          <a:stretch>
            <a:fillRect/>
          </a:stretch>
        </a:blipFill>
      </p:bgPr>
    </p:bg>
    <p:spTree>
      <p:nvGrpSpPr>
        <p:cNvPr id="177" name="Shape 177"/>
        <p:cNvGrpSpPr/>
        <p:nvPr/>
      </p:nvGrpSpPr>
      <p:grpSpPr>
        <a:xfrm>
          <a:off x="0" y="0"/>
          <a:ext cx="0" cy="0"/>
          <a:chOff x="0" y="0"/>
          <a:chExt cx="0" cy="0"/>
        </a:xfrm>
      </p:grpSpPr>
      <p:sp>
        <p:nvSpPr>
          <p:cNvPr id="178" name="Google Shape;178;p32"/>
          <p:cNvSpPr/>
          <p:nvPr/>
        </p:nvSpPr>
        <p:spPr>
          <a:xfrm>
            <a:off x="0" y="6198244"/>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79" name="Google Shape;179;p32"/>
          <p:cNvPicPr preferRelativeResize="0"/>
          <p:nvPr/>
        </p:nvPicPr>
        <p:blipFill rotWithShape="1">
          <a:blip r:embed="rId4">
            <a:alphaModFix/>
          </a:blip>
          <a:srcRect b="0" l="0" r="0" t="0"/>
          <a:stretch/>
        </p:blipFill>
        <p:spPr>
          <a:xfrm>
            <a:off x="235341" y="6247302"/>
            <a:ext cx="1964299" cy="427819"/>
          </a:xfrm>
          <a:prstGeom prst="rect">
            <a:avLst/>
          </a:prstGeom>
          <a:noFill/>
          <a:ln>
            <a:noFill/>
          </a:ln>
        </p:spPr>
      </p:pic>
      <p:sp>
        <p:nvSpPr>
          <p:cNvPr id="180" name="Google Shape;180;p32"/>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181" name="Google Shape;181;p32"/>
          <p:cNvPicPr preferRelativeResize="0"/>
          <p:nvPr/>
        </p:nvPicPr>
        <p:blipFill rotWithShape="1">
          <a:blip r:embed="rId4">
            <a:alphaModFix/>
          </a:blip>
          <a:srcRect b="0" l="0" r="0" t="0"/>
          <a:stretch/>
        </p:blipFill>
        <p:spPr>
          <a:xfrm>
            <a:off x="235341" y="6242795"/>
            <a:ext cx="1964299" cy="427819"/>
          </a:xfrm>
          <a:prstGeom prst="rect">
            <a:avLst/>
          </a:prstGeom>
          <a:noFill/>
          <a:ln>
            <a:noFill/>
          </a:ln>
        </p:spPr>
      </p:pic>
      <p:pic>
        <p:nvPicPr>
          <p:cNvPr id="182" name="Google Shape;182;p32"/>
          <p:cNvPicPr preferRelativeResize="0"/>
          <p:nvPr/>
        </p:nvPicPr>
        <p:blipFill rotWithShape="1">
          <a:blip r:embed="rId5">
            <a:alphaModFix/>
          </a:blip>
          <a:srcRect b="0" l="0" r="0" t="0"/>
          <a:stretch/>
        </p:blipFill>
        <p:spPr>
          <a:xfrm>
            <a:off x="853482" y="-13184"/>
            <a:ext cx="857250" cy="5667375"/>
          </a:xfrm>
          <a:prstGeom prst="rect">
            <a:avLst/>
          </a:prstGeom>
          <a:noFill/>
          <a:ln>
            <a:noFill/>
          </a:ln>
        </p:spPr>
      </p:pic>
      <p:sp>
        <p:nvSpPr>
          <p:cNvPr id="183" name="Google Shape;183;p32"/>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184" name="Google Shape;184;p32"/>
          <p:cNvPicPr preferRelativeResize="0"/>
          <p:nvPr/>
        </p:nvPicPr>
        <p:blipFill rotWithShape="1">
          <a:blip r:embed="rId6">
            <a:alphaModFix/>
          </a:blip>
          <a:srcRect b="0" l="0" r="0" t="0"/>
          <a:stretch/>
        </p:blipFill>
        <p:spPr>
          <a:xfrm>
            <a:off x="11374639" y="152449"/>
            <a:ext cx="462675" cy="709197"/>
          </a:xfrm>
          <a:prstGeom prst="rect">
            <a:avLst/>
          </a:prstGeom>
          <a:noFill/>
          <a:ln>
            <a:noFill/>
          </a:ln>
        </p:spPr>
      </p:pic>
      <p:sp>
        <p:nvSpPr>
          <p:cNvPr id="185" name="Google Shape;185;p32"/>
          <p:cNvSpPr txBox="1"/>
          <p:nvPr>
            <p:ph type="title"/>
          </p:nvPr>
        </p:nvSpPr>
        <p:spPr>
          <a:xfrm>
            <a:off x="2049516" y="365125"/>
            <a:ext cx="8970437"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IE"/>
              <a:t>Editing and Presenting </a:t>
            </a:r>
            <a:br>
              <a:rPr lang="en-IE"/>
            </a:br>
            <a:r>
              <a:rPr lang="en-IE"/>
              <a:t>your Story Online</a:t>
            </a:r>
            <a:endParaRPr/>
          </a:p>
        </p:txBody>
      </p:sp>
      <p:sp>
        <p:nvSpPr>
          <p:cNvPr id="186" name="Google Shape;186;p32"/>
          <p:cNvSpPr txBox="1"/>
          <p:nvPr/>
        </p:nvSpPr>
        <p:spPr>
          <a:xfrm>
            <a:off x="2123089" y="2616649"/>
            <a:ext cx="7683063" cy="132556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Calibri"/>
              <a:buNone/>
            </a:pPr>
            <a:r>
              <a:rPr b="1" i="0" lang="en-IE" sz="4400" u="none" cap="none" strike="noStrike">
                <a:solidFill>
                  <a:schemeClr val="accent2"/>
                </a:solidFill>
                <a:latin typeface="Arial Black"/>
                <a:ea typeface="Arial Black"/>
                <a:cs typeface="Arial Black"/>
                <a:sym typeface="Arial Black"/>
              </a:rPr>
              <a:t>Open Source Software</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5"/>
          <p:cNvSpPr/>
          <p:nvPr/>
        </p:nvSpPr>
        <p:spPr>
          <a:xfrm>
            <a:off x="0" y="0"/>
            <a:ext cx="12192000"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descr="Icon&#10;&#10;Description automatically generated" id="192" name="Google Shape;192;p5"/>
          <p:cNvPicPr preferRelativeResize="0"/>
          <p:nvPr/>
        </p:nvPicPr>
        <p:blipFill rotWithShape="1">
          <a:blip r:embed="rId3">
            <a:alphaModFix/>
          </a:blip>
          <a:srcRect b="0" l="0" r="0" t="0"/>
          <a:stretch/>
        </p:blipFill>
        <p:spPr>
          <a:xfrm>
            <a:off x="8120087" y="-9954"/>
            <a:ext cx="4236194" cy="3917530"/>
          </a:xfrm>
          <a:prstGeom prst="rect">
            <a:avLst/>
          </a:prstGeom>
          <a:noFill/>
          <a:ln>
            <a:noFill/>
          </a:ln>
        </p:spPr>
      </p:pic>
      <p:sp>
        <p:nvSpPr>
          <p:cNvPr id="193" name="Google Shape;193;p5"/>
          <p:cNvSpPr txBox="1"/>
          <p:nvPr>
            <p:ph type="title"/>
          </p:nvPr>
        </p:nvSpPr>
        <p:spPr>
          <a:xfrm>
            <a:off x="2408033" y="4503259"/>
            <a:ext cx="7400985" cy="14004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SzPts val="4400"/>
              <a:buNone/>
            </a:pPr>
            <a:r>
              <a:rPr lang="en-IE" sz="4000">
                <a:solidFill>
                  <a:srgbClr val="E1AE44"/>
                </a:solidFill>
                <a:latin typeface="Abel"/>
                <a:ea typeface="Abel"/>
                <a:cs typeface="Abel"/>
                <a:sym typeface="Abel"/>
              </a:rPr>
              <a:t>Open Source Audio Editing Software</a:t>
            </a:r>
            <a:br>
              <a:rPr lang="en-IE" sz="2800">
                <a:solidFill>
                  <a:srgbClr val="E1AE44"/>
                </a:solidFill>
                <a:latin typeface="Calibri"/>
                <a:ea typeface="Calibri"/>
                <a:cs typeface="Calibri"/>
                <a:sym typeface="Calibri"/>
              </a:rPr>
            </a:br>
            <a:endParaRPr sz="2800">
              <a:solidFill>
                <a:srgbClr val="E1AE44"/>
              </a:solidFill>
              <a:latin typeface="Calibri"/>
              <a:ea typeface="Calibri"/>
              <a:cs typeface="Calibri"/>
              <a:sym typeface="Calibri"/>
            </a:endParaRPr>
          </a:p>
        </p:txBody>
      </p:sp>
      <p:pic>
        <p:nvPicPr>
          <p:cNvPr descr="Logo&#10;&#10;Description automatically generated with low confidence" id="194" name="Google Shape;194;p5"/>
          <p:cNvPicPr preferRelativeResize="0"/>
          <p:nvPr/>
        </p:nvPicPr>
        <p:blipFill rotWithShape="1">
          <a:blip r:embed="rId4">
            <a:alphaModFix/>
          </a:blip>
          <a:srcRect b="1" l="21419" r="21658" t="0"/>
          <a:stretch/>
        </p:blipFill>
        <p:spPr>
          <a:xfrm>
            <a:off x="30" y="0"/>
            <a:ext cx="4000480" cy="4005933"/>
          </a:xfrm>
          <a:custGeom>
            <a:rect b="b" l="l" r="r" t="t"/>
            <a:pathLst>
              <a:path extrusionOk="0" h="4005943" w="4000500">
                <a:moveTo>
                  <a:pt x="0" y="0"/>
                </a:moveTo>
                <a:lnTo>
                  <a:pt x="4000500" y="0"/>
                </a:lnTo>
                <a:lnTo>
                  <a:pt x="4000500" y="3936797"/>
                </a:lnTo>
                <a:lnTo>
                  <a:pt x="3316514" y="4005943"/>
                </a:lnTo>
                <a:lnTo>
                  <a:pt x="0" y="3964175"/>
                </a:lnTo>
                <a:close/>
              </a:path>
            </a:pathLst>
          </a:custGeom>
          <a:noFill/>
          <a:ln>
            <a:noFill/>
          </a:ln>
        </p:spPr>
      </p:pic>
      <p:pic>
        <p:nvPicPr>
          <p:cNvPr descr="Logo&#10;&#10;Description automatically generated" id="195" name="Google Shape;195;p5"/>
          <p:cNvPicPr preferRelativeResize="0"/>
          <p:nvPr/>
        </p:nvPicPr>
        <p:blipFill rotWithShape="1">
          <a:blip r:embed="rId5">
            <a:alphaModFix/>
          </a:blip>
          <a:srcRect b="2" l="7965" r="16250" t="0"/>
          <a:stretch/>
        </p:blipFill>
        <p:spPr>
          <a:xfrm>
            <a:off x="4034209" y="-9954"/>
            <a:ext cx="4085877" cy="3914287"/>
          </a:xfrm>
          <a:custGeom>
            <a:rect b="b" l="l" r="r" t="t"/>
            <a:pathLst>
              <a:path extrusionOk="0" h="3959032" w="4000500">
                <a:moveTo>
                  <a:pt x="0" y="0"/>
                </a:moveTo>
                <a:lnTo>
                  <a:pt x="4000500" y="0"/>
                </a:lnTo>
                <a:lnTo>
                  <a:pt x="4000500" y="3959032"/>
                </a:lnTo>
                <a:lnTo>
                  <a:pt x="9072" y="3926114"/>
                </a:lnTo>
                <a:lnTo>
                  <a:pt x="0" y="3925346"/>
                </a:lnTo>
                <a:close/>
              </a:path>
            </a:pathLst>
          </a:custGeom>
          <a:noFill/>
          <a:ln>
            <a:noFill/>
          </a:ln>
        </p:spPr>
      </p:pic>
      <p:grpSp>
        <p:nvGrpSpPr>
          <p:cNvPr id="196" name="Google Shape;196;p5"/>
          <p:cNvGrpSpPr/>
          <p:nvPr/>
        </p:nvGrpSpPr>
        <p:grpSpPr>
          <a:xfrm>
            <a:off x="0" y="3528992"/>
            <a:ext cx="12192000" cy="757168"/>
            <a:chOff x="0" y="2959818"/>
            <a:chExt cx="12192000" cy="757168"/>
          </a:xfrm>
        </p:grpSpPr>
        <p:sp>
          <p:nvSpPr>
            <p:cNvPr id="197" name="Google Shape;197;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a:noFill/>
            </a:ln>
            <a:effectLst>
              <a:outerShdw blurRad="381000" rotWithShape="0" algn="t" dir="5400000" dist="152400">
                <a:srgbClr val="000000">
                  <a:alpha val="980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98" name="Google Shape;198;p5"/>
            <p:cNvSpPr/>
            <p:nvPr/>
          </p:nvSpPr>
          <p:spPr>
            <a:xfrm>
              <a:off x="0" y="2959818"/>
              <a:ext cx="12192000" cy="757168"/>
            </a:xfrm>
            <a:custGeom>
              <a:rect b="b" l="l" r="r" t="t"/>
              <a:pathLst>
                <a:path extrusionOk="0" h="757168" w="12192000">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rotWithShape="1">
              <a:blip r:embed="rId6">
                <a:alphaModFix amt="57000"/>
              </a:blip>
              <a:tile algn="tl" flip="none" tx="0" sx="100000" ty="0" sy="100000"/>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199" name="Google Shape;199;p5"/>
          <p:cNvSpPr/>
          <p:nvPr/>
        </p:nvSpPr>
        <p:spPr>
          <a:xfrm>
            <a:off x="0" y="6193737"/>
            <a:ext cx="2293620" cy="52593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descr="Text&#10;&#10;Description automatically generated" id="200" name="Google Shape;200;p5"/>
          <p:cNvPicPr preferRelativeResize="0"/>
          <p:nvPr/>
        </p:nvPicPr>
        <p:blipFill rotWithShape="1">
          <a:blip r:embed="rId7">
            <a:alphaModFix/>
          </a:blip>
          <a:srcRect b="0" l="0" r="0" t="0"/>
          <a:stretch/>
        </p:blipFill>
        <p:spPr>
          <a:xfrm>
            <a:off x="235341" y="6242795"/>
            <a:ext cx="1964299" cy="427819"/>
          </a:xfrm>
          <a:prstGeom prst="rect">
            <a:avLst/>
          </a:prstGeom>
          <a:noFill/>
          <a:ln>
            <a:noFill/>
          </a:ln>
        </p:spPr>
      </p:pic>
      <p:sp>
        <p:nvSpPr>
          <p:cNvPr id="201" name="Google Shape;201;p5"/>
          <p:cNvSpPr/>
          <p:nvPr/>
        </p:nvSpPr>
        <p:spPr>
          <a:xfrm>
            <a:off x="11113476" y="105507"/>
            <a:ext cx="1078523" cy="83087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
              <a:buFont typeface="Arial"/>
              <a:buNone/>
            </a:pPr>
            <a:r>
              <a:t/>
            </a:r>
            <a:endParaRPr b="0" i="0" sz="400" u="none" cap="none" strike="noStrike">
              <a:solidFill>
                <a:schemeClr val="lt1"/>
              </a:solidFill>
              <a:latin typeface="Calibri"/>
              <a:ea typeface="Calibri"/>
              <a:cs typeface="Calibri"/>
              <a:sym typeface="Calibri"/>
            </a:endParaRPr>
          </a:p>
        </p:txBody>
      </p:sp>
      <p:pic>
        <p:nvPicPr>
          <p:cNvPr id="202" name="Google Shape;202;p5"/>
          <p:cNvPicPr preferRelativeResize="0"/>
          <p:nvPr/>
        </p:nvPicPr>
        <p:blipFill rotWithShape="1">
          <a:blip r:embed="rId8">
            <a:alphaModFix/>
          </a:blip>
          <a:srcRect b="0" l="0" r="0" t="0"/>
          <a:stretch/>
        </p:blipFill>
        <p:spPr>
          <a:xfrm>
            <a:off x="11374639" y="152449"/>
            <a:ext cx="462675" cy="70919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2021-04-20T08:47:25Z</dcterms:created>
  <dc:creator>Gary</dc:creator>
</cp:coreProperties>
</file>