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63" r:id="rId3"/>
    <p:sldId id="264" r:id="rId4"/>
    <p:sldId id="257" r:id="rId5"/>
    <p:sldId id="281" r:id="rId6"/>
    <p:sldId id="282" r:id="rId7"/>
    <p:sldId id="283" r:id="rId8"/>
    <p:sldId id="272" r:id="rId9"/>
    <p:sldId id="268" r:id="rId10"/>
    <p:sldId id="318" r:id="rId11"/>
    <p:sldId id="316" r:id="rId12"/>
    <p:sldId id="317" r:id="rId13"/>
    <p:sldId id="289" r:id="rId14"/>
    <p:sldId id="290" r:id="rId15"/>
    <p:sldId id="319" r:id="rId16"/>
    <p:sldId id="291" r:id="rId17"/>
    <p:sldId id="292" r:id="rId18"/>
    <p:sldId id="295" r:id="rId19"/>
    <p:sldId id="296" r:id="rId20"/>
    <p:sldId id="297" r:id="rId21"/>
    <p:sldId id="320" r:id="rId22"/>
    <p:sldId id="300" r:id="rId23"/>
    <p:sldId id="321" r:id="rId24"/>
    <p:sldId id="284" r:id="rId25"/>
    <p:sldId id="299" r:id="rId26"/>
    <p:sldId id="324" r:id="rId27"/>
    <p:sldId id="323" r:id="rId28"/>
    <p:sldId id="301" r:id="rId29"/>
    <p:sldId id="302" r:id="rId30"/>
    <p:sldId id="303" r:id="rId31"/>
    <p:sldId id="304" r:id="rId32"/>
    <p:sldId id="305" r:id="rId33"/>
    <p:sldId id="306" r:id="rId34"/>
    <p:sldId id="285" r:id="rId35"/>
    <p:sldId id="309" r:id="rId36"/>
    <p:sldId id="310" r:id="rId37"/>
    <p:sldId id="307" r:id="rId38"/>
    <p:sldId id="308" r:id="rId39"/>
    <p:sldId id="311" r:id="rId40"/>
    <p:sldId id="312" r:id="rId41"/>
    <p:sldId id="313" r:id="rId42"/>
    <p:sldId id="314" r:id="rId43"/>
    <p:sldId id="265" r:id="rId44"/>
    <p:sldId id="271" r:id="rId45"/>
    <p:sldId id="325" r:id="rId46"/>
    <p:sldId id="280"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475C"/>
    <a:srgbClr val="FA9C27"/>
    <a:srgbClr val="FD3259"/>
    <a:srgbClr val="198EC3"/>
    <a:srgbClr val="2E3192"/>
    <a:srgbClr val="BDE5F5"/>
    <a:srgbClr val="F6A529"/>
    <a:srgbClr val="29ABE2"/>
    <a:srgbClr val="26B872"/>
    <a:srgbClr val="2289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74" autoAdjust="0"/>
    <p:restoredTop sz="94660"/>
  </p:normalViewPr>
  <p:slideViewPr>
    <p:cSldViewPr snapToGrid="0">
      <p:cViewPr varScale="1">
        <p:scale>
          <a:sx n="115" d="100"/>
          <a:sy n="115" d="100"/>
        </p:scale>
        <p:origin x="390"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10DB3-8622-43B8-8F03-328A016E4E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ED9F8A26-530A-4044-A184-FC8C730FCC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441E917D-0E03-49DA-BF92-F40B5858344C}"/>
              </a:ext>
            </a:extLst>
          </p:cNvPr>
          <p:cNvSpPr>
            <a:spLocks noGrp="1"/>
          </p:cNvSpPr>
          <p:nvPr>
            <p:ph type="dt" sz="half" idx="10"/>
          </p:nvPr>
        </p:nvSpPr>
        <p:spPr/>
        <p:txBody>
          <a:bodyPr/>
          <a:lstStyle/>
          <a:p>
            <a:fld id="{F387C834-A5CE-43E4-B625-AB789F6C3506}" type="datetimeFigureOut">
              <a:rPr lang="en-IE" smtClean="0"/>
              <a:t>20/06/2022</a:t>
            </a:fld>
            <a:endParaRPr lang="en-IE"/>
          </a:p>
        </p:txBody>
      </p:sp>
      <p:sp>
        <p:nvSpPr>
          <p:cNvPr id="5" name="Footer Placeholder 4">
            <a:extLst>
              <a:ext uri="{FF2B5EF4-FFF2-40B4-BE49-F238E27FC236}">
                <a16:creationId xmlns:a16="http://schemas.microsoft.com/office/drawing/2014/main" id="{C097F5EA-B805-46B9-BB91-FC0CECF5C5A6}"/>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939F707F-9A9B-42F3-AF77-F355A3EDACC8}"/>
              </a:ext>
            </a:extLst>
          </p:cNvPr>
          <p:cNvSpPr>
            <a:spLocks noGrp="1"/>
          </p:cNvSpPr>
          <p:nvPr>
            <p:ph type="sldNum" sz="quarter" idx="12"/>
          </p:nvPr>
        </p:nvSpPr>
        <p:spPr/>
        <p:txBody>
          <a:bodyPr/>
          <a:lstStyle/>
          <a:p>
            <a:fld id="{590DC0E1-1BF4-49EF-B1C4-A6338AE8135E}" type="slidenum">
              <a:rPr lang="en-IE" smtClean="0"/>
              <a:t>‹#›</a:t>
            </a:fld>
            <a:endParaRPr lang="en-IE"/>
          </a:p>
        </p:txBody>
      </p:sp>
    </p:spTree>
    <p:extLst>
      <p:ext uri="{BB962C8B-B14F-4D97-AF65-F5344CB8AC3E}">
        <p14:creationId xmlns:p14="http://schemas.microsoft.com/office/powerpoint/2010/main" val="2116882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435B5-1345-4390-ABF6-AB2BE94C96C7}"/>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BED27764-A8D9-412B-94A1-4E7F652394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2F02BF6F-1E67-4E1C-B37B-363F70A6C903}"/>
              </a:ext>
            </a:extLst>
          </p:cNvPr>
          <p:cNvSpPr>
            <a:spLocks noGrp="1"/>
          </p:cNvSpPr>
          <p:nvPr>
            <p:ph type="dt" sz="half" idx="10"/>
          </p:nvPr>
        </p:nvSpPr>
        <p:spPr/>
        <p:txBody>
          <a:bodyPr/>
          <a:lstStyle/>
          <a:p>
            <a:fld id="{F387C834-A5CE-43E4-B625-AB789F6C3506}" type="datetimeFigureOut">
              <a:rPr lang="en-IE" smtClean="0"/>
              <a:t>20/06/2022</a:t>
            </a:fld>
            <a:endParaRPr lang="en-IE"/>
          </a:p>
        </p:txBody>
      </p:sp>
      <p:sp>
        <p:nvSpPr>
          <p:cNvPr id="5" name="Footer Placeholder 4">
            <a:extLst>
              <a:ext uri="{FF2B5EF4-FFF2-40B4-BE49-F238E27FC236}">
                <a16:creationId xmlns:a16="http://schemas.microsoft.com/office/drawing/2014/main" id="{3C92106D-6913-4E05-B355-2DAF9461625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E89A64B-DF36-4E73-B4FF-5AD5DAA6E08F}"/>
              </a:ext>
            </a:extLst>
          </p:cNvPr>
          <p:cNvSpPr>
            <a:spLocks noGrp="1"/>
          </p:cNvSpPr>
          <p:nvPr>
            <p:ph type="sldNum" sz="quarter" idx="12"/>
          </p:nvPr>
        </p:nvSpPr>
        <p:spPr/>
        <p:txBody>
          <a:bodyPr/>
          <a:lstStyle/>
          <a:p>
            <a:fld id="{590DC0E1-1BF4-49EF-B1C4-A6338AE8135E}" type="slidenum">
              <a:rPr lang="en-IE" smtClean="0"/>
              <a:t>‹#›</a:t>
            </a:fld>
            <a:endParaRPr lang="en-IE"/>
          </a:p>
        </p:txBody>
      </p:sp>
    </p:spTree>
    <p:extLst>
      <p:ext uri="{BB962C8B-B14F-4D97-AF65-F5344CB8AC3E}">
        <p14:creationId xmlns:p14="http://schemas.microsoft.com/office/powerpoint/2010/main" val="2782464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F292FF-A9F1-464A-A79D-EA6EB4A6AF6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04828A75-7C8D-42B2-93E7-180C8CD046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4C562BC-2D92-4C40-8295-0A42695028A9}"/>
              </a:ext>
            </a:extLst>
          </p:cNvPr>
          <p:cNvSpPr>
            <a:spLocks noGrp="1"/>
          </p:cNvSpPr>
          <p:nvPr>
            <p:ph type="dt" sz="half" idx="10"/>
          </p:nvPr>
        </p:nvSpPr>
        <p:spPr/>
        <p:txBody>
          <a:bodyPr/>
          <a:lstStyle/>
          <a:p>
            <a:fld id="{F387C834-A5CE-43E4-B625-AB789F6C3506}" type="datetimeFigureOut">
              <a:rPr lang="en-IE" smtClean="0"/>
              <a:t>20/06/2022</a:t>
            </a:fld>
            <a:endParaRPr lang="en-IE"/>
          </a:p>
        </p:txBody>
      </p:sp>
      <p:sp>
        <p:nvSpPr>
          <p:cNvPr id="5" name="Footer Placeholder 4">
            <a:extLst>
              <a:ext uri="{FF2B5EF4-FFF2-40B4-BE49-F238E27FC236}">
                <a16:creationId xmlns:a16="http://schemas.microsoft.com/office/drawing/2014/main" id="{3A41ED42-88C6-462A-B6E4-39D1521C094C}"/>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73245CD-176A-423D-920E-FDCDCC2ACBF3}"/>
              </a:ext>
            </a:extLst>
          </p:cNvPr>
          <p:cNvSpPr>
            <a:spLocks noGrp="1"/>
          </p:cNvSpPr>
          <p:nvPr>
            <p:ph type="sldNum" sz="quarter" idx="12"/>
          </p:nvPr>
        </p:nvSpPr>
        <p:spPr/>
        <p:txBody>
          <a:bodyPr/>
          <a:lstStyle/>
          <a:p>
            <a:fld id="{590DC0E1-1BF4-49EF-B1C4-A6338AE8135E}" type="slidenum">
              <a:rPr lang="en-IE" smtClean="0"/>
              <a:t>‹#›</a:t>
            </a:fld>
            <a:endParaRPr lang="en-IE"/>
          </a:p>
        </p:txBody>
      </p:sp>
    </p:spTree>
    <p:extLst>
      <p:ext uri="{BB962C8B-B14F-4D97-AF65-F5344CB8AC3E}">
        <p14:creationId xmlns:p14="http://schemas.microsoft.com/office/powerpoint/2010/main" val="3036305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65626-5053-4F53-AD86-D3C7AD14CCDB}"/>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7B7EFF34-5009-4FDB-A4E6-8CC660FEA4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BB6188CF-8605-44D4-91B1-2D41EFB58F5B}"/>
              </a:ext>
            </a:extLst>
          </p:cNvPr>
          <p:cNvSpPr>
            <a:spLocks noGrp="1"/>
          </p:cNvSpPr>
          <p:nvPr>
            <p:ph type="dt" sz="half" idx="10"/>
          </p:nvPr>
        </p:nvSpPr>
        <p:spPr/>
        <p:txBody>
          <a:bodyPr/>
          <a:lstStyle/>
          <a:p>
            <a:fld id="{F387C834-A5CE-43E4-B625-AB789F6C3506}" type="datetimeFigureOut">
              <a:rPr lang="en-IE" smtClean="0"/>
              <a:t>20/06/2022</a:t>
            </a:fld>
            <a:endParaRPr lang="en-IE"/>
          </a:p>
        </p:txBody>
      </p:sp>
      <p:sp>
        <p:nvSpPr>
          <p:cNvPr id="5" name="Footer Placeholder 4">
            <a:extLst>
              <a:ext uri="{FF2B5EF4-FFF2-40B4-BE49-F238E27FC236}">
                <a16:creationId xmlns:a16="http://schemas.microsoft.com/office/drawing/2014/main" id="{BCE9CA68-90C4-44FC-81F7-F7D8DE8F73B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DF19B9A-6501-40FC-808A-48131EB7F8F9}"/>
              </a:ext>
            </a:extLst>
          </p:cNvPr>
          <p:cNvSpPr>
            <a:spLocks noGrp="1"/>
          </p:cNvSpPr>
          <p:nvPr>
            <p:ph type="sldNum" sz="quarter" idx="12"/>
          </p:nvPr>
        </p:nvSpPr>
        <p:spPr/>
        <p:txBody>
          <a:bodyPr/>
          <a:lstStyle/>
          <a:p>
            <a:fld id="{590DC0E1-1BF4-49EF-B1C4-A6338AE8135E}" type="slidenum">
              <a:rPr lang="en-IE" smtClean="0"/>
              <a:t>‹#›</a:t>
            </a:fld>
            <a:endParaRPr lang="en-IE"/>
          </a:p>
        </p:txBody>
      </p:sp>
    </p:spTree>
    <p:extLst>
      <p:ext uri="{BB962C8B-B14F-4D97-AF65-F5344CB8AC3E}">
        <p14:creationId xmlns:p14="http://schemas.microsoft.com/office/powerpoint/2010/main" val="1159074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05224-4BD1-4DE4-A4D0-B20C58DDC5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1F6F86E0-9E97-410C-B513-F3B361D0E5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6E5D1C-C232-423C-B97D-100F561D6250}"/>
              </a:ext>
            </a:extLst>
          </p:cNvPr>
          <p:cNvSpPr>
            <a:spLocks noGrp="1"/>
          </p:cNvSpPr>
          <p:nvPr>
            <p:ph type="dt" sz="half" idx="10"/>
          </p:nvPr>
        </p:nvSpPr>
        <p:spPr/>
        <p:txBody>
          <a:bodyPr/>
          <a:lstStyle/>
          <a:p>
            <a:fld id="{F387C834-A5CE-43E4-B625-AB789F6C3506}" type="datetimeFigureOut">
              <a:rPr lang="en-IE" smtClean="0"/>
              <a:t>20/06/2022</a:t>
            </a:fld>
            <a:endParaRPr lang="en-IE"/>
          </a:p>
        </p:txBody>
      </p:sp>
      <p:sp>
        <p:nvSpPr>
          <p:cNvPr id="5" name="Footer Placeholder 4">
            <a:extLst>
              <a:ext uri="{FF2B5EF4-FFF2-40B4-BE49-F238E27FC236}">
                <a16:creationId xmlns:a16="http://schemas.microsoft.com/office/drawing/2014/main" id="{77C0A211-EBA1-4E9A-B9DA-9C81A23D6241}"/>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1098FFBA-2A57-4F90-8487-7EF319C7AB70}"/>
              </a:ext>
            </a:extLst>
          </p:cNvPr>
          <p:cNvSpPr>
            <a:spLocks noGrp="1"/>
          </p:cNvSpPr>
          <p:nvPr>
            <p:ph type="sldNum" sz="quarter" idx="12"/>
          </p:nvPr>
        </p:nvSpPr>
        <p:spPr/>
        <p:txBody>
          <a:bodyPr/>
          <a:lstStyle/>
          <a:p>
            <a:fld id="{590DC0E1-1BF4-49EF-B1C4-A6338AE8135E}" type="slidenum">
              <a:rPr lang="en-IE" smtClean="0"/>
              <a:t>‹#›</a:t>
            </a:fld>
            <a:endParaRPr lang="en-IE"/>
          </a:p>
        </p:txBody>
      </p:sp>
    </p:spTree>
    <p:extLst>
      <p:ext uri="{BB962C8B-B14F-4D97-AF65-F5344CB8AC3E}">
        <p14:creationId xmlns:p14="http://schemas.microsoft.com/office/powerpoint/2010/main" val="2563770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D77E8-D0ED-497A-AEDA-87C4D7E1445C}"/>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E39CFDF8-C344-4E1E-ABEC-13AEFB9734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9D1C0642-E239-4556-A434-7203359EB5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83BD8258-D387-4762-A4C0-D05B2D5367A1}"/>
              </a:ext>
            </a:extLst>
          </p:cNvPr>
          <p:cNvSpPr>
            <a:spLocks noGrp="1"/>
          </p:cNvSpPr>
          <p:nvPr>
            <p:ph type="dt" sz="half" idx="10"/>
          </p:nvPr>
        </p:nvSpPr>
        <p:spPr/>
        <p:txBody>
          <a:bodyPr/>
          <a:lstStyle/>
          <a:p>
            <a:fld id="{F387C834-A5CE-43E4-B625-AB789F6C3506}" type="datetimeFigureOut">
              <a:rPr lang="en-IE" smtClean="0"/>
              <a:t>20/06/2022</a:t>
            </a:fld>
            <a:endParaRPr lang="en-IE"/>
          </a:p>
        </p:txBody>
      </p:sp>
      <p:sp>
        <p:nvSpPr>
          <p:cNvPr id="6" name="Footer Placeholder 5">
            <a:extLst>
              <a:ext uri="{FF2B5EF4-FFF2-40B4-BE49-F238E27FC236}">
                <a16:creationId xmlns:a16="http://schemas.microsoft.com/office/drawing/2014/main" id="{06FD8A61-6A1D-4124-9F58-BD5F57CD141E}"/>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1F3F7F21-8865-42F3-A675-E2533EE74EBA}"/>
              </a:ext>
            </a:extLst>
          </p:cNvPr>
          <p:cNvSpPr>
            <a:spLocks noGrp="1"/>
          </p:cNvSpPr>
          <p:nvPr>
            <p:ph type="sldNum" sz="quarter" idx="12"/>
          </p:nvPr>
        </p:nvSpPr>
        <p:spPr/>
        <p:txBody>
          <a:bodyPr/>
          <a:lstStyle/>
          <a:p>
            <a:fld id="{590DC0E1-1BF4-49EF-B1C4-A6338AE8135E}" type="slidenum">
              <a:rPr lang="en-IE" smtClean="0"/>
              <a:t>‹#›</a:t>
            </a:fld>
            <a:endParaRPr lang="en-IE"/>
          </a:p>
        </p:txBody>
      </p:sp>
    </p:spTree>
    <p:extLst>
      <p:ext uri="{BB962C8B-B14F-4D97-AF65-F5344CB8AC3E}">
        <p14:creationId xmlns:p14="http://schemas.microsoft.com/office/powerpoint/2010/main" val="2010715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43296-F4B2-478A-956A-C9ED60DA91B4}"/>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5BB4CAB0-4909-4ED2-A1F8-8BCA8945AC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D377DE-6D42-4C54-A671-F369C3E881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1BBC6379-94BA-4EAF-A5F0-56D5D8A34A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6703CD-3AF4-40DA-8ACB-AC8C3B1BD8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1CAD97B6-D14D-4492-981D-9E5985ABD771}"/>
              </a:ext>
            </a:extLst>
          </p:cNvPr>
          <p:cNvSpPr>
            <a:spLocks noGrp="1"/>
          </p:cNvSpPr>
          <p:nvPr>
            <p:ph type="dt" sz="half" idx="10"/>
          </p:nvPr>
        </p:nvSpPr>
        <p:spPr/>
        <p:txBody>
          <a:bodyPr/>
          <a:lstStyle/>
          <a:p>
            <a:fld id="{F387C834-A5CE-43E4-B625-AB789F6C3506}" type="datetimeFigureOut">
              <a:rPr lang="en-IE" smtClean="0"/>
              <a:t>20/06/2022</a:t>
            </a:fld>
            <a:endParaRPr lang="en-IE"/>
          </a:p>
        </p:txBody>
      </p:sp>
      <p:sp>
        <p:nvSpPr>
          <p:cNvPr id="8" name="Footer Placeholder 7">
            <a:extLst>
              <a:ext uri="{FF2B5EF4-FFF2-40B4-BE49-F238E27FC236}">
                <a16:creationId xmlns:a16="http://schemas.microsoft.com/office/drawing/2014/main" id="{4EAF5ACA-2978-4461-B567-C1828EEBF183}"/>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22C78FD9-CB2B-47C6-BBB1-34C37D9BD3D1}"/>
              </a:ext>
            </a:extLst>
          </p:cNvPr>
          <p:cNvSpPr>
            <a:spLocks noGrp="1"/>
          </p:cNvSpPr>
          <p:nvPr>
            <p:ph type="sldNum" sz="quarter" idx="12"/>
          </p:nvPr>
        </p:nvSpPr>
        <p:spPr/>
        <p:txBody>
          <a:bodyPr/>
          <a:lstStyle/>
          <a:p>
            <a:fld id="{590DC0E1-1BF4-49EF-B1C4-A6338AE8135E}" type="slidenum">
              <a:rPr lang="en-IE" smtClean="0"/>
              <a:t>‹#›</a:t>
            </a:fld>
            <a:endParaRPr lang="en-IE"/>
          </a:p>
        </p:txBody>
      </p:sp>
    </p:spTree>
    <p:extLst>
      <p:ext uri="{BB962C8B-B14F-4D97-AF65-F5344CB8AC3E}">
        <p14:creationId xmlns:p14="http://schemas.microsoft.com/office/powerpoint/2010/main" val="3999442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062B0-2AAE-47B3-B372-3873DE83828C}"/>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21668849-2ECA-41D6-8B99-8AEF7D789173}"/>
              </a:ext>
            </a:extLst>
          </p:cNvPr>
          <p:cNvSpPr>
            <a:spLocks noGrp="1"/>
          </p:cNvSpPr>
          <p:nvPr>
            <p:ph type="dt" sz="half" idx="10"/>
          </p:nvPr>
        </p:nvSpPr>
        <p:spPr/>
        <p:txBody>
          <a:bodyPr/>
          <a:lstStyle/>
          <a:p>
            <a:fld id="{F387C834-A5CE-43E4-B625-AB789F6C3506}" type="datetimeFigureOut">
              <a:rPr lang="en-IE" smtClean="0"/>
              <a:t>20/06/2022</a:t>
            </a:fld>
            <a:endParaRPr lang="en-IE"/>
          </a:p>
        </p:txBody>
      </p:sp>
      <p:sp>
        <p:nvSpPr>
          <p:cNvPr id="4" name="Footer Placeholder 3">
            <a:extLst>
              <a:ext uri="{FF2B5EF4-FFF2-40B4-BE49-F238E27FC236}">
                <a16:creationId xmlns:a16="http://schemas.microsoft.com/office/drawing/2014/main" id="{9CA92668-5314-4E22-A07D-FD58100A1D2F}"/>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554ABE01-6B71-4074-B5BB-31D11FC989A3}"/>
              </a:ext>
            </a:extLst>
          </p:cNvPr>
          <p:cNvSpPr>
            <a:spLocks noGrp="1"/>
          </p:cNvSpPr>
          <p:nvPr>
            <p:ph type="sldNum" sz="quarter" idx="12"/>
          </p:nvPr>
        </p:nvSpPr>
        <p:spPr/>
        <p:txBody>
          <a:bodyPr/>
          <a:lstStyle/>
          <a:p>
            <a:fld id="{590DC0E1-1BF4-49EF-B1C4-A6338AE8135E}" type="slidenum">
              <a:rPr lang="en-IE" smtClean="0"/>
              <a:t>‹#›</a:t>
            </a:fld>
            <a:endParaRPr lang="en-IE"/>
          </a:p>
        </p:txBody>
      </p:sp>
    </p:spTree>
    <p:extLst>
      <p:ext uri="{BB962C8B-B14F-4D97-AF65-F5344CB8AC3E}">
        <p14:creationId xmlns:p14="http://schemas.microsoft.com/office/powerpoint/2010/main" val="2295834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6ADACF-9141-475B-A768-629D6B5DD3D1}"/>
              </a:ext>
            </a:extLst>
          </p:cNvPr>
          <p:cNvSpPr>
            <a:spLocks noGrp="1"/>
          </p:cNvSpPr>
          <p:nvPr>
            <p:ph type="dt" sz="half" idx="10"/>
          </p:nvPr>
        </p:nvSpPr>
        <p:spPr/>
        <p:txBody>
          <a:bodyPr/>
          <a:lstStyle/>
          <a:p>
            <a:fld id="{F387C834-A5CE-43E4-B625-AB789F6C3506}" type="datetimeFigureOut">
              <a:rPr lang="en-IE" smtClean="0"/>
              <a:t>20/06/2022</a:t>
            </a:fld>
            <a:endParaRPr lang="en-IE"/>
          </a:p>
        </p:txBody>
      </p:sp>
      <p:sp>
        <p:nvSpPr>
          <p:cNvPr id="3" name="Footer Placeholder 2">
            <a:extLst>
              <a:ext uri="{FF2B5EF4-FFF2-40B4-BE49-F238E27FC236}">
                <a16:creationId xmlns:a16="http://schemas.microsoft.com/office/drawing/2014/main" id="{6D0C1420-8C9C-4FAB-A47A-7EBBD9FB23F7}"/>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6C1776D2-042E-4A42-A66E-8F17957372F0}"/>
              </a:ext>
            </a:extLst>
          </p:cNvPr>
          <p:cNvSpPr>
            <a:spLocks noGrp="1"/>
          </p:cNvSpPr>
          <p:nvPr>
            <p:ph type="sldNum" sz="quarter" idx="12"/>
          </p:nvPr>
        </p:nvSpPr>
        <p:spPr/>
        <p:txBody>
          <a:bodyPr/>
          <a:lstStyle/>
          <a:p>
            <a:fld id="{590DC0E1-1BF4-49EF-B1C4-A6338AE8135E}" type="slidenum">
              <a:rPr lang="en-IE" smtClean="0"/>
              <a:t>‹#›</a:t>
            </a:fld>
            <a:endParaRPr lang="en-IE"/>
          </a:p>
        </p:txBody>
      </p:sp>
    </p:spTree>
    <p:extLst>
      <p:ext uri="{BB962C8B-B14F-4D97-AF65-F5344CB8AC3E}">
        <p14:creationId xmlns:p14="http://schemas.microsoft.com/office/powerpoint/2010/main" val="764751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C000A-E381-47D4-AF28-55BB0241B9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21AB8355-5A5E-429E-8F48-A00C18A284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200CB366-EC27-4962-870E-2EE9271524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CF9126-C51B-4E7A-B8D9-60D71C13A91D}"/>
              </a:ext>
            </a:extLst>
          </p:cNvPr>
          <p:cNvSpPr>
            <a:spLocks noGrp="1"/>
          </p:cNvSpPr>
          <p:nvPr>
            <p:ph type="dt" sz="half" idx="10"/>
          </p:nvPr>
        </p:nvSpPr>
        <p:spPr/>
        <p:txBody>
          <a:bodyPr/>
          <a:lstStyle/>
          <a:p>
            <a:fld id="{F387C834-A5CE-43E4-B625-AB789F6C3506}" type="datetimeFigureOut">
              <a:rPr lang="en-IE" smtClean="0"/>
              <a:t>20/06/2022</a:t>
            </a:fld>
            <a:endParaRPr lang="en-IE"/>
          </a:p>
        </p:txBody>
      </p:sp>
      <p:sp>
        <p:nvSpPr>
          <p:cNvPr id="6" name="Footer Placeholder 5">
            <a:extLst>
              <a:ext uri="{FF2B5EF4-FFF2-40B4-BE49-F238E27FC236}">
                <a16:creationId xmlns:a16="http://schemas.microsoft.com/office/drawing/2014/main" id="{77FB720E-66A7-4BDF-A0AD-A966490D89A5}"/>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28C8B8C2-0DC4-4088-A1DB-E6830AB10058}"/>
              </a:ext>
            </a:extLst>
          </p:cNvPr>
          <p:cNvSpPr>
            <a:spLocks noGrp="1"/>
          </p:cNvSpPr>
          <p:nvPr>
            <p:ph type="sldNum" sz="quarter" idx="12"/>
          </p:nvPr>
        </p:nvSpPr>
        <p:spPr/>
        <p:txBody>
          <a:bodyPr/>
          <a:lstStyle/>
          <a:p>
            <a:fld id="{590DC0E1-1BF4-49EF-B1C4-A6338AE8135E}" type="slidenum">
              <a:rPr lang="en-IE" smtClean="0"/>
              <a:t>‹#›</a:t>
            </a:fld>
            <a:endParaRPr lang="en-IE"/>
          </a:p>
        </p:txBody>
      </p:sp>
    </p:spTree>
    <p:extLst>
      <p:ext uri="{BB962C8B-B14F-4D97-AF65-F5344CB8AC3E}">
        <p14:creationId xmlns:p14="http://schemas.microsoft.com/office/powerpoint/2010/main" val="2246785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DA93C-6AE5-42EF-AC5A-BAE80D1D52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D6ACB862-24A1-4C73-874F-5ABF0A6C9D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A3A8982A-E55E-40AB-8D33-87CAA5E954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86B1FB-6F77-44FF-A74B-DD36F0C636A9}"/>
              </a:ext>
            </a:extLst>
          </p:cNvPr>
          <p:cNvSpPr>
            <a:spLocks noGrp="1"/>
          </p:cNvSpPr>
          <p:nvPr>
            <p:ph type="dt" sz="half" idx="10"/>
          </p:nvPr>
        </p:nvSpPr>
        <p:spPr/>
        <p:txBody>
          <a:bodyPr/>
          <a:lstStyle/>
          <a:p>
            <a:fld id="{F387C834-A5CE-43E4-B625-AB789F6C3506}" type="datetimeFigureOut">
              <a:rPr lang="en-IE" smtClean="0"/>
              <a:t>20/06/2022</a:t>
            </a:fld>
            <a:endParaRPr lang="en-IE"/>
          </a:p>
        </p:txBody>
      </p:sp>
      <p:sp>
        <p:nvSpPr>
          <p:cNvPr id="6" name="Footer Placeholder 5">
            <a:extLst>
              <a:ext uri="{FF2B5EF4-FFF2-40B4-BE49-F238E27FC236}">
                <a16:creationId xmlns:a16="http://schemas.microsoft.com/office/drawing/2014/main" id="{6D46FFC8-9077-4EE8-A16D-40FF4AD281D5}"/>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DEC64BA2-0198-47D5-B30B-9937B57EA2B8}"/>
              </a:ext>
            </a:extLst>
          </p:cNvPr>
          <p:cNvSpPr>
            <a:spLocks noGrp="1"/>
          </p:cNvSpPr>
          <p:nvPr>
            <p:ph type="sldNum" sz="quarter" idx="12"/>
          </p:nvPr>
        </p:nvSpPr>
        <p:spPr/>
        <p:txBody>
          <a:bodyPr/>
          <a:lstStyle/>
          <a:p>
            <a:fld id="{590DC0E1-1BF4-49EF-B1C4-A6338AE8135E}" type="slidenum">
              <a:rPr lang="en-IE" smtClean="0"/>
              <a:t>‹#›</a:t>
            </a:fld>
            <a:endParaRPr lang="en-IE"/>
          </a:p>
        </p:txBody>
      </p:sp>
    </p:spTree>
    <p:extLst>
      <p:ext uri="{BB962C8B-B14F-4D97-AF65-F5344CB8AC3E}">
        <p14:creationId xmlns:p14="http://schemas.microsoft.com/office/powerpoint/2010/main" val="2004794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7FADBC-06E6-4DC7-A36E-0B230B924C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7F3DEDC-F874-4218-9AE2-21426387A3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C543A371-3A0C-4CBA-8B38-8209AC153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87C834-A5CE-43E4-B625-AB789F6C3506}" type="datetimeFigureOut">
              <a:rPr lang="en-IE" smtClean="0"/>
              <a:t>20/06/2022</a:t>
            </a:fld>
            <a:endParaRPr lang="en-IE"/>
          </a:p>
        </p:txBody>
      </p:sp>
      <p:sp>
        <p:nvSpPr>
          <p:cNvPr id="5" name="Footer Placeholder 4">
            <a:extLst>
              <a:ext uri="{FF2B5EF4-FFF2-40B4-BE49-F238E27FC236}">
                <a16:creationId xmlns:a16="http://schemas.microsoft.com/office/drawing/2014/main" id="{CA72A1FB-42AD-46D0-8125-81AD06BA46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1A7D6539-CE22-465C-8A3F-3056CA46A8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0DC0E1-1BF4-49EF-B1C4-A6338AE8135E}" type="slidenum">
              <a:rPr lang="en-IE" smtClean="0"/>
              <a:t>‹#›</a:t>
            </a:fld>
            <a:endParaRPr lang="en-IE"/>
          </a:p>
        </p:txBody>
      </p:sp>
    </p:spTree>
    <p:extLst>
      <p:ext uri="{BB962C8B-B14F-4D97-AF65-F5344CB8AC3E}">
        <p14:creationId xmlns:p14="http://schemas.microsoft.com/office/powerpoint/2010/main" val="38149909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5.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sv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5.sv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5.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5.svg"/></Relationships>
</file>

<file path=ppt/slides/_rels/slide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5.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sv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1.svg"/></Relationships>
</file>

<file path=ppt/slides/_rels/slide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sv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1.sv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sv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1.sv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sv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1.svg"/></Relationships>
</file>

<file path=ppt/slides/_rels/slide24.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5.svg"/><Relationship Id="rId7"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7.sv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sv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1.sv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sv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1.svg"/></Relationships>
</file>

<file path=ppt/slides/_rels/slide2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5.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1.svg"/></Relationships>
</file>

<file path=ppt/slides/_rels/slide3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5.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5.svg"/><Relationship Id="rId7"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7.svg"/><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sv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1.svg"/></Relationships>
</file>

<file path=ppt/slides/_rels/slide3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sv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sv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1.svg"/></Relationships>
</file>

<file path=ppt/slides/_rels/slide4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41.png"/><Relationship Id="rId7" Type="http://schemas.openxmlformats.org/officeDocument/2006/relationships/image" Target="../media/image5.svg"/><Relationship Id="rId2" Type="http://schemas.openxmlformats.org/officeDocument/2006/relationships/slideLayout" Target="../slideLayouts/slideLayout2.xml"/><Relationship Id="rId1" Type="http://schemas.openxmlformats.org/officeDocument/2006/relationships/video" Target="https://www.youtube.com/embed/OJhFrd05zY8?feature=oembed" TargetMode="Externa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42.svg"/></Relationships>
</file>

<file path=ppt/slides/_rels/slide44.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8" Type="http://schemas.openxmlformats.org/officeDocument/2006/relationships/hyperlink" Target="https://theculturetrip.com/africa/mali/articles/what-is-a-griot-and-why-are-they-important/" TargetMode="External"/><Relationship Id="rId3" Type="http://schemas.openxmlformats.org/officeDocument/2006/relationships/image" Target="../media/image45.svg"/><Relationship Id="rId7" Type="http://schemas.openxmlformats.org/officeDocument/2006/relationships/hyperlink" Target="https://allgoodtales.com/storytelling-traditions-across-world-west-africa/" TargetMode="External"/><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hyperlink" Target="https://teachers.yale.edu/curriculum/units/2009/1" TargetMode="External"/><Relationship Id="rId4" Type="http://schemas.openxmlformats.org/officeDocument/2006/relationships/image" Target="../media/image1.png"/><Relationship Id="rId9" Type="http://schemas.openxmlformats.org/officeDocument/2006/relationships/hyperlink" Target="https://afrolegends.com/2018/05/21/the-griot-the-preserver-of-african-traditions/"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48.png"/><Relationship Id="rId12" Type="http://schemas.openxmlformats.org/officeDocument/2006/relationships/image" Target="../media/image53.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jpg"/><Relationship Id="rId4" Type="http://schemas.openxmlformats.org/officeDocument/2006/relationships/image" Target="../media/image5.svg"/><Relationship Id="rId9" Type="http://schemas.openxmlformats.org/officeDocument/2006/relationships/image" Target="../media/image50.png"/><Relationship Id="rId1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5.svg"/><Relationship Id="rId7"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7.sv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C6906A27-D795-4865-B42F-92014B3472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341" y="6247302"/>
            <a:ext cx="1964299" cy="427819"/>
          </a:xfrm>
          <a:prstGeom prst="rect">
            <a:avLst/>
          </a:prstGeom>
        </p:spPr>
      </p:pic>
      <p:pic>
        <p:nvPicPr>
          <p:cNvPr id="6" name="Graphic 5">
            <a:extLst>
              <a:ext uri="{FF2B5EF4-FFF2-40B4-BE49-F238E27FC236}">
                <a16:creationId xmlns:a16="http://schemas.microsoft.com/office/drawing/2014/main" id="{5982A0D7-DF0E-4556-A8F2-A190411D8E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42691" y="769716"/>
            <a:ext cx="3106618" cy="4021632"/>
          </a:xfrm>
          <a:prstGeom prst="rect">
            <a:avLst/>
          </a:prstGeom>
        </p:spPr>
      </p:pic>
      <p:pic>
        <p:nvPicPr>
          <p:cNvPr id="9" name="Graphic 8">
            <a:extLst>
              <a:ext uri="{FF2B5EF4-FFF2-40B4-BE49-F238E27FC236}">
                <a16:creationId xmlns:a16="http://schemas.microsoft.com/office/drawing/2014/main" id="{AE0DC6B8-EF2F-4450-B28B-03E3B14C64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1012648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uadroTexto 13">
            <a:extLst>
              <a:ext uri="{FF2B5EF4-FFF2-40B4-BE49-F238E27FC236}">
                <a16:creationId xmlns:a16="http://schemas.microsoft.com/office/drawing/2014/main" id="{DD4935B1-9619-4611-AEE8-1105BAEC0103}"/>
              </a:ext>
            </a:extLst>
          </p:cNvPr>
          <p:cNvSpPr txBox="1"/>
          <p:nvPr/>
        </p:nvSpPr>
        <p:spPr>
          <a:xfrm>
            <a:off x="904672" y="861647"/>
            <a:ext cx="5914418" cy="4976330"/>
          </a:xfrm>
          <a:prstGeom prst="rect">
            <a:avLst/>
          </a:prstGeom>
        </p:spPr>
        <p:txBody>
          <a:bodyPr vert="horz" lIns="91440" tIns="45720" rIns="91440" bIns="45720" rtlCol="0">
            <a:normAutofit fontScale="92500" lnSpcReduction="20000"/>
          </a:bodyPr>
          <a:lstStyle/>
          <a:p>
            <a:pPr>
              <a:lnSpc>
                <a:spcPct val="90000"/>
              </a:lnSpc>
              <a:spcAft>
                <a:spcPts val="1200"/>
              </a:spcAft>
            </a:pPr>
            <a:r>
              <a:rPr lang="en-US" sz="2800" dirty="0"/>
              <a:t>Storytelling is a method of recording and expressing feelings, attitudes, and responses of one’s lived experiences and environment.</a:t>
            </a:r>
          </a:p>
          <a:p>
            <a:pPr>
              <a:lnSpc>
                <a:spcPct val="90000"/>
              </a:lnSpc>
              <a:spcAft>
                <a:spcPts val="1200"/>
              </a:spcAft>
            </a:pPr>
            <a:r>
              <a:rPr lang="en-US" sz="2800" dirty="0"/>
              <a:t> </a:t>
            </a:r>
          </a:p>
          <a:p>
            <a:pPr>
              <a:lnSpc>
                <a:spcPct val="90000"/>
              </a:lnSpc>
              <a:spcAft>
                <a:spcPts val="1200"/>
              </a:spcAft>
            </a:pPr>
            <a:r>
              <a:rPr lang="en-US" sz="2800" dirty="0"/>
              <a:t>The function of storytelling has been identified as mediating and transmitting knowledge and information across generations, informing younger generations about culture, worldviews, morals and expectations, norms and values.</a:t>
            </a:r>
          </a:p>
          <a:p>
            <a:pPr>
              <a:lnSpc>
                <a:spcPct val="90000"/>
              </a:lnSpc>
              <a:spcAft>
                <a:spcPts val="1200"/>
              </a:spcAft>
            </a:pPr>
            <a:endParaRPr lang="en-US" sz="2800" dirty="0"/>
          </a:p>
          <a:p>
            <a:pPr>
              <a:lnSpc>
                <a:spcPct val="90000"/>
              </a:lnSpc>
              <a:spcAft>
                <a:spcPts val="1200"/>
              </a:spcAft>
            </a:pPr>
            <a:r>
              <a:rPr lang="en-US" sz="2800" dirty="0"/>
              <a:t>(</a:t>
            </a:r>
            <a:r>
              <a:rPr lang="en-US" sz="2800" dirty="0" err="1"/>
              <a:t>Tuwe</a:t>
            </a:r>
            <a:r>
              <a:rPr lang="en-US" sz="2800" dirty="0"/>
              <a:t>, 2015)</a:t>
            </a:r>
          </a:p>
        </p:txBody>
      </p:sp>
      <p:grpSp>
        <p:nvGrpSpPr>
          <p:cNvPr id="76" name="Group 75">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77" name="Rectangle 76">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Isosceles Triangle 77">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Graphic 3">
            <a:extLst>
              <a:ext uri="{FF2B5EF4-FFF2-40B4-BE49-F238E27FC236}">
                <a16:creationId xmlns:a16="http://schemas.microsoft.com/office/drawing/2014/main" id="{E6A3848C-D3BE-4C27-B5E9-E9A17BA114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21742" y="1670241"/>
            <a:ext cx="3591734" cy="2116558"/>
          </a:xfrm>
          <a:prstGeom prst="rect">
            <a:avLst/>
          </a:prstGeom>
        </p:spPr>
      </p:pic>
      <p:grpSp>
        <p:nvGrpSpPr>
          <p:cNvPr id="80" name="Group 79">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81" name="Isosceles Triangle 80">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Storytelling, comunicación y ONG">
            <a:extLst>
              <a:ext uri="{FF2B5EF4-FFF2-40B4-BE49-F238E27FC236}">
                <a16:creationId xmlns:a16="http://schemas.microsoft.com/office/drawing/2014/main" id="{19957D7C-A673-4308-9D55-99008E7ADDA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464749" y="4092496"/>
            <a:ext cx="3705719" cy="2084467"/>
          </a:xfrm>
          <a:prstGeom prst="rect">
            <a:avLst/>
          </a:prstGeom>
          <a:noFill/>
          <a:extLst>
            <a:ext uri="{909E8E84-426E-40DD-AFC4-6F175D3DCCD1}">
              <a14:hiddenFill xmlns:a14="http://schemas.microsoft.com/office/drawing/2010/main">
                <a:solidFill>
                  <a:srgbClr val="FFFFFF"/>
                </a:solidFill>
              </a14:hiddenFill>
            </a:ext>
          </a:extLst>
        </p:spPr>
      </p:pic>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2065781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uadroTexto 13">
            <a:extLst>
              <a:ext uri="{FF2B5EF4-FFF2-40B4-BE49-F238E27FC236}">
                <a16:creationId xmlns:a16="http://schemas.microsoft.com/office/drawing/2014/main" id="{DD4935B1-9619-4611-AEE8-1105BAEC0103}"/>
              </a:ext>
            </a:extLst>
          </p:cNvPr>
          <p:cNvSpPr txBox="1"/>
          <p:nvPr/>
        </p:nvSpPr>
        <p:spPr>
          <a:xfrm>
            <a:off x="1014060" y="861646"/>
            <a:ext cx="6399357" cy="4766495"/>
          </a:xfrm>
          <a:prstGeom prst="rect">
            <a:avLst/>
          </a:prstGeom>
        </p:spPr>
        <p:txBody>
          <a:bodyPr vert="horz" lIns="91440" tIns="45720" rIns="91440" bIns="45720" rtlCol="0">
            <a:normAutofit fontScale="85000" lnSpcReduction="10000"/>
          </a:bodyPr>
          <a:lstStyle/>
          <a:p>
            <a:pPr>
              <a:lnSpc>
                <a:spcPct val="90000"/>
              </a:lnSpc>
              <a:spcAft>
                <a:spcPts val="1200"/>
              </a:spcAft>
            </a:pPr>
            <a:r>
              <a:rPr lang="en-US" sz="2800" dirty="0"/>
              <a:t>Storytelling is the act of retelling a story or narrative to one or more listeners using one's voice and gestures. It is not the same as reciting a piece from memory or reading a story aloud.</a:t>
            </a:r>
          </a:p>
          <a:p>
            <a:pPr>
              <a:lnSpc>
                <a:spcPct val="90000"/>
              </a:lnSpc>
              <a:spcAft>
                <a:spcPts val="1200"/>
              </a:spcAft>
            </a:pPr>
            <a:r>
              <a:rPr lang="en-US" sz="2800" dirty="0"/>
              <a:t>A series of mental metaphors and images associated with words are created and generated by the storyteller.</a:t>
            </a:r>
          </a:p>
          <a:p>
            <a:pPr>
              <a:lnSpc>
                <a:spcPct val="90000"/>
              </a:lnSpc>
              <a:spcAft>
                <a:spcPts val="1200"/>
              </a:spcAft>
            </a:pPr>
            <a:r>
              <a:rPr lang="en-US" sz="2800" dirty="0"/>
              <a:t>This means that storytelling can take the form of songs, music, dances, plays, dramas and poetry. Sung stories may be accompanied by musical accompaniment on a specific instrument.</a:t>
            </a:r>
          </a:p>
          <a:p>
            <a:pPr>
              <a:lnSpc>
                <a:spcPct val="90000"/>
              </a:lnSpc>
              <a:spcAft>
                <a:spcPts val="1200"/>
              </a:spcAft>
            </a:pPr>
            <a:endParaRPr lang="en-US" sz="2800" dirty="0"/>
          </a:p>
          <a:p>
            <a:pPr>
              <a:lnSpc>
                <a:spcPct val="90000"/>
              </a:lnSpc>
              <a:spcAft>
                <a:spcPts val="1200"/>
              </a:spcAft>
            </a:pPr>
            <a:r>
              <a:rPr lang="en-US" sz="2800" dirty="0"/>
              <a:t>(Yale National Initiative, 2008)</a:t>
            </a:r>
          </a:p>
        </p:txBody>
      </p:sp>
      <p:grpSp>
        <p:nvGrpSpPr>
          <p:cNvPr id="76" name="Group 75">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77" name="Rectangle 76">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Isosceles Triangle 77">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0" name="Group 79">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81" name="Isosceles Triangle 80">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0" name="Picture 2" descr="Persian story teller stock image | Look and Learn">
            <a:extLst>
              <a:ext uri="{FF2B5EF4-FFF2-40B4-BE49-F238E27FC236}">
                <a16:creationId xmlns:a16="http://schemas.microsoft.com/office/drawing/2014/main" id="{8CF91DE0-7AD2-4675-B5F0-8BE8E7EE63D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72921" y="936380"/>
            <a:ext cx="3047033" cy="3857003"/>
          </a:xfrm>
          <a:prstGeom prst="rect">
            <a:avLst/>
          </a:prstGeom>
          <a:noFill/>
          <a:extLst>
            <a:ext uri="{909E8E84-426E-40DD-AFC4-6F175D3DCCD1}">
              <a14:hiddenFill xmlns:a14="http://schemas.microsoft.com/office/drawing/2010/main">
                <a:solidFill>
                  <a:srgbClr val="FFFFFF"/>
                </a:solidFill>
              </a14:hiddenFill>
            </a:ext>
          </a:extLst>
        </p:spPr>
      </p:pic>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74639" y="152449"/>
            <a:ext cx="462675" cy="709197"/>
          </a:xfrm>
          <a:prstGeom prst="rect">
            <a:avLst/>
          </a:prstGeom>
        </p:spPr>
      </p:pic>
      <p:pic>
        <p:nvPicPr>
          <p:cNvPr id="4" name="Graphic 3">
            <a:extLst>
              <a:ext uri="{FF2B5EF4-FFF2-40B4-BE49-F238E27FC236}">
                <a16:creationId xmlns:a16="http://schemas.microsoft.com/office/drawing/2014/main" id="{E6A3848C-D3BE-4C27-B5E9-E9A17BA114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72921" y="4857699"/>
            <a:ext cx="3047033" cy="1795573"/>
          </a:xfrm>
          <a:prstGeom prst="rect">
            <a:avLst/>
          </a:prstGeom>
        </p:spPr>
      </p:pic>
    </p:spTree>
    <p:extLst>
      <p:ext uri="{BB962C8B-B14F-4D97-AF65-F5344CB8AC3E}">
        <p14:creationId xmlns:p14="http://schemas.microsoft.com/office/powerpoint/2010/main" val="1582168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9" name="Rectangle 19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uadroTexto 13">
            <a:extLst>
              <a:ext uri="{FF2B5EF4-FFF2-40B4-BE49-F238E27FC236}">
                <a16:creationId xmlns:a16="http://schemas.microsoft.com/office/drawing/2014/main" id="{DD4935B1-9619-4611-AEE8-1105BAEC0103}"/>
              </a:ext>
            </a:extLst>
          </p:cNvPr>
          <p:cNvSpPr txBox="1"/>
          <p:nvPr/>
        </p:nvSpPr>
        <p:spPr>
          <a:xfrm>
            <a:off x="749394" y="861646"/>
            <a:ext cx="10625243" cy="1834714"/>
          </a:xfrm>
          <a:prstGeom prst="rect">
            <a:avLst/>
          </a:prstGeom>
        </p:spPr>
        <p:txBody>
          <a:bodyPr vert="horz" lIns="91440" tIns="45720" rIns="91440" bIns="45720" rtlCol="0">
            <a:noAutofit/>
          </a:bodyPr>
          <a:lstStyle/>
          <a:p>
            <a:pPr>
              <a:lnSpc>
                <a:spcPct val="90000"/>
              </a:lnSpc>
              <a:spcAft>
                <a:spcPts val="1200"/>
              </a:spcAft>
            </a:pPr>
            <a:r>
              <a:rPr lang="en-US" sz="2800" dirty="0"/>
              <a:t>Every human culture on the planet appears to tell stories as a means of making sense of the world. Storytelling traditions vary around the world, but many things remain consistent, such as oral narration, moral teachings, gestures and repetition.</a:t>
            </a:r>
          </a:p>
        </p:txBody>
      </p:sp>
      <p:grpSp>
        <p:nvGrpSpPr>
          <p:cNvPr id="201" name="Group 200">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202" name="Rectangle 201">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Isosceles Triangle 202">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5" name="Group 204">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206" name="Isosceles Triangle 20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Graphic 3">
            <a:extLst>
              <a:ext uri="{FF2B5EF4-FFF2-40B4-BE49-F238E27FC236}">
                <a16:creationId xmlns:a16="http://schemas.microsoft.com/office/drawing/2014/main" id="{E6A3848C-D3BE-4C27-B5E9-E9A17BA114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06068" y="2796954"/>
            <a:ext cx="5764233" cy="3391710"/>
          </a:xfrm>
          <a:prstGeom prst="rect">
            <a:avLst/>
          </a:prstGeom>
        </p:spPr>
      </p:pic>
      <p:pic>
        <p:nvPicPr>
          <p:cNvPr id="3074" name="Picture 2" descr="4,004 Storyteller Stock Photos, Pictures &amp;amp; Royalty-Free Images - iStock">
            <a:extLst>
              <a:ext uri="{FF2B5EF4-FFF2-40B4-BE49-F238E27FC236}">
                <a16:creationId xmlns:a16="http://schemas.microsoft.com/office/drawing/2014/main" id="{4C5722C7-5EB3-47BC-ADC0-35C5DC6BB57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26625" y="2796955"/>
            <a:ext cx="4792666" cy="3402792"/>
          </a:xfrm>
          <a:prstGeom prst="rect">
            <a:avLst/>
          </a:prstGeom>
          <a:noFill/>
          <a:extLst>
            <a:ext uri="{909E8E84-426E-40DD-AFC4-6F175D3DCCD1}">
              <a14:hiddenFill xmlns:a14="http://schemas.microsoft.com/office/drawing/2010/main">
                <a:solidFill>
                  <a:srgbClr val="FFFFFF"/>
                </a:solidFill>
              </a14:hiddenFill>
            </a:ext>
          </a:extLst>
        </p:spPr>
      </p:pic>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4253657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8D941ED3-20A0-4644-99BE-9B5013579F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DA9D5F8-D0F3-4C36-818E-D20791E16B5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8" name="Picture 17" descr="Text&#10;&#10;Description automatically generated">
            <a:extLst>
              <a:ext uri="{FF2B5EF4-FFF2-40B4-BE49-F238E27FC236}">
                <a16:creationId xmlns:a16="http://schemas.microsoft.com/office/drawing/2014/main" id="{AFCBF2DA-0AF6-4511-B58D-284706F4B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3" name="Rectangle 22">
            <a:extLst>
              <a:ext uri="{FF2B5EF4-FFF2-40B4-BE49-F238E27FC236}">
                <a16:creationId xmlns:a16="http://schemas.microsoft.com/office/drawing/2014/main" id="{01B383B6-DFE3-4E72-AA66-C417D5E5ACB0}"/>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4" name="Graphic 23">
            <a:extLst>
              <a:ext uri="{FF2B5EF4-FFF2-40B4-BE49-F238E27FC236}">
                <a16:creationId xmlns:a16="http://schemas.microsoft.com/office/drawing/2014/main" id="{707A01FA-2283-42D9-9837-EAF33BAD34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sp>
        <p:nvSpPr>
          <p:cNvPr id="7" name="TextBox 8">
            <a:extLst>
              <a:ext uri="{FF2B5EF4-FFF2-40B4-BE49-F238E27FC236}">
                <a16:creationId xmlns:a16="http://schemas.microsoft.com/office/drawing/2014/main" id="{4F3D5561-76DE-45E2-9799-53D6DA9EFB24}"/>
              </a:ext>
            </a:extLst>
          </p:cNvPr>
          <p:cNvSpPr txBox="1"/>
          <p:nvPr/>
        </p:nvSpPr>
        <p:spPr>
          <a:xfrm>
            <a:off x="212219" y="2542506"/>
            <a:ext cx="3974841" cy="1938992"/>
          </a:xfrm>
          <a:prstGeom prst="rect">
            <a:avLst/>
          </a:prstGeom>
          <a:noFill/>
        </p:spPr>
        <p:txBody>
          <a:bodyPr wrap="square">
            <a:spAutoFit/>
          </a:bodyPr>
          <a:lstStyle/>
          <a:p>
            <a:r>
              <a:rPr lang="en-IE" sz="4000" dirty="0">
                <a:solidFill>
                  <a:srgbClr val="35475C"/>
                </a:solidFill>
                <a:latin typeface="Arial Black" panose="020B0A04020102020204" pitchFamily="34" charset="0"/>
              </a:rPr>
              <a:t>What is </a:t>
            </a:r>
          </a:p>
          <a:p>
            <a:r>
              <a:rPr lang="fr-FR" sz="4000" dirty="0">
                <a:solidFill>
                  <a:srgbClr val="35475C"/>
                </a:solidFill>
                <a:latin typeface="Arial Black" panose="020B0A04020102020204" pitchFamily="34" charset="0"/>
              </a:rPr>
              <a:t>African Storytelling?</a:t>
            </a:r>
            <a:endParaRPr lang="en-IE" sz="4000"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3756140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adroTexto 7">
            <a:extLst>
              <a:ext uri="{FF2B5EF4-FFF2-40B4-BE49-F238E27FC236}">
                <a16:creationId xmlns:a16="http://schemas.microsoft.com/office/drawing/2014/main" id="{764D62B8-C6A3-4C06-9AB5-C7AD926F7F74}"/>
              </a:ext>
            </a:extLst>
          </p:cNvPr>
          <p:cNvSpPr txBox="1"/>
          <p:nvPr/>
        </p:nvSpPr>
        <p:spPr>
          <a:xfrm>
            <a:off x="853523" y="547815"/>
            <a:ext cx="10512056" cy="1891380"/>
          </a:xfrm>
          <a:prstGeom prst="rect">
            <a:avLst/>
          </a:prstGeom>
        </p:spPr>
        <p:txBody>
          <a:bodyPr vert="horz" lIns="91440" tIns="45720" rIns="91440" bIns="45720" rtlCol="0" anchor="ctr">
            <a:normAutofit/>
          </a:bodyPr>
          <a:lstStyle/>
          <a:p>
            <a:pPr algn="just">
              <a:lnSpc>
                <a:spcPct val="90000"/>
              </a:lnSpc>
              <a:spcAft>
                <a:spcPts val="1200"/>
              </a:spcAft>
            </a:pPr>
            <a:r>
              <a:rPr lang="en-US" sz="2400" dirty="0"/>
              <a:t>Africans have traditionally valued good stories and vibrant storytellers because they are rooted in oral cultures and traditions.</a:t>
            </a:r>
          </a:p>
          <a:p>
            <a:pPr algn="just">
              <a:lnSpc>
                <a:spcPct val="90000"/>
              </a:lnSpc>
              <a:spcAft>
                <a:spcPts val="1200"/>
              </a:spcAft>
            </a:pPr>
            <a:r>
              <a:rPr lang="en-US" sz="2400" dirty="0"/>
              <a:t>Although there are ancient writing traditions on the African continent, most Africans today, as in the past, are primarily speaking peoples, and their art forms and stories are told orally rather than in writing.</a:t>
            </a:r>
          </a:p>
        </p:txBody>
      </p:sp>
      <p:pic>
        <p:nvPicPr>
          <p:cNvPr id="4" name="Graphic 3">
            <a:extLst>
              <a:ext uri="{FF2B5EF4-FFF2-40B4-BE49-F238E27FC236}">
                <a16:creationId xmlns:a16="http://schemas.microsoft.com/office/drawing/2014/main" id="{E6A3848C-D3BE-4C27-B5E9-E9A17BA114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00369" y="2494661"/>
            <a:ext cx="6174270" cy="3638409"/>
          </a:xfrm>
          <a:prstGeom prst="rect">
            <a:avLst/>
          </a:prstGeom>
        </p:spPr>
      </p:pic>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pic>
        <p:nvPicPr>
          <p:cNvPr id="4098" name="Picture 2" descr="Why The Most Important Person in Africa is the Storyteller | Afrocentric  Confessions">
            <a:extLst>
              <a:ext uri="{FF2B5EF4-FFF2-40B4-BE49-F238E27FC236}">
                <a16:creationId xmlns:a16="http://schemas.microsoft.com/office/drawing/2014/main" id="{1D74EB7C-AF1F-4F9F-928B-0B5A49816AAB}"/>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53523" y="2421924"/>
            <a:ext cx="5136534" cy="3711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795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134">
            <a:extLst>
              <a:ext uri="{FF2B5EF4-FFF2-40B4-BE49-F238E27FC236}">
                <a16:creationId xmlns:a16="http://schemas.microsoft.com/office/drawing/2014/main" id="{84DF55BE-B4AB-4BA1-BDE1-E9F7FB3F1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adroTexto 7">
            <a:extLst>
              <a:ext uri="{FF2B5EF4-FFF2-40B4-BE49-F238E27FC236}">
                <a16:creationId xmlns:a16="http://schemas.microsoft.com/office/drawing/2014/main" id="{764D62B8-C6A3-4C06-9AB5-C7AD926F7F74}"/>
              </a:ext>
            </a:extLst>
          </p:cNvPr>
          <p:cNvSpPr txBox="1"/>
          <p:nvPr/>
        </p:nvSpPr>
        <p:spPr>
          <a:xfrm>
            <a:off x="867384" y="1215957"/>
            <a:ext cx="5981278" cy="5026837"/>
          </a:xfrm>
          <a:prstGeom prst="rect">
            <a:avLst/>
          </a:prstGeom>
        </p:spPr>
        <p:txBody>
          <a:bodyPr vert="horz" lIns="91440" tIns="45720" rIns="91440" bIns="45720" rtlCol="0">
            <a:normAutofit/>
          </a:bodyPr>
          <a:lstStyle/>
          <a:p>
            <a:pPr>
              <a:lnSpc>
                <a:spcPct val="90000"/>
              </a:lnSpc>
              <a:spcAft>
                <a:spcPts val="1200"/>
              </a:spcAft>
            </a:pPr>
            <a:r>
              <a:rPr lang="en-US" sz="2400" dirty="0"/>
              <a:t>Storytelling has long been used in African culture to pass down traditions, codes, and values of acceptable behavior, as well as to uphold and preserve social order.</a:t>
            </a:r>
          </a:p>
          <a:p>
            <a:pPr>
              <a:lnSpc>
                <a:spcPct val="90000"/>
              </a:lnSpc>
              <a:spcAft>
                <a:spcPts val="1200"/>
              </a:spcAft>
            </a:pPr>
            <a:r>
              <a:rPr lang="en-US" sz="2400" dirty="0"/>
              <a:t>Before writing and reading was invented, Africans used storytelling to preserve their history, traditional culture, and ritual ceremonies.</a:t>
            </a:r>
          </a:p>
          <a:p>
            <a:pPr>
              <a:lnSpc>
                <a:spcPct val="90000"/>
              </a:lnSpc>
              <a:spcAft>
                <a:spcPts val="1200"/>
              </a:spcAft>
            </a:pPr>
            <a:r>
              <a:rPr lang="en-US" sz="2400" dirty="0"/>
              <a:t>African storytelling is one of the oldest traditions in African culture, spanning the entire continent.</a:t>
            </a:r>
          </a:p>
        </p:txBody>
      </p:sp>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74639" y="152449"/>
            <a:ext cx="462675" cy="709197"/>
          </a:xfrm>
          <a:prstGeom prst="rect">
            <a:avLst/>
          </a:prstGeom>
        </p:spPr>
      </p:pic>
      <p:pic>
        <p:nvPicPr>
          <p:cNvPr id="4" name="Graphic 3">
            <a:extLst>
              <a:ext uri="{FF2B5EF4-FFF2-40B4-BE49-F238E27FC236}">
                <a16:creationId xmlns:a16="http://schemas.microsoft.com/office/drawing/2014/main" id="{E6A3848C-D3BE-4C27-B5E9-E9A17BA114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94974" y="3824715"/>
            <a:ext cx="4129642" cy="2631989"/>
          </a:xfrm>
          <a:prstGeom prst="rect">
            <a:avLst/>
          </a:prstGeom>
        </p:spPr>
      </p:pic>
      <p:pic>
        <p:nvPicPr>
          <p:cNvPr id="6146" name="Picture 2" descr="Pin on Storytelling Around the World">
            <a:extLst>
              <a:ext uri="{FF2B5EF4-FFF2-40B4-BE49-F238E27FC236}">
                <a16:creationId xmlns:a16="http://schemas.microsoft.com/office/drawing/2014/main" id="{33918C9D-FB39-42D1-A58F-9A73FCD84B2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241948" y="1300044"/>
            <a:ext cx="4132691" cy="3419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284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8D941ED3-20A0-4644-99BE-9B5013579F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DA9D5F8-D0F3-4C36-818E-D20791E16B5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8" name="Picture 17" descr="Text&#10;&#10;Description automatically generated">
            <a:extLst>
              <a:ext uri="{FF2B5EF4-FFF2-40B4-BE49-F238E27FC236}">
                <a16:creationId xmlns:a16="http://schemas.microsoft.com/office/drawing/2014/main" id="{AFCBF2DA-0AF6-4511-B58D-284706F4B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3" name="Rectangle 22">
            <a:extLst>
              <a:ext uri="{FF2B5EF4-FFF2-40B4-BE49-F238E27FC236}">
                <a16:creationId xmlns:a16="http://schemas.microsoft.com/office/drawing/2014/main" id="{01B383B6-DFE3-4E72-AA66-C417D5E5ACB0}"/>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4" name="Graphic 23">
            <a:extLst>
              <a:ext uri="{FF2B5EF4-FFF2-40B4-BE49-F238E27FC236}">
                <a16:creationId xmlns:a16="http://schemas.microsoft.com/office/drawing/2014/main" id="{707A01FA-2283-42D9-9837-EAF33BAD34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sp>
        <p:nvSpPr>
          <p:cNvPr id="7" name="TextBox 8">
            <a:extLst>
              <a:ext uri="{FF2B5EF4-FFF2-40B4-BE49-F238E27FC236}">
                <a16:creationId xmlns:a16="http://schemas.microsoft.com/office/drawing/2014/main" id="{4F3D5561-76DE-45E2-9799-53D6DA9EFB24}"/>
              </a:ext>
            </a:extLst>
          </p:cNvPr>
          <p:cNvSpPr txBox="1"/>
          <p:nvPr/>
        </p:nvSpPr>
        <p:spPr>
          <a:xfrm>
            <a:off x="212219" y="2542506"/>
            <a:ext cx="3974841" cy="1938992"/>
          </a:xfrm>
          <a:prstGeom prst="rect">
            <a:avLst/>
          </a:prstGeom>
          <a:noFill/>
        </p:spPr>
        <p:txBody>
          <a:bodyPr wrap="square">
            <a:spAutoFit/>
          </a:bodyPr>
          <a:lstStyle/>
          <a:p>
            <a:r>
              <a:rPr lang="en-IE" sz="4000" dirty="0">
                <a:solidFill>
                  <a:srgbClr val="35475C"/>
                </a:solidFill>
                <a:latin typeface="Arial Black" panose="020B0A04020102020204" pitchFamily="34" charset="0"/>
              </a:rPr>
              <a:t>African Concept of Ubuntu</a:t>
            </a:r>
          </a:p>
        </p:txBody>
      </p:sp>
    </p:spTree>
    <p:extLst>
      <p:ext uri="{BB962C8B-B14F-4D97-AF65-F5344CB8AC3E}">
        <p14:creationId xmlns:p14="http://schemas.microsoft.com/office/powerpoint/2010/main" val="4082513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84DF55BE-B4AB-4BA1-BDE1-E9F7FB3F1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adroTexto 7">
            <a:extLst>
              <a:ext uri="{FF2B5EF4-FFF2-40B4-BE49-F238E27FC236}">
                <a16:creationId xmlns:a16="http://schemas.microsoft.com/office/drawing/2014/main" id="{764D62B8-C6A3-4C06-9AB5-C7AD926F7F74}"/>
              </a:ext>
            </a:extLst>
          </p:cNvPr>
          <p:cNvSpPr txBox="1"/>
          <p:nvPr/>
        </p:nvSpPr>
        <p:spPr>
          <a:xfrm>
            <a:off x="838201" y="861646"/>
            <a:ext cx="6169920" cy="5238473"/>
          </a:xfrm>
          <a:prstGeom prst="rect">
            <a:avLst/>
          </a:prstGeom>
        </p:spPr>
        <p:txBody>
          <a:bodyPr vert="horz" lIns="91440" tIns="45720" rIns="91440" bIns="45720" rtlCol="0">
            <a:normAutofit fontScale="92500" lnSpcReduction="20000"/>
          </a:bodyPr>
          <a:lstStyle/>
          <a:p>
            <a:pPr>
              <a:lnSpc>
                <a:spcPct val="90000"/>
              </a:lnSpc>
              <a:spcAft>
                <a:spcPts val="1200"/>
              </a:spcAft>
            </a:pPr>
            <a:r>
              <a:rPr lang="en-US" sz="2000" dirty="0"/>
              <a:t>Traditional stories about African people have been woven from the substance of human experience, including struggles with the land and the elements, movement and migration, wars between kingdoms, conflicts over pastures and waterholes, grappling with the mysteries of existence, and life and death.</a:t>
            </a:r>
          </a:p>
          <a:p>
            <a:pPr>
              <a:lnSpc>
                <a:spcPct val="90000"/>
              </a:lnSpc>
              <a:spcAft>
                <a:spcPts val="1200"/>
              </a:spcAft>
            </a:pPr>
            <a:r>
              <a:rPr lang="en-US" sz="2000" dirty="0"/>
              <a:t>African stories reflect human-to-human, man-to-woman, and human-to-animal relationships. The African concept of "Ubuntu" venerates this. "I am what I am because of you," says Ubuntu. The entire concept revolves around people or humanity.</a:t>
            </a:r>
          </a:p>
          <a:p>
            <a:pPr>
              <a:lnSpc>
                <a:spcPct val="90000"/>
              </a:lnSpc>
              <a:spcAft>
                <a:spcPts val="1200"/>
              </a:spcAft>
            </a:pPr>
            <a:r>
              <a:rPr lang="en-US" sz="2000" dirty="0"/>
              <a:t>These stories explain natural phenomena, teach morality, give Africans a sense of identity, and are both entertaining and instructive.</a:t>
            </a:r>
          </a:p>
          <a:p>
            <a:pPr>
              <a:lnSpc>
                <a:spcPct val="90000"/>
              </a:lnSpc>
              <a:spcAft>
                <a:spcPts val="1200"/>
              </a:spcAft>
            </a:pPr>
            <a:r>
              <a:rPr lang="en-US" sz="2000" dirty="0"/>
              <a:t>The animal trickster stories are the most popular among folktales because they feature an animal trickster who has human habits, beliefs, and weaknesses. These stories instill moral values in the tribe or community's members.</a:t>
            </a:r>
          </a:p>
          <a:p>
            <a:pPr>
              <a:lnSpc>
                <a:spcPct val="90000"/>
              </a:lnSpc>
              <a:spcAft>
                <a:spcPts val="1200"/>
              </a:spcAft>
            </a:pPr>
            <a:endParaRPr lang="en-US" sz="2000" dirty="0"/>
          </a:p>
          <a:p>
            <a:pPr>
              <a:lnSpc>
                <a:spcPct val="90000"/>
              </a:lnSpc>
              <a:spcAft>
                <a:spcPts val="1200"/>
              </a:spcAft>
            </a:pPr>
            <a:r>
              <a:rPr lang="en-US" sz="2000" dirty="0"/>
              <a:t>(Yale National Initiative, 2008)</a:t>
            </a:r>
          </a:p>
        </p:txBody>
      </p:sp>
      <p:pic>
        <p:nvPicPr>
          <p:cNvPr id="4" name="Graphic 3">
            <a:extLst>
              <a:ext uri="{FF2B5EF4-FFF2-40B4-BE49-F238E27FC236}">
                <a16:creationId xmlns:a16="http://schemas.microsoft.com/office/drawing/2014/main" id="{E6A3848C-D3BE-4C27-B5E9-E9A17BA114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59758" y="168876"/>
            <a:ext cx="4466405" cy="2631989"/>
          </a:xfrm>
          <a:prstGeom prst="rect">
            <a:avLst/>
          </a:prstGeom>
        </p:spPr>
      </p:pic>
      <p:pic>
        <p:nvPicPr>
          <p:cNvPr id="5122" name="Picture 2" descr="Oral Literature in Africa - 1. The &amp;#39;Oral&amp;#39; Nature of African Unwritten  Literature - Open Book Publishers">
            <a:extLst>
              <a:ext uri="{FF2B5EF4-FFF2-40B4-BE49-F238E27FC236}">
                <a16:creationId xmlns:a16="http://schemas.microsoft.com/office/drawing/2014/main" id="{F4A3A681-E0BA-4AEE-AFF8-EC19A1F952E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425888" y="2961503"/>
            <a:ext cx="4153534" cy="3281292"/>
          </a:xfrm>
          <a:prstGeom prst="rect">
            <a:avLst/>
          </a:prstGeom>
          <a:noFill/>
          <a:extLst>
            <a:ext uri="{909E8E84-426E-40DD-AFC4-6F175D3DCCD1}">
              <a14:hiddenFill xmlns:a14="http://schemas.microsoft.com/office/drawing/2010/main">
                <a:solidFill>
                  <a:srgbClr val="FFFFFF"/>
                </a:solidFill>
              </a14:hiddenFill>
            </a:ext>
          </a:extLst>
        </p:spPr>
      </p:pic>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571917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8D941ED3-20A0-4644-99BE-9B5013579F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DA9D5F8-D0F3-4C36-818E-D20791E16B5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8" name="Picture 17" descr="Text&#10;&#10;Description automatically generated">
            <a:extLst>
              <a:ext uri="{FF2B5EF4-FFF2-40B4-BE49-F238E27FC236}">
                <a16:creationId xmlns:a16="http://schemas.microsoft.com/office/drawing/2014/main" id="{AFCBF2DA-0AF6-4511-B58D-284706F4B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3" name="Rectangle 22">
            <a:extLst>
              <a:ext uri="{FF2B5EF4-FFF2-40B4-BE49-F238E27FC236}">
                <a16:creationId xmlns:a16="http://schemas.microsoft.com/office/drawing/2014/main" id="{01B383B6-DFE3-4E72-AA66-C417D5E5ACB0}"/>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4" name="Graphic 23">
            <a:extLst>
              <a:ext uri="{FF2B5EF4-FFF2-40B4-BE49-F238E27FC236}">
                <a16:creationId xmlns:a16="http://schemas.microsoft.com/office/drawing/2014/main" id="{707A01FA-2283-42D9-9837-EAF33BAD34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sp>
        <p:nvSpPr>
          <p:cNvPr id="7" name="TextBox 8">
            <a:extLst>
              <a:ext uri="{FF2B5EF4-FFF2-40B4-BE49-F238E27FC236}">
                <a16:creationId xmlns:a16="http://schemas.microsoft.com/office/drawing/2014/main" id="{4F3D5561-76DE-45E2-9799-53D6DA9EFB24}"/>
              </a:ext>
            </a:extLst>
          </p:cNvPr>
          <p:cNvSpPr txBox="1"/>
          <p:nvPr/>
        </p:nvSpPr>
        <p:spPr>
          <a:xfrm>
            <a:off x="212219" y="2151727"/>
            <a:ext cx="3974841" cy="2554545"/>
          </a:xfrm>
          <a:prstGeom prst="rect">
            <a:avLst/>
          </a:prstGeom>
          <a:noFill/>
        </p:spPr>
        <p:txBody>
          <a:bodyPr wrap="square">
            <a:spAutoFit/>
          </a:bodyPr>
          <a:lstStyle/>
          <a:p>
            <a:r>
              <a:rPr lang="en-US" sz="4000" dirty="0">
                <a:solidFill>
                  <a:srgbClr val="35475C"/>
                </a:solidFill>
                <a:latin typeface="Arial Black" panose="020B0A04020102020204" pitchFamily="34" charset="0"/>
              </a:rPr>
              <a:t>The Uniqueness of African Storytelling</a:t>
            </a:r>
            <a:endParaRPr lang="en-IE" sz="4000" i="1"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816633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adroTexto 7">
            <a:extLst>
              <a:ext uri="{FF2B5EF4-FFF2-40B4-BE49-F238E27FC236}">
                <a16:creationId xmlns:a16="http://schemas.microsoft.com/office/drawing/2014/main" id="{764D62B8-C6A3-4C06-9AB5-C7AD926F7F74}"/>
              </a:ext>
            </a:extLst>
          </p:cNvPr>
          <p:cNvSpPr txBox="1"/>
          <p:nvPr/>
        </p:nvSpPr>
        <p:spPr>
          <a:xfrm>
            <a:off x="838200" y="951785"/>
            <a:ext cx="6797405" cy="5168929"/>
          </a:xfrm>
          <a:prstGeom prst="rect">
            <a:avLst/>
          </a:prstGeom>
        </p:spPr>
        <p:txBody>
          <a:bodyPr vert="horz" lIns="91440" tIns="45720" rIns="91440" bIns="45720" rtlCol="0">
            <a:normAutofit lnSpcReduction="10000"/>
          </a:bodyPr>
          <a:lstStyle/>
          <a:p>
            <a:pPr>
              <a:lnSpc>
                <a:spcPct val="90000"/>
              </a:lnSpc>
              <a:spcAft>
                <a:spcPts val="1200"/>
              </a:spcAft>
            </a:pPr>
            <a:r>
              <a:rPr lang="en-US" sz="2000" dirty="0"/>
              <a:t>The distinctiveness of African storytelling is enshrined in its ability to provide entertainment, satisfy the curiosities of the African people, and teach and communicate the important moral lessons about everyday life.</a:t>
            </a:r>
          </a:p>
          <a:p>
            <a:pPr>
              <a:lnSpc>
                <a:spcPct val="90000"/>
              </a:lnSpc>
              <a:spcAft>
                <a:spcPts val="1200"/>
              </a:spcAft>
            </a:pPr>
            <a:r>
              <a:rPr lang="en-US" sz="2000" dirty="0"/>
              <a:t>Language repetition, rhythm and gesture are all important aspects of African oral storytelling. Words, phrases, gestures, and verses or stanzas are all repeated by storytellers. The use of repetition techniques facilitates understanding and recall of stories from memory.</a:t>
            </a:r>
          </a:p>
          <a:p>
            <a:pPr>
              <a:lnSpc>
                <a:spcPct val="90000"/>
              </a:lnSpc>
              <a:spcAft>
                <a:spcPts val="1200"/>
              </a:spcAft>
            </a:pPr>
            <a:r>
              <a:rPr lang="en-US" sz="2000" dirty="0"/>
              <a:t>When the audience is familiar with the stories, they actively participate in learning about important aspects of their culture.</a:t>
            </a:r>
          </a:p>
          <a:p>
            <a:pPr>
              <a:lnSpc>
                <a:spcPct val="90000"/>
              </a:lnSpc>
              <a:spcAft>
                <a:spcPts val="1200"/>
              </a:spcAft>
            </a:pPr>
            <a:r>
              <a:rPr lang="en-US" sz="2000" dirty="0"/>
              <a:t>Storytelling in Africa has been demonstrated in a variety of ways and has served a variety of purposes. Many children value storytelling because elementary school students are frequently required to tell stories to their classes as part of the curriculum.</a:t>
            </a:r>
          </a:p>
          <a:p>
            <a:pPr>
              <a:lnSpc>
                <a:spcPct val="90000"/>
              </a:lnSpc>
              <a:spcAft>
                <a:spcPts val="1200"/>
              </a:spcAft>
            </a:pPr>
            <a:endParaRPr lang="en-US" sz="2000" dirty="0"/>
          </a:p>
          <a:p>
            <a:pPr>
              <a:lnSpc>
                <a:spcPct val="90000"/>
              </a:lnSpc>
              <a:spcAft>
                <a:spcPts val="1200"/>
              </a:spcAft>
            </a:pPr>
            <a:r>
              <a:rPr lang="en-US" sz="2000" dirty="0"/>
              <a:t>(</a:t>
            </a:r>
            <a:r>
              <a:rPr lang="en-US" sz="2000" dirty="0" err="1"/>
              <a:t>Tuwe</a:t>
            </a:r>
            <a:r>
              <a:rPr lang="en-US" sz="2000" dirty="0"/>
              <a:t>, 2015)</a:t>
            </a:r>
          </a:p>
        </p:txBody>
      </p:sp>
      <p:pic>
        <p:nvPicPr>
          <p:cNvPr id="7170" name="Picture 2" descr="Donate to my African Night Entertainment project - Rotimi Ogunjobi">
            <a:extLst>
              <a:ext uri="{FF2B5EF4-FFF2-40B4-BE49-F238E27FC236}">
                <a16:creationId xmlns:a16="http://schemas.microsoft.com/office/drawing/2014/main" id="{8C62CD24-43A2-400F-AE44-D3DE65F0EDB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97556" y="951785"/>
            <a:ext cx="3995623" cy="2707656"/>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a:extLst>
              <a:ext uri="{FF2B5EF4-FFF2-40B4-BE49-F238E27FC236}">
                <a16:creationId xmlns:a16="http://schemas.microsoft.com/office/drawing/2014/main" id="{E6A3848C-D3BE-4C27-B5E9-E9A17BA114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97556" y="3734175"/>
            <a:ext cx="3995623" cy="2354563"/>
          </a:xfrm>
          <a:prstGeom prst="rect">
            <a:avLst/>
          </a:prstGeom>
        </p:spPr>
      </p:pic>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2758391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6DA0BF3F-EEC0-4CBE-8538-A53FA358AC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37250"/>
            <a:ext cx="12192000" cy="6858000"/>
          </a:xfrm>
          <a:prstGeom prst="rect">
            <a:avLst/>
          </a:prstGeom>
        </p:spPr>
      </p:pic>
      <p:pic>
        <p:nvPicPr>
          <p:cNvPr id="12" name="Graphic 11">
            <a:extLst>
              <a:ext uri="{FF2B5EF4-FFF2-40B4-BE49-F238E27FC236}">
                <a16:creationId xmlns:a16="http://schemas.microsoft.com/office/drawing/2014/main" id="{810C572A-78C9-41F5-8546-9C1AF3354C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4017639" y="-488420"/>
            <a:ext cx="4156720" cy="7335722"/>
          </a:xfrm>
          <a:prstGeom prst="rect">
            <a:avLst/>
          </a:prstGeom>
        </p:spPr>
      </p:pic>
      <p:sp>
        <p:nvSpPr>
          <p:cNvPr id="9" name="TextBox 8">
            <a:extLst>
              <a:ext uri="{FF2B5EF4-FFF2-40B4-BE49-F238E27FC236}">
                <a16:creationId xmlns:a16="http://schemas.microsoft.com/office/drawing/2014/main" id="{A574137D-553B-4DB1-8A61-5AB814518B52}"/>
              </a:ext>
            </a:extLst>
          </p:cNvPr>
          <p:cNvSpPr txBox="1"/>
          <p:nvPr/>
        </p:nvSpPr>
        <p:spPr>
          <a:xfrm>
            <a:off x="2997272" y="2302278"/>
            <a:ext cx="6197455" cy="1754326"/>
          </a:xfrm>
          <a:prstGeom prst="rect">
            <a:avLst/>
          </a:prstGeom>
          <a:noFill/>
        </p:spPr>
        <p:txBody>
          <a:bodyPr wrap="square">
            <a:spAutoFit/>
          </a:bodyPr>
          <a:lstStyle/>
          <a:p>
            <a:pPr algn="ctr"/>
            <a:r>
              <a:rPr lang="en-IE" sz="3600" dirty="0">
                <a:solidFill>
                  <a:srgbClr val="FD3259"/>
                </a:solidFill>
                <a:latin typeface="Arial Black" panose="020B0A04020102020204" pitchFamily="34" charset="0"/>
              </a:rPr>
              <a:t>Module 1</a:t>
            </a:r>
          </a:p>
          <a:p>
            <a:pPr algn="ctr"/>
            <a:r>
              <a:rPr lang="fr-FR" sz="3600" dirty="0">
                <a:solidFill>
                  <a:srgbClr val="FD3259"/>
                </a:solidFill>
                <a:latin typeface="Arial Black" panose="020B0A04020102020204" pitchFamily="34" charset="0"/>
              </a:rPr>
              <a:t>Introduction to African. Storytelling and Stories </a:t>
            </a:r>
            <a:r>
              <a:rPr lang="en-IE" sz="3600" dirty="0">
                <a:solidFill>
                  <a:srgbClr val="FD3259"/>
                </a:solidFill>
                <a:latin typeface="Arial Black" panose="020B0A04020102020204" pitchFamily="34" charset="0"/>
              </a:rPr>
              <a:t> </a:t>
            </a:r>
          </a:p>
        </p:txBody>
      </p:sp>
      <p:sp>
        <p:nvSpPr>
          <p:cNvPr id="15" name="Rectangle 14">
            <a:extLst>
              <a:ext uri="{FF2B5EF4-FFF2-40B4-BE49-F238E27FC236}">
                <a16:creationId xmlns:a16="http://schemas.microsoft.com/office/drawing/2014/main" id="{F7D73DF4-2B76-4323-80B6-2532243EBF9E}"/>
              </a:ext>
            </a:extLst>
          </p:cNvPr>
          <p:cNvSpPr/>
          <p:nvPr/>
        </p:nvSpPr>
        <p:spPr>
          <a:xfrm>
            <a:off x="0" y="6198244"/>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3" name="Picture 12" descr="Text&#10;&#10;Description automatically generated">
            <a:extLst>
              <a:ext uri="{FF2B5EF4-FFF2-40B4-BE49-F238E27FC236}">
                <a16:creationId xmlns:a16="http://schemas.microsoft.com/office/drawing/2014/main" id="{156A8989-763A-4EFF-9DBE-363C9C2A3E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341" y="6247302"/>
            <a:ext cx="1964299" cy="427819"/>
          </a:xfrm>
          <a:prstGeom prst="rect">
            <a:avLst/>
          </a:prstGeom>
        </p:spPr>
      </p:pic>
      <p:sp>
        <p:nvSpPr>
          <p:cNvPr id="22" name="Rectangle 21">
            <a:extLst>
              <a:ext uri="{FF2B5EF4-FFF2-40B4-BE49-F238E27FC236}">
                <a16:creationId xmlns:a16="http://schemas.microsoft.com/office/drawing/2014/main" id="{CC0D7A0A-3C4B-4272-AC01-DE4BA56C4E11}"/>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7" name="Graphic 26">
            <a:extLst>
              <a:ext uri="{FF2B5EF4-FFF2-40B4-BE49-F238E27FC236}">
                <a16:creationId xmlns:a16="http://schemas.microsoft.com/office/drawing/2014/main" id="{3BE1F441-96E3-4057-93CB-F16A76E988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3222281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8D941ED3-20A0-4644-99BE-9B5013579F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DA9D5F8-D0F3-4C36-818E-D20791E16B5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8" name="Picture 17" descr="Text&#10;&#10;Description automatically generated">
            <a:extLst>
              <a:ext uri="{FF2B5EF4-FFF2-40B4-BE49-F238E27FC236}">
                <a16:creationId xmlns:a16="http://schemas.microsoft.com/office/drawing/2014/main" id="{AFCBF2DA-0AF6-4511-B58D-284706F4B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3" name="Rectangle 22">
            <a:extLst>
              <a:ext uri="{FF2B5EF4-FFF2-40B4-BE49-F238E27FC236}">
                <a16:creationId xmlns:a16="http://schemas.microsoft.com/office/drawing/2014/main" id="{01B383B6-DFE3-4E72-AA66-C417D5E5ACB0}"/>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4" name="Graphic 23">
            <a:extLst>
              <a:ext uri="{FF2B5EF4-FFF2-40B4-BE49-F238E27FC236}">
                <a16:creationId xmlns:a16="http://schemas.microsoft.com/office/drawing/2014/main" id="{707A01FA-2283-42D9-9837-EAF33BAD34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sp>
        <p:nvSpPr>
          <p:cNvPr id="7" name="TextBox 8">
            <a:extLst>
              <a:ext uri="{FF2B5EF4-FFF2-40B4-BE49-F238E27FC236}">
                <a16:creationId xmlns:a16="http://schemas.microsoft.com/office/drawing/2014/main" id="{4F3D5561-76DE-45E2-9799-53D6DA9EFB24}"/>
              </a:ext>
            </a:extLst>
          </p:cNvPr>
          <p:cNvSpPr txBox="1"/>
          <p:nvPr/>
        </p:nvSpPr>
        <p:spPr>
          <a:xfrm>
            <a:off x="212219" y="1843950"/>
            <a:ext cx="3974841" cy="3170099"/>
          </a:xfrm>
          <a:prstGeom prst="rect">
            <a:avLst/>
          </a:prstGeom>
          <a:noFill/>
        </p:spPr>
        <p:txBody>
          <a:bodyPr wrap="square">
            <a:spAutoFit/>
          </a:bodyPr>
          <a:lstStyle/>
          <a:p>
            <a:r>
              <a:rPr lang="en-US" sz="4000" dirty="0">
                <a:solidFill>
                  <a:srgbClr val="35475C"/>
                </a:solidFill>
                <a:latin typeface="Arial Black" panose="020B0A04020102020204" pitchFamily="34" charset="0"/>
              </a:rPr>
              <a:t>African Storytelling: A Communal Participatory Experience</a:t>
            </a:r>
            <a:endParaRPr lang="en-IE" sz="4000"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3175849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09" name="Rectangle 7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210" name="Group 77">
            <a:extLst>
              <a:ext uri="{FF2B5EF4-FFF2-40B4-BE49-F238E27FC236}">
                <a16:creationId xmlns:a16="http://schemas.microsoft.com/office/drawing/2014/main" id="{C34A4475-365F-4381-A542-4698D63774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1097280" cy="1097280"/>
            <a:chOff x="11094720" y="0"/>
            <a:chExt cx="1097280" cy="1097280"/>
          </a:xfrm>
        </p:grpSpPr>
        <p:sp>
          <p:nvSpPr>
            <p:cNvPr id="79" name="Isosceles Triangle 78">
              <a:extLst>
                <a:ext uri="{FF2B5EF4-FFF2-40B4-BE49-F238E27FC236}">
                  <a16:creationId xmlns:a16="http://schemas.microsoft.com/office/drawing/2014/main" id="{148F8F8B-B172-475E-9119-57F2A1C879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1B0349D0-97A5-4654-A515-C72EA9E0B0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196" name="Picture 4" descr="African Storyteller: imágenes, fotos de stock y vectores | Shutterstock">
            <a:extLst>
              <a:ext uri="{FF2B5EF4-FFF2-40B4-BE49-F238E27FC236}">
                <a16:creationId xmlns:a16="http://schemas.microsoft.com/office/drawing/2014/main" id="{357BE87A-6954-40B4-8BD8-B7965744C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360"/>
          <a:stretch/>
        </p:blipFill>
        <p:spPr bwMode="auto">
          <a:xfrm>
            <a:off x="877727" y="713128"/>
            <a:ext cx="3181351" cy="2467818"/>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a:extLst>
              <a:ext uri="{FF2B5EF4-FFF2-40B4-BE49-F238E27FC236}">
                <a16:creationId xmlns:a16="http://schemas.microsoft.com/office/drawing/2014/main" id="{E6A3848C-D3BE-4C27-B5E9-E9A17BA114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3467" y="3509433"/>
            <a:ext cx="3415612" cy="2012771"/>
          </a:xfrm>
          <a:prstGeom prst="rect">
            <a:avLst/>
          </a:prstGeom>
        </p:spPr>
      </p:pic>
      <p:sp>
        <p:nvSpPr>
          <p:cNvPr id="8" name="CuadroTexto 7">
            <a:extLst>
              <a:ext uri="{FF2B5EF4-FFF2-40B4-BE49-F238E27FC236}">
                <a16:creationId xmlns:a16="http://schemas.microsoft.com/office/drawing/2014/main" id="{764D62B8-C6A3-4C06-9AB5-C7AD926F7F74}"/>
              </a:ext>
            </a:extLst>
          </p:cNvPr>
          <p:cNvSpPr txBox="1"/>
          <p:nvPr/>
        </p:nvSpPr>
        <p:spPr>
          <a:xfrm>
            <a:off x="4479546" y="858949"/>
            <a:ext cx="6895092" cy="2176176"/>
          </a:xfrm>
          <a:prstGeom prst="rect">
            <a:avLst/>
          </a:prstGeom>
        </p:spPr>
        <p:txBody>
          <a:bodyPr vert="horz" lIns="91440" tIns="45720" rIns="91440" bIns="45720" rtlCol="0">
            <a:normAutofit fontScale="85000" lnSpcReduction="10000"/>
          </a:bodyPr>
          <a:lstStyle/>
          <a:p>
            <a:pPr>
              <a:lnSpc>
                <a:spcPct val="90000"/>
              </a:lnSpc>
              <a:spcAft>
                <a:spcPts val="1200"/>
              </a:spcAft>
            </a:pPr>
            <a:r>
              <a:rPr lang="en-US" sz="2400" dirty="0"/>
              <a:t>Oral African storytelling is essentially a communal participatory experience and phenomena. It is a shared communal event where people congregate together, listening and participating in accounts and stories of past deeds, beliefs, wisdom, counsel, morals, taboos, and myths. </a:t>
            </a:r>
          </a:p>
          <a:p>
            <a:pPr>
              <a:lnSpc>
                <a:spcPct val="90000"/>
              </a:lnSpc>
              <a:spcAft>
                <a:spcPts val="1200"/>
              </a:spcAft>
            </a:pPr>
            <a:endParaRPr lang="en-US" sz="2400" dirty="0"/>
          </a:p>
          <a:p>
            <a:pPr>
              <a:lnSpc>
                <a:spcPct val="90000"/>
              </a:lnSpc>
              <a:spcAft>
                <a:spcPts val="1200"/>
              </a:spcAft>
            </a:pPr>
            <a:r>
              <a:rPr lang="en-US" sz="2400" dirty="0"/>
              <a:t>(</a:t>
            </a:r>
            <a:r>
              <a:rPr lang="en-US" sz="2400" dirty="0" err="1"/>
              <a:t>Tuwe</a:t>
            </a:r>
            <a:r>
              <a:rPr lang="en-US" sz="2400" dirty="0"/>
              <a:t>, 2015)</a:t>
            </a:r>
          </a:p>
        </p:txBody>
      </p:sp>
      <p:grpSp>
        <p:nvGrpSpPr>
          <p:cNvPr id="8211" name="Group 81">
            <a:extLst>
              <a:ext uri="{FF2B5EF4-FFF2-40B4-BE49-F238E27FC236}">
                <a16:creationId xmlns:a16="http://schemas.microsoft.com/office/drawing/2014/main" id="{DC8D6E3B-FFED-480F-941D-FE376375B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77940" y="4601497"/>
            <a:ext cx="1014060" cy="2017580"/>
            <a:chOff x="11177940" y="4601497"/>
            <a:chExt cx="1014060" cy="2017580"/>
          </a:xfrm>
        </p:grpSpPr>
        <p:sp>
          <p:nvSpPr>
            <p:cNvPr id="83" name="Isosceles Triangle 8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74639" y="152449"/>
            <a:ext cx="462675" cy="709197"/>
          </a:xfrm>
          <a:prstGeom prst="rect">
            <a:avLst/>
          </a:prstGeom>
        </p:spPr>
      </p:pic>
      <p:sp>
        <p:nvSpPr>
          <p:cNvPr id="2" name="AutoShape 2" descr="African Storyteller: imágenes, fotos de stock y vectores | Shutterstock">
            <a:extLst>
              <a:ext uri="{FF2B5EF4-FFF2-40B4-BE49-F238E27FC236}">
                <a16:creationId xmlns:a16="http://schemas.microsoft.com/office/drawing/2014/main" id="{65EA4B50-F302-42F9-AFFE-8BE010D34B8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30" name="Graphic 3">
            <a:extLst>
              <a:ext uri="{FF2B5EF4-FFF2-40B4-BE49-F238E27FC236}">
                <a16:creationId xmlns:a16="http://schemas.microsoft.com/office/drawing/2014/main" id="{2070DAA9-3650-425F-B87E-84EEDF8281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80388" y="3569542"/>
            <a:ext cx="3415612" cy="2012771"/>
          </a:xfrm>
          <a:prstGeom prst="rect">
            <a:avLst/>
          </a:prstGeom>
        </p:spPr>
      </p:pic>
      <p:pic>
        <p:nvPicPr>
          <p:cNvPr id="31" name="Graphic 3">
            <a:extLst>
              <a:ext uri="{FF2B5EF4-FFF2-40B4-BE49-F238E27FC236}">
                <a16:creationId xmlns:a16="http://schemas.microsoft.com/office/drawing/2014/main" id="{30F0DFA9-6F13-4554-BB40-47FD7107C0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97864" y="3615370"/>
            <a:ext cx="3415612" cy="2012771"/>
          </a:xfrm>
          <a:prstGeom prst="rect">
            <a:avLst/>
          </a:prstGeom>
        </p:spPr>
      </p:pic>
      <p:pic>
        <p:nvPicPr>
          <p:cNvPr id="32" name="Graphic 3">
            <a:extLst>
              <a:ext uri="{FF2B5EF4-FFF2-40B4-BE49-F238E27FC236}">
                <a16:creationId xmlns:a16="http://schemas.microsoft.com/office/drawing/2014/main" id="{78E2FE98-23A0-4417-80C2-A4B62F710C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33412" y="3509432"/>
            <a:ext cx="3415612" cy="2012771"/>
          </a:xfrm>
          <a:prstGeom prst="rect">
            <a:avLst/>
          </a:prstGeom>
        </p:spPr>
      </p:pic>
    </p:spTree>
    <p:extLst>
      <p:ext uri="{BB962C8B-B14F-4D97-AF65-F5344CB8AC3E}">
        <p14:creationId xmlns:p14="http://schemas.microsoft.com/office/powerpoint/2010/main" val="23268991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Maimouna performing">
            <a:extLst>
              <a:ext uri="{FF2B5EF4-FFF2-40B4-BE49-F238E27FC236}">
                <a16:creationId xmlns:a16="http://schemas.microsoft.com/office/drawing/2014/main" id="{C67E8A2A-E95D-446C-A9A3-F02C6739505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8353" y="1040724"/>
            <a:ext cx="4555700" cy="2562581"/>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a:noFill/>
          <a:extLst>
            <a:ext uri="{909E8E84-426E-40DD-AFC4-6F175D3DCCD1}">
              <a14:hiddenFill xmlns:a14="http://schemas.microsoft.com/office/drawing/2010/main">
                <a:solidFill>
                  <a:srgbClr val="FFFFFF"/>
                </a:solidFill>
              </a14:hiddenFill>
            </a:ext>
          </a:extLst>
        </p:spPr>
      </p:pic>
      <p:sp>
        <p:nvSpPr>
          <p:cNvPr id="76" name="Freeform: Shape 75">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raphic 3">
            <a:extLst>
              <a:ext uri="{FF2B5EF4-FFF2-40B4-BE49-F238E27FC236}">
                <a16:creationId xmlns:a16="http://schemas.microsoft.com/office/drawing/2014/main" id="{E6A3848C-D3BE-4C27-B5E9-E9A17BA114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8353" y="3589283"/>
            <a:ext cx="4555700" cy="2684608"/>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8" name="CuadroTexto 7">
            <a:extLst>
              <a:ext uri="{FF2B5EF4-FFF2-40B4-BE49-F238E27FC236}">
                <a16:creationId xmlns:a16="http://schemas.microsoft.com/office/drawing/2014/main" id="{764D62B8-C6A3-4C06-9AB5-C7AD926F7F74}"/>
              </a:ext>
            </a:extLst>
          </p:cNvPr>
          <p:cNvSpPr txBox="1"/>
          <p:nvPr/>
        </p:nvSpPr>
        <p:spPr>
          <a:xfrm>
            <a:off x="6569893" y="1842657"/>
            <a:ext cx="5397237" cy="5389434"/>
          </a:xfrm>
          <a:prstGeom prst="rect">
            <a:avLst/>
          </a:prstGeom>
        </p:spPr>
        <p:txBody>
          <a:bodyPr vert="horz" lIns="91440" tIns="45720" rIns="91440" bIns="45720" rtlCol="0">
            <a:normAutofit/>
          </a:bodyPr>
          <a:lstStyle/>
          <a:p>
            <a:pPr>
              <a:lnSpc>
                <a:spcPct val="90000"/>
              </a:lnSpc>
              <a:spcAft>
                <a:spcPts val="1200"/>
              </a:spcAft>
            </a:pPr>
            <a:r>
              <a:rPr lang="en-US" sz="2400" dirty="0"/>
              <a:t>In most cases, African storytelling takes place in a setting where the storyteller and the audience interact, with both parties having rights and obligations. This is analogous to the modern western focus group setup. In most traditional African societies, everyone takes part in formal and informal storytelling as an interactive oral performance. Participation in such activities is an essential part of traditional African communal life, and basic training in a specific culture's oral arts and skills is an essential part of children's traditional indigenous education and values.</a:t>
            </a:r>
          </a:p>
        </p:txBody>
      </p:sp>
      <p:sp>
        <p:nvSpPr>
          <p:cNvPr id="78" name="Arc 77">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298979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9" name="Rectangle 198">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adroTexto 7">
            <a:extLst>
              <a:ext uri="{FF2B5EF4-FFF2-40B4-BE49-F238E27FC236}">
                <a16:creationId xmlns:a16="http://schemas.microsoft.com/office/drawing/2014/main" id="{764D62B8-C6A3-4C06-9AB5-C7AD926F7F74}"/>
              </a:ext>
            </a:extLst>
          </p:cNvPr>
          <p:cNvSpPr txBox="1"/>
          <p:nvPr/>
        </p:nvSpPr>
        <p:spPr>
          <a:xfrm>
            <a:off x="924128" y="677702"/>
            <a:ext cx="10441451" cy="1680519"/>
          </a:xfrm>
          <a:prstGeom prst="rect">
            <a:avLst/>
          </a:prstGeom>
        </p:spPr>
        <p:txBody>
          <a:bodyPr vert="horz" lIns="91440" tIns="45720" rIns="91440" bIns="45720" rtlCol="0" anchor="ctr">
            <a:normAutofit/>
          </a:bodyPr>
          <a:lstStyle/>
          <a:p>
            <a:pPr>
              <a:lnSpc>
                <a:spcPct val="90000"/>
              </a:lnSpc>
              <a:spcAft>
                <a:spcPts val="1200"/>
              </a:spcAft>
            </a:pPr>
            <a:r>
              <a:rPr lang="en-US" sz="2400" dirty="0"/>
              <a:t>Many accomplished storytellers in these African cultures are respected community members who have mastered many complex verbal uses of proverbs and parables, musical and memory skills after years of communal-traditional training.</a:t>
            </a:r>
          </a:p>
        </p:txBody>
      </p:sp>
      <p:pic>
        <p:nvPicPr>
          <p:cNvPr id="10242" name="Picture 2" descr="NNE AGWU AFRIKAN STORYTELLING FESTIVAL | July 27 - August 1 - 2016 - Whats  On Africa">
            <a:extLst>
              <a:ext uri="{FF2B5EF4-FFF2-40B4-BE49-F238E27FC236}">
                <a16:creationId xmlns:a16="http://schemas.microsoft.com/office/drawing/2014/main" id="{ED1D4CDF-8406-493B-8E93-040DB28D77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64" t="7577" r="1949"/>
          <a:stretch/>
        </p:blipFill>
        <p:spPr bwMode="auto">
          <a:xfrm>
            <a:off x="924128" y="2665374"/>
            <a:ext cx="4980561" cy="3151918"/>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a:extLst>
              <a:ext uri="{FF2B5EF4-FFF2-40B4-BE49-F238E27FC236}">
                <a16:creationId xmlns:a16="http://schemas.microsoft.com/office/drawing/2014/main" id="{E6A3848C-D3BE-4C27-B5E9-E9A17BA114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8394" y="2664210"/>
            <a:ext cx="5167185" cy="3151918"/>
          </a:xfrm>
          <a:prstGeom prst="rect">
            <a:avLst/>
          </a:prstGeom>
        </p:spPr>
      </p:pic>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23028519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E649EF9-5553-4BC9-802D-E572761702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19" name="Graphic 18">
            <a:extLst>
              <a:ext uri="{FF2B5EF4-FFF2-40B4-BE49-F238E27FC236}">
                <a16:creationId xmlns:a16="http://schemas.microsoft.com/office/drawing/2014/main" id="{D0D085F6-C553-4A55-9352-6EC4949F87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10836" y="461082"/>
            <a:ext cx="7363984" cy="4933766"/>
          </a:xfrm>
          <a:prstGeom prst="rect">
            <a:avLst/>
          </a:prstGeom>
        </p:spPr>
      </p:pic>
      <p:sp>
        <p:nvSpPr>
          <p:cNvPr id="10" name="Rectangle 9">
            <a:extLst>
              <a:ext uri="{FF2B5EF4-FFF2-40B4-BE49-F238E27FC236}">
                <a16:creationId xmlns:a16="http://schemas.microsoft.com/office/drawing/2014/main" id="{E249374D-3348-4A1C-9326-5E7780BA9123}"/>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1" name="Picture 10" descr="Text&#10;&#10;Description automatically generated">
            <a:extLst>
              <a:ext uri="{FF2B5EF4-FFF2-40B4-BE49-F238E27FC236}">
                <a16:creationId xmlns:a16="http://schemas.microsoft.com/office/drawing/2014/main" id="{6F8DC553-3085-417C-B38A-F5973F5C52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12" name="Rectangle 11">
            <a:extLst>
              <a:ext uri="{FF2B5EF4-FFF2-40B4-BE49-F238E27FC236}">
                <a16:creationId xmlns:a16="http://schemas.microsoft.com/office/drawing/2014/main" id="{D105448E-D956-41DD-8A6E-1A1A50743E66}"/>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3" name="Graphic 12">
            <a:extLst>
              <a:ext uri="{FF2B5EF4-FFF2-40B4-BE49-F238E27FC236}">
                <a16:creationId xmlns:a16="http://schemas.microsoft.com/office/drawing/2014/main" id="{7797828F-512B-4EBF-A670-1AF94F27F04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74639" y="152449"/>
            <a:ext cx="462675" cy="709197"/>
          </a:xfrm>
          <a:prstGeom prst="rect">
            <a:avLst/>
          </a:prstGeom>
        </p:spPr>
      </p:pic>
      <p:sp>
        <p:nvSpPr>
          <p:cNvPr id="8" name="TextBox 8">
            <a:extLst>
              <a:ext uri="{FF2B5EF4-FFF2-40B4-BE49-F238E27FC236}">
                <a16:creationId xmlns:a16="http://schemas.microsoft.com/office/drawing/2014/main" id="{077B579B-51EF-4E53-925A-938B66899B19}"/>
              </a:ext>
            </a:extLst>
          </p:cNvPr>
          <p:cNvSpPr txBox="1"/>
          <p:nvPr/>
        </p:nvSpPr>
        <p:spPr>
          <a:xfrm>
            <a:off x="2997272" y="2302278"/>
            <a:ext cx="6197455" cy="1200329"/>
          </a:xfrm>
          <a:prstGeom prst="rect">
            <a:avLst/>
          </a:prstGeom>
          <a:noFill/>
        </p:spPr>
        <p:txBody>
          <a:bodyPr wrap="square">
            <a:spAutoFit/>
          </a:bodyPr>
          <a:lstStyle/>
          <a:p>
            <a:pPr algn="ctr"/>
            <a:r>
              <a:rPr lang="en-IE" sz="3600" dirty="0">
                <a:solidFill>
                  <a:srgbClr val="35475C"/>
                </a:solidFill>
                <a:latin typeface="Arial Black" panose="020B0A04020102020204" pitchFamily="34" charset="0"/>
              </a:rPr>
              <a:t>Unit 2</a:t>
            </a:r>
          </a:p>
          <a:p>
            <a:pPr algn="ctr"/>
            <a:r>
              <a:rPr lang="fr-FR" sz="3600" dirty="0">
                <a:solidFill>
                  <a:srgbClr val="35475C"/>
                </a:solidFill>
                <a:latin typeface="Arial Black" panose="020B0A04020102020204" pitchFamily="34" charset="0"/>
              </a:rPr>
              <a:t>African stories</a:t>
            </a:r>
            <a:endParaRPr lang="en-IE" sz="3600"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2370831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8D941ED3-20A0-4644-99BE-9B5013579F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DA9D5F8-D0F3-4C36-818E-D20791E16B5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8" name="Picture 17" descr="Text&#10;&#10;Description automatically generated">
            <a:extLst>
              <a:ext uri="{FF2B5EF4-FFF2-40B4-BE49-F238E27FC236}">
                <a16:creationId xmlns:a16="http://schemas.microsoft.com/office/drawing/2014/main" id="{AFCBF2DA-0AF6-4511-B58D-284706F4B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3" name="Rectangle 22">
            <a:extLst>
              <a:ext uri="{FF2B5EF4-FFF2-40B4-BE49-F238E27FC236}">
                <a16:creationId xmlns:a16="http://schemas.microsoft.com/office/drawing/2014/main" id="{01B383B6-DFE3-4E72-AA66-C417D5E5ACB0}"/>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4" name="Graphic 23">
            <a:extLst>
              <a:ext uri="{FF2B5EF4-FFF2-40B4-BE49-F238E27FC236}">
                <a16:creationId xmlns:a16="http://schemas.microsoft.com/office/drawing/2014/main" id="{707A01FA-2283-42D9-9837-EAF33BAD34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sp>
        <p:nvSpPr>
          <p:cNvPr id="7" name="TextBox 8">
            <a:extLst>
              <a:ext uri="{FF2B5EF4-FFF2-40B4-BE49-F238E27FC236}">
                <a16:creationId xmlns:a16="http://schemas.microsoft.com/office/drawing/2014/main" id="{4F3D5561-76DE-45E2-9799-53D6DA9EFB24}"/>
              </a:ext>
            </a:extLst>
          </p:cNvPr>
          <p:cNvSpPr txBox="1"/>
          <p:nvPr/>
        </p:nvSpPr>
        <p:spPr>
          <a:xfrm>
            <a:off x="212219" y="2459504"/>
            <a:ext cx="3501365" cy="1938992"/>
          </a:xfrm>
          <a:prstGeom prst="rect">
            <a:avLst/>
          </a:prstGeom>
          <a:noFill/>
        </p:spPr>
        <p:txBody>
          <a:bodyPr wrap="square">
            <a:spAutoFit/>
          </a:bodyPr>
          <a:lstStyle/>
          <a:p>
            <a:r>
              <a:rPr lang="en-US" sz="4000" dirty="0">
                <a:solidFill>
                  <a:srgbClr val="35475C"/>
                </a:solidFill>
                <a:latin typeface="Arial Black" panose="020B0A04020102020204" pitchFamily="34" charset="0"/>
              </a:rPr>
              <a:t>Structure of African Stories</a:t>
            </a:r>
            <a:endParaRPr lang="en-IE" sz="4000" i="1"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2140879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African Tales – Words of Wisdom: Intro to Philosophy">
            <a:extLst>
              <a:ext uri="{FF2B5EF4-FFF2-40B4-BE49-F238E27FC236}">
                <a16:creationId xmlns:a16="http://schemas.microsoft.com/office/drawing/2014/main" id="{51617FC3-1073-4830-95D2-F2724EECD9A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8353" y="899755"/>
            <a:ext cx="4555700" cy="2562581"/>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a:noFill/>
          <a:extLst>
            <a:ext uri="{909E8E84-426E-40DD-AFC4-6F175D3DCCD1}">
              <a14:hiddenFill xmlns:a14="http://schemas.microsoft.com/office/drawing/2010/main">
                <a:solidFill>
                  <a:srgbClr val="FFFFFF"/>
                </a:solidFill>
              </a14:hiddenFill>
            </a:ext>
          </a:extLst>
        </p:spPr>
      </p:pic>
      <p:sp>
        <p:nvSpPr>
          <p:cNvPr id="137" name="Freeform: Shape 136">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raphic 3">
            <a:extLst>
              <a:ext uri="{FF2B5EF4-FFF2-40B4-BE49-F238E27FC236}">
                <a16:creationId xmlns:a16="http://schemas.microsoft.com/office/drawing/2014/main" id="{E6A3848C-D3BE-4C27-B5E9-E9A17BA114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8353" y="3550371"/>
            <a:ext cx="4555700" cy="2684608"/>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8" name="CuadroTexto 7">
            <a:extLst>
              <a:ext uri="{FF2B5EF4-FFF2-40B4-BE49-F238E27FC236}">
                <a16:creationId xmlns:a16="http://schemas.microsoft.com/office/drawing/2014/main" id="{764D62B8-C6A3-4C06-9AB5-C7AD926F7F74}"/>
              </a:ext>
            </a:extLst>
          </p:cNvPr>
          <p:cNvSpPr txBox="1"/>
          <p:nvPr/>
        </p:nvSpPr>
        <p:spPr>
          <a:xfrm>
            <a:off x="5817140" y="836579"/>
            <a:ext cx="6139519" cy="5964271"/>
          </a:xfrm>
          <a:prstGeom prst="rect">
            <a:avLst/>
          </a:prstGeom>
        </p:spPr>
        <p:txBody>
          <a:bodyPr vert="horz" lIns="91440" tIns="45720" rIns="91440" bIns="45720" rtlCol="0">
            <a:normAutofit fontScale="85000" lnSpcReduction="20000"/>
          </a:bodyPr>
          <a:lstStyle/>
          <a:p>
            <a:pPr>
              <a:lnSpc>
                <a:spcPct val="90000"/>
              </a:lnSpc>
              <a:spcAft>
                <a:spcPts val="1200"/>
              </a:spcAft>
            </a:pPr>
            <a:r>
              <a:rPr lang="en-US" sz="2400" dirty="0"/>
              <a:t>Most stories in an African setting are divided into three sections: the introduction, the body of text section and the conclusion.</a:t>
            </a:r>
          </a:p>
          <a:p>
            <a:pPr>
              <a:lnSpc>
                <a:spcPct val="90000"/>
              </a:lnSpc>
              <a:spcAft>
                <a:spcPts val="1200"/>
              </a:spcAft>
            </a:pPr>
            <a:r>
              <a:rPr lang="en-US" sz="2400" dirty="0"/>
              <a:t>After engaging the audience's participation, the storyteller sets the scene by introducing the characters and defining the conflict with various techniques and gestures.</a:t>
            </a:r>
          </a:p>
          <a:p>
            <a:pPr>
              <a:lnSpc>
                <a:spcPct val="90000"/>
              </a:lnSpc>
              <a:spcAft>
                <a:spcPts val="1200"/>
              </a:spcAft>
            </a:pPr>
            <a:r>
              <a:rPr lang="en-US" sz="2400" dirty="0"/>
              <a:t>In Zimbabwe, for example, the audience participates in a true dramatic play by singing, dancing, and rhythmically shouting in response to the storyteller. In terms of style, the storyteller decides, and the audience responds accordingly.</a:t>
            </a:r>
          </a:p>
          <a:p>
            <a:pPr>
              <a:lnSpc>
                <a:spcPct val="90000"/>
              </a:lnSpc>
              <a:spcAft>
                <a:spcPts val="1200"/>
              </a:spcAft>
            </a:pPr>
            <a:r>
              <a:rPr lang="en-US" sz="2400" dirty="0"/>
              <a:t>The storyteller employs a vibrant language that is rich in images and symbols. Many of the characters in the story are impersonated by the storyteller.</a:t>
            </a:r>
          </a:p>
          <a:p>
            <a:pPr>
              <a:lnSpc>
                <a:spcPct val="90000"/>
              </a:lnSpc>
              <a:spcAft>
                <a:spcPts val="1200"/>
              </a:spcAft>
            </a:pPr>
            <a:r>
              <a:rPr lang="en-US" sz="2400" dirty="0"/>
              <a:t>The story's conclusion emphasizes a moral or final statement that was initially hinted at in both the introduction and the body section.</a:t>
            </a:r>
          </a:p>
          <a:p>
            <a:pPr>
              <a:lnSpc>
                <a:spcPct val="90000"/>
              </a:lnSpc>
              <a:spcAft>
                <a:spcPts val="1200"/>
              </a:spcAft>
            </a:pPr>
            <a:r>
              <a:rPr lang="en-US" sz="2400" dirty="0"/>
              <a:t>The story's structure demonstrates its importance and significance.</a:t>
            </a:r>
          </a:p>
          <a:p>
            <a:pPr>
              <a:lnSpc>
                <a:spcPct val="90000"/>
              </a:lnSpc>
              <a:spcAft>
                <a:spcPts val="1200"/>
              </a:spcAft>
            </a:pPr>
            <a:endParaRPr lang="en-US" sz="2400" dirty="0"/>
          </a:p>
          <a:p>
            <a:pPr>
              <a:lnSpc>
                <a:spcPct val="90000"/>
              </a:lnSpc>
              <a:spcAft>
                <a:spcPts val="1200"/>
              </a:spcAft>
            </a:pPr>
            <a:r>
              <a:rPr lang="en-US" sz="2400" dirty="0"/>
              <a:t>(</a:t>
            </a:r>
            <a:r>
              <a:rPr lang="en-US" sz="2400" dirty="0" err="1"/>
              <a:t>Tuwe</a:t>
            </a:r>
            <a:r>
              <a:rPr lang="en-US" sz="2400" dirty="0"/>
              <a:t>, 2015)</a:t>
            </a:r>
          </a:p>
        </p:txBody>
      </p:sp>
      <p:sp>
        <p:nvSpPr>
          <p:cNvPr id="139" name="Arc 138">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id="{5260274E-DBA9-4433-B2B0-C87875A7F80E}"/>
              </a:ext>
            </a:extLst>
          </p:cNvPr>
          <p:cNvSpPr/>
          <p:nvPr/>
        </p:nvSpPr>
        <p:spPr>
          <a:xfrm>
            <a:off x="11113477" y="57150"/>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6342637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adroTexto 7">
            <a:extLst>
              <a:ext uri="{FF2B5EF4-FFF2-40B4-BE49-F238E27FC236}">
                <a16:creationId xmlns:a16="http://schemas.microsoft.com/office/drawing/2014/main" id="{764D62B8-C6A3-4C06-9AB5-C7AD926F7F74}"/>
              </a:ext>
            </a:extLst>
          </p:cNvPr>
          <p:cNvSpPr txBox="1"/>
          <p:nvPr/>
        </p:nvSpPr>
        <p:spPr>
          <a:xfrm>
            <a:off x="1196656" y="194307"/>
            <a:ext cx="9795638" cy="2396785"/>
          </a:xfrm>
          <a:prstGeom prst="rect">
            <a:avLst/>
          </a:prstGeom>
        </p:spPr>
        <p:txBody>
          <a:bodyPr vert="horz" lIns="91440" tIns="45720" rIns="91440" bIns="45720" rtlCol="0" anchor="b">
            <a:normAutofit/>
          </a:bodyPr>
          <a:lstStyle/>
          <a:p>
            <a:pPr algn="ctr">
              <a:lnSpc>
                <a:spcPct val="90000"/>
              </a:lnSpc>
              <a:spcBef>
                <a:spcPct val="0"/>
              </a:spcBef>
              <a:spcAft>
                <a:spcPts val="1200"/>
              </a:spcAft>
            </a:pPr>
            <a:r>
              <a:rPr lang="en-US" sz="2400" dirty="0">
                <a:ea typeface="+mj-ea"/>
                <a:cs typeface="+mj-cs"/>
              </a:rPr>
              <a:t>African storytelling explains the following three elements:</a:t>
            </a:r>
          </a:p>
          <a:p>
            <a:pPr marL="3200400" lvl="6" indent="-457200">
              <a:lnSpc>
                <a:spcPct val="90000"/>
              </a:lnSpc>
              <a:spcBef>
                <a:spcPct val="0"/>
              </a:spcBef>
              <a:spcAft>
                <a:spcPts val="1200"/>
              </a:spcAft>
              <a:buFont typeface="+mj-lt"/>
              <a:buAutoNum type="arabicPeriod"/>
            </a:pPr>
            <a:r>
              <a:rPr lang="en-US" sz="2400" i="1" dirty="0">
                <a:ea typeface="+mj-ea"/>
                <a:cs typeface="+mj-cs"/>
              </a:rPr>
              <a:t>Why we tell stories?  </a:t>
            </a:r>
          </a:p>
          <a:p>
            <a:pPr marL="3200400" lvl="6" indent="-457200">
              <a:lnSpc>
                <a:spcPct val="90000"/>
              </a:lnSpc>
              <a:spcBef>
                <a:spcPct val="0"/>
              </a:spcBef>
              <a:spcAft>
                <a:spcPts val="1200"/>
              </a:spcAft>
              <a:buFont typeface="+mj-lt"/>
              <a:buAutoNum type="arabicPeriod"/>
            </a:pPr>
            <a:r>
              <a:rPr lang="en-US" sz="2400" i="1" dirty="0">
                <a:ea typeface="+mj-ea"/>
                <a:cs typeface="+mj-cs"/>
              </a:rPr>
              <a:t>What makes a story worth telling? </a:t>
            </a:r>
          </a:p>
          <a:p>
            <a:pPr marL="3200400" lvl="6" indent="-457200">
              <a:lnSpc>
                <a:spcPct val="90000"/>
              </a:lnSpc>
              <a:spcBef>
                <a:spcPct val="0"/>
              </a:spcBef>
              <a:spcAft>
                <a:spcPts val="1200"/>
              </a:spcAft>
              <a:buFont typeface="+mj-lt"/>
              <a:buAutoNum type="arabicPeriod"/>
            </a:pPr>
            <a:r>
              <a:rPr lang="en-US" sz="2400" i="1" dirty="0">
                <a:ea typeface="+mj-ea"/>
                <a:cs typeface="+mj-cs"/>
              </a:rPr>
              <a:t>How are stories told?</a:t>
            </a:r>
          </a:p>
        </p:txBody>
      </p:sp>
      <p:pic>
        <p:nvPicPr>
          <p:cNvPr id="12290" name="Picture 2" descr="Benin African Folktale for Read Ask Chat - Hireillo">
            <a:extLst>
              <a:ext uri="{FF2B5EF4-FFF2-40B4-BE49-F238E27FC236}">
                <a16:creationId xmlns:a16="http://schemas.microsoft.com/office/drawing/2014/main" id="{40621FD7-C320-44E1-A116-D4A6C030C35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9996" y="2847361"/>
            <a:ext cx="5577293" cy="3346376"/>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a:extLst>
              <a:ext uri="{FF2B5EF4-FFF2-40B4-BE49-F238E27FC236}">
                <a16:creationId xmlns:a16="http://schemas.microsoft.com/office/drawing/2014/main" id="{E6A3848C-D3BE-4C27-B5E9-E9A17BA114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57285" y="2896419"/>
            <a:ext cx="5678698" cy="3346376"/>
          </a:xfrm>
          <a:prstGeom prst="rect">
            <a:avLst/>
          </a:prstGeom>
        </p:spPr>
      </p:pic>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2324986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8D941ED3-20A0-4644-99BE-9B5013579F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DA9D5F8-D0F3-4C36-818E-D20791E16B5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8" name="Picture 17" descr="Text&#10;&#10;Description automatically generated">
            <a:extLst>
              <a:ext uri="{FF2B5EF4-FFF2-40B4-BE49-F238E27FC236}">
                <a16:creationId xmlns:a16="http://schemas.microsoft.com/office/drawing/2014/main" id="{AFCBF2DA-0AF6-4511-B58D-284706F4B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3" name="Rectangle 22">
            <a:extLst>
              <a:ext uri="{FF2B5EF4-FFF2-40B4-BE49-F238E27FC236}">
                <a16:creationId xmlns:a16="http://schemas.microsoft.com/office/drawing/2014/main" id="{01B383B6-DFE3-4E72-AA66-C417D5E5ACB0}"/>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4" name="Graphic 23">
            <a:extLst>
              <a:ext uri="{FF2B5EF4-FFF2-40B4-BE49-F238E27FC236}">
                <a16:creationId xmlns:a16="http://schemas.microsoft.com/office/drawing/2014/main" id="{707A01FA-2283-42D9-9837-EAF33BAD34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sp>
        <p:nvSpPr>
          <p:cNvPr id="7" name="TextBox 8">
            <a:extLst>
              <a:ext uri="{FF2B5EF4-FFF2-40B4-BE49-F238E27FC236}">
                <a16:creationId xmlns:a16="http://schemas.microsoft.com/office/drawing/2014/main" id="{4F3D5561-76DE-45E2-9799-53D6DA9EFB24}"/>
              </a:ext>
            </a:extLst>
          </p:cNvPr>
          <p:cNvSpPr txBox="1"/>
          <p:nvPr/>
        </p:nvSpPr>
        <p:spPr>
          <a:xfrm>
            <a:off x="212219" y="2459504"/>
            <a:ext cx="3501365" cy="1938992"/>
          </a:xfrm>
          <a:prstGeom prst="rect">
            <a:avLst/>
          </a:prstGeom>
          <a:noFill/>
        </p:spPr>
        <p:txBody>
          <a:bodyPr wrap="square">
            <a:spAutoFit/>
          </a:bodyPr>
          <a:lstStyle/>
          <a:p>
            <a:r>
              <a:rPr lang="en-US" sz="4000" dirty="0">
                <a:solidFill>
                  <a:srgbClr val="35475C"/>
                </a:solidFill>
                <a:latin typeface="Arial Black" panose="020B0A04020102020204" pitchFamily="34" charset="0"/>
              </a:rPr>
              <a:t>The Power of African Stories</a:t>
            </a:r>
            <a:endParaRPr lang="en-IE" sz="4000" i="1"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17998158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E6A3848C-D3BE-4C27-B5E9-E9A17BA114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8353" y="623020"/>
            <a:ext cx="4555700" cy="2684608"/>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
        <p:nvSpPr>
          <p:cNvPr id="76" name="Freeform: Shape 75">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338" name="Picture 2" descr="Benin African Folktale for Read Ask Chat - Hireillo">
            <a:extLst>
              <a:ext uri="{FF2B5EF4-FFF2-40B4-BE49-F238E27FC236}">
                <a16:creationId xmlns:a16="http://schemas.microsoft.com/office/drawing/2014/main" id="{3F24C207-4FD4-4890-BF8F-CAD4DBEA52C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98353" y="3526029"/>
            <a:ext cx="4555488" cy="2733293"/>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764D62B8-C6A3-4C06-9AB5-C7AD926F7F74}"/>
              </a:ext>
            </a:extLst>
          </p:cNvPr>
          <p:cNvSpPr txBox="1"/>
          <p:nvPr/>
        </p:nvSpPr>
        <p:spPr>
          <a:xfrm>
            <a:off x="6096410" y="2176516"/>
            <a:ext cx="5397237" cy="4150897"/>
          </a:xfrm>
          <a:prstGeom prst="rect">
            <a:avLst/>
          </a:prstGeom>
        </p:spPr>
        <p:txBody>
          <a:bodyPr vert="horz" lIns="91440" tIns="45720" rIns="91440" bIns="45720" rtlCol="0">
            <a:normAutofit/>
          </a:bodyPr>
          <a:lstStyle/>
          <a:p>
            <a:pPr>
              <a:lnSpc>
                <a:spcPct val="90000"/>
              </a:lnSpc>
              <a:spcAft>
                <a:spcPts val="1200"/>
              </a:spcAft>
            </a:pPr>
            <a:r>
              <a:rPr lang="en-US" sz="2400" dirty="0"/>
              <a:t>A story has many purposes:</a:t>
            </a:r>
          </a:p>
          <a:p>
            <a:pPr>
              <a:lnSpc>
                <a:spcPct val="90000"/>
              </a:lnSpc>
              <a:spcAft>
                <a:spcPts val="1200"/>
              </a:spcAft>
            </a:pPr>
            <a:r>
              <a:rPr lang="en-US" sz="2400" dirty="0"/>
              <a:t>It entertains, it informs, and it instructs. </a:t>
            </a:r>
          </a:p>
          <a:p>
            <a:pPr lvl="7" indent="-228600">
              <a:lnSpc>
                <a:spcPct val="90000"/>
              </a:lnSpc>
              <a:spcAft>
                <a:spcPts val="1200"/>
              </a:spcAft>
              <a:buFont typeface="Arial" panose="020B0604020202020204" pitchFamily="34" charset="0"/>
              <a:buChar char="•"/>
            </a:pPr>
            <a:endParaRPr lang="en-US" sz="2400" dirty="0"/>
          </a:p>
          <a:p>
            <a:pPr>
              <a:lnSpc>
                <a:spcPct val="90000"/>
              </a:lnSpc>
              <a:spcAft>
                <a:spcPts val="1200"/>
              </a:spcAft>
            </a:pPr>
            <a:r>
              <a:rPr lang="en-US" sz="2400" dirty="0"/>
              <a:t>The stories support and reinforce the basic doctrines of a culture. </a:t>
            </a:r>
          </a:p>
          <a:p>
            <a:pPr>
              <a:lnSpc>
                <a:spcPct val="90000"/>
              </a:lnSpc>
              <a:spcAft>
                <a:spcPts val="1200"/>
              </a:spcAft>
            </a:pPr>
            <a:endParaRPr lang="en-US" sz="2400" dirty="0"/>
          </a:p>
          <a:p>
            <a:pPr>
              <a:lnSpc>
                <a:spcPct val="90000"/>
              </a:lnSpc>
              <a:spcAft>
                <a:spcPts val="1200"/>
              </a:spcAft>
            </a:pPr>
            <a:r>
              <a:rPr lang="en-US" sz="2400" dirty="0"/>
              <a:t>The storyteller would figure out and calculate what is right and wrong, courageous and cowardly, and turn it into a lively story.</a:t>
            </a:r>
          </a:p>
        </p:txBody>
      </p:sp>
      <p:sp>
        <p:nvSpPr>
          <p:cNvPr id="78" name="Arc 77">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4124005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F01E518-C33C-4016-9AF2-A35615136671}"/>
              </a:ext>
            </a:extLst>
          </p:cNvPr>
          <p:cNvSpPr/>
          <p:nvPr/>
        </p:nvSpPr>
        <p:spPr>
          <a:xfrm>
            <a:off x="0" y="6198244"/>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5" name="Picture 24" descr="Text&#10;&#10;Description automatically generated">
            <a:extLst>
              <a:ext uri="{FF2B5EF4-FFF2-40B4-BE49-F238E27FC236}">
                <a16:creationId xmlns:a16="http://schemas.microsoft.com/office/drawing/2014/main" id="{690947FD-64AB-4746-83F8-A7D42DF8F2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341" y="6247302"/>
            <a:ext cx="1964299" cy="427819"/>
          </a:xfrm>
          <a:prstGeom prst="rect">
            <a:avLst/>
          </a:prstGeom>
        </p:spPr>
      </p:pic>
      <p:sp>
        <p:nvSpPr>
          <p:cNvPr id="26" name="Rectangle 25">
            <a:extLst>
              <a:ext uri="{FF2B5EF4-FFF2-40B4-BE49-F238E27FC236}">
                <a16:creationId xmlns:a16="http://schemas.microsoft.com/office/drawing/2014/main" id="{89B62EBC-739A-4B6E-BF62-8B2CC98A5899}"/>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7" name="Picture 26" descr="Text&#10;&#10;Description automatically generated">
            <a:extLst>
              <a:ext uri="{FF2B5EF4-FFF2-40B4-BE49-F238E27FC236}">
                <a16:creationId xmlns:a16="http://schemas.microsoft.com/office/drawing/2014/main" id="{B4C45CDC-5AFD-403D-A05E-4FD31FC150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pic>
        <p:nvPicPr>
          <p:cNvPr id="4" name="Graphic 3">
            <a:extLst>
              <a:ext uri="{FF2B5EF4-FFF2-40B4-BE49-F238E27FC236}">
                <a16:creationId xmlns:a16="http://schemas.microsoft.com/office/drawing/2014/main" id="{21F3ECEA-7A32-403D-8B50-76D41BFD5E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482" y="-13184"/>
            <a:ext cx="857250" cy="5667375"/>
          </a:xfrm>
          <a:prstGeom prst="rect">
            <a:avLst/>
          </a:prstGeom>
        </p:spPr>
      </p:pic>
      <p:sp>
        <p:nvSpPr>
          <p:cNvPr id="24" name="Rectangle 23">
            <a:extLst>
              <a:ext uri="{FF2B5EF4-FFF2-40B4-BE49-F238E27FC236}">
                <a16:creationId xmlns:a16="http://schemas.microsoft.com/office/drawing/2014/main" id="{9666A3B8-041F-476D-8FAA-2C2FDF4331C5}"/>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9" name="Graphic 28">
            <a:extLst>
              <a:ext uri="{FF2B5EF4-FFF2-40B4-BE49-F238E27FC236}">
                <a16:creationId xmlns:a16="http://schemas.microsoft.com/office/drawing/2014/main" id="{D59192FA-3A30-468F-AC9E-28A70287C6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sp>
        <p:nvSpPr>
          <p:cNvPr id="3" name="Title 2">
            <a:extLst>
              <a:ext uri="{FF2B5EF4-FFF2-40B4-BE49-F238E27FC236}">
                <a16:creationId xmlns:a16="http://schemas.microsoft.com/office/drawing/2014/main" id="{8CBCF3D3-6FA6-4326-BB33-B91B6D74A2B5}"/>
              </a:ext>
            </a:extLst>
          </p:cNvPr>
          <p:cNvSpPr>
            <a:spLocks noGrp="1"/>
          </p:cNvSpPr>
          <p:nvPr>
            <p:ph type="title"/>
          </p:nvPr>
        </p:nvSpPr>
        <p:spPr>
          <a:xfrm>
            <a:off x="1321714" y="273598"/>
            <a:ext cx="10870285" cy="1325563"/>
          </a:xfrm>
        </p:spPr>
        <p:txBody>
          <a:bodyPr>
            <a:noAutofit/>
          </a:bodyPr>
          <a:lstStyle/>
          <a:p>
            <a:r>
              <a:rPr lang="en-IE" sz="3000" dirty="0">
                <a:solidFill>
                  <a:srgbClr val="FA9C27"/>
                </a:solidFill>
                <a:latin typeface="Arial Black" panose="020B0A04020102020204" pitchFamily="34" charset="0"/>
              </a:rPr>
              <a:t>Module 1 </a:t>
            </a:r>
            <a:br>
              <a:rPr lang="en-IE" sz="3000" dirty="0">
                <a:solidFill>
                  <a:srgbClr val="FA9C27"/>
                </a:solidFill>
                <a:latin typeface="Arial Black" panose="020B0A04020102020204" pitchFamily="34" charset="0"/>
              </a:rPr>
            </a:br>
            <a:r>
              <a:rPr lang="fr-FR" sz="3000" dirty="0">
                <a:solidFill>
                  <a:srgbClr val="FA9C27"/>
                </a:solidFill>
                <a:latin typeface="Arial Black" panose="020B0A04020102020204" pitchFamily="34" charset="0"/>
              </a:rPr>
              <a:t>Introduction to African. storytelling and stories </a:t>
            </a:r>
            <a:r>
              <a:rPr lang="en-IE" sz="3000" dirty="0">
                <a:solidFill>
                  <a:srgbClr val="FA9C27"/>
                </a:solidFill>
                <a:latin typeface="Arial Black" panose="020B0A04020102020204" pitchFamily="34" charset="0"/>
              </a:rPr>
              <a:t> </a:t>
            </a:r>
          </a:p>
        </p:txBody>
      </p:sp>
      <p:sp>
        <p:nvSpPr>
          <p:cNvPr id="10" name="Title 2">
            <a:extLst>
              <a:ext uri="{FF2B5EF4-FFF2-40B4-BE49-F238E27FC236}">
                <a16:creationId xmlns:a16="http://schemas.microsoft.com/office/drawing/2014/main" id="{19F8C224-3E1A-4225-912D-DB63D3F0A5D3}"/>
              </a:ext>
            </a:extLst>
          </p:cNvPr>
          <p:cNvSpPr txBox="1">
            <a:spLocks/>
          </p:cNvSpPr>
          <p:nvPr/>
        </p:nvSpPr>
        <p:spPr>
          <a:xfrm>
            <a:off x="1710733" y="2820503"/>
            <a:ext cx="10481267"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6000" dirty="0">
                <a:solidFill>
                  <a:srgbClr val="FD3259"/>
                </a:solidFill>
                <a:latin typeface="Arial Black" panose="020B0A04020102020204" pitchFamily="34" charset="0"/>
              </a:rPr>
              <a:t>Learning Outcomes</a:t>
            </a:r>
            <a:endParaRPr lang="en-IE" sz="6000" dirty="0"/>
          </a:p>
        </p:txBody>
      </p:sp>
    </p:spTree>
    <p:extLst>
      <p:ext uri="{BB962C8B-B14F-4D97-AF65-F5344CB8AC3E}">
        <p14:creationId xmlns:p14="http://schemas.microsoft.com/office/powerpoint/2010/main" val="10119739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8D941ED3-20A0-4644-99BE-9B5013579F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DA9D5F8-D0F3-4C36-818E-D20791E16B5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8" name="Picture 17" descr="Text&#10;&#10;Description automatically generated">
            <a:extLst>
              <a:ext uri="{FF2B5EF4-FFF2-40B4-BE49-F238E27FC236}">
                <a16:creationId xmlns:a16="http://schemas.microsoft.com/office/drawing/2014/main" id="{AFCBF2DA-0AF6-4511-B58D-284706F4B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3" name="Rectangle 22">
            <a:extLst>
              <a:ext uri="{FF2B5EF4-FFF2-40B4-BE49-F238E27FC236}">
                <a16:creationId xmlns:a16="http://schemas.microsoft.com/office/drawing/2014/main" id="{01B383B6-DFE3-4E72-AA66-C417D5E5ACB0}"/>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4" name="Graphic 23">
            <a:extLst>
              <a:ext uri="{FF2B5EF4-FFF2-40B4-BE49-F238E27FC236}">
                <a16:creationId xmlns:a16="http://schemas.microsoft.com/office/drawing/2014/main" id="{707A01FA-2283-42D9-9837-EAF33BAD34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sp>
        <p:nvSpPr>
          <p:cNvPr id="7" name="TextBox 8">
            <a:extLst>
              <a:ext uri="{FF2B5EF4-FFF2-40B4-BE49-F238E27FC236}">
                <a16:creationId xmlns:a16="http://schemas.microsoft.com/office/drawing/2014/main" id="{4F3D5561-76DE-45E2-9799-53D6DA9EFB24}"/>
              </a:ext>
            </a:extLst>
          </p:cNvPr>
          <p:cNvSpPr txBox="1"/>
          <p:nvPr/>
        </p:nvSpPr>
        <p:spPr>
          <a:xfrm>
            <a:off x="235341" y="2151727"/>
            <a:ext cx="3006842" cy="2554545"/>
          </a:xfrm>
          <a:prstGeom prst="rect">
            <a:avLst/>
          </a:prstGeom>
          <a:noFill/>
        </p:spPr>
        <p:txBody>
          <a:bodyPr wrap="square">
            <a:spAutoFit/>
          </a:bodyPr>
          <a:lstStyle/>
          <a:p>
            <a:r>
              <a:rPr lang="en-US" sz="4000" dirty="0">
                <a:solidFill>
                  <a:srgbClr val="35475C"/>
                </a:solidFill>
                <a:latin typeface="Arial Black" panose="020B0A04020102020204" pitchFamily="34" charset="0"/>
              </a:rPr>
              <a:t>Moral Lessons of African Stories</a:t>
            </a:r>
            <a:endParaRPr lang="en-IE" sz="4000" i="1"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16606595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E6A3848C-D3BE-4C27-B5E9-E9A17BA114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8353" y="623020"/>
            <a:ext cx="4555700" cy="2684608"/>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
        <p:nvSpPr>
          <p:cNvPr id="76" name="Freeform: Shape 75">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362" name="Picture 2" descr="The African Trickster | Readers Unbound">
            <a:extLst>
              <a:ext uri="{FF2B5EF4-FFF2-40B4-BE49-F238E27FC236}">
                <a16:creationId xmlns:a16="http://schemas.microsoft.com/office/drawing/2014/main" id="{0E2F0F4B-43BA-4873-B166-41DD9AE5F2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96108" y="3411387"/>
            <a:ext cx="1824473" cy="2733293"/>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764D62B8-C6A3-4C06-9AB5-C7AD926F7F74}"/>
              </a:ext>
            </a:extLst>
          </p:cNvPr>
          <p:cNvSpPr txBox="1"/>
          <p:nvPr/>
        </p:nvSpPr>
        <p:spPr>
          <a:xfrm>
            <a:off x="2672863" y="3307628"/>
            <a:ext cx="9055716" cy="3323494"/>
          </a:xfrm>
          <a:prstGeom prst="rect">
            <a:avLst/>
          </a:prstGeom>
        </p:spPr>
        <p:txBody>
          <a:bodyPr vert="horz" lIns="91440" tIns="45720" rIns="91440" bIns="45720" rtlCol="0">
            <a:normAutofit fontScale="70000" lnSpcReduction="20000"/>
          </a:bodyPr>
          <a:lstStyle/>
          <a:p>
            <a:pPr>
              <a:lnSpc>
                <a:spcPct val="90000"/>
              </a:lnSpc>
              <a:spcAft>
                <a:spcPts val="1200"/>
              </a:spcAft>
            </a:pPr>
            <a:r>
              <a:rPr lang="en-US" sz="2800" dirty="0"/>
              <a:t>African stories have been used to interpret the universe, resolve natural and physical phenomena, teach morals, uphold cultural values, pass on survival techniques, and praise God.</a:t>
            </a:r>
          </a:p>
          <a:p>
            <a:pPr>
              <a:lnSpc>
                <a:spcPct val="90000"/>
              </a:lnSpc>
              <a:spcAft>
                <a:spcPts val="1200"/>
              </a:spcAft>
            </a:pPr>
            <a:r>
              <a:rPr lang="en-US" sz="2800" dirty="0"/>
              <a:t>Trickster stories can be found in a variety of African cultures. Animals with human features are used in trickster stories to convey wisdom. Animals are also used in these stories to help people understand human nature and behavior. These stories are extremely important within the culture in which they are found. The animal trickster stories are meant to be both entertaining and educational. Animals are used in a variety of ways to depict human strengths and weaknesses.</a:t>
            </a:r>
          </a:p>
          <a:p>
            <a:pPr>
              <a:lnSpc>
                <a:spcPct val="90000"/>
              </a:lnSpc>
              <a:spcAft>
                <a:spcPts val="1200"/>
              </a:spcAft>
            </a:pPr>
            <a:endParaRPr lang="en-US" sz="2800" dirty="0"/>
          </a:p>
          <a:p>
            <a:pPr>
              <a:lnSpc>
                <a:spcPct val="90000"/>
              </a:lnSpc>
              <a:spcAft>
                <a:spcPts val="1200"/>
              </a:spcAft>
            </a:pPr>
            <a:r>
              <a:rPr lang="en-US" sz="2800" dirty="0"/>
              <a:t>(Yale National Initiative, 2008)</a:t>
            </a:r>
          </a:p>
        </p:txBody>
      </p:sp>
      <p:sp>
        <p:nvSpPr>
          <p:cNvPr id="78" name="Arc 77">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74639" y="152449"/>
            <a:ext cx="462675" cy="709197"/>
          </a:xfrm>
          <a:prstGeom prst="rect">
            <a:avLst/>
          </a:prstGeom>
        </p:spPr>
      </p:pic>
      <p:sp>
        <p:nvSpPr>
          <p:cNvPr id="14" name="CuadroTexto 13">
            <a:extLst>
              <a:ext uri="{FF2B5EF4-FFF2-40B4-BE49-F238E27FC236}">
                <a16:creationId xmlns:a16="http://schemas.microsoft.com/office/drawing/2014/main" id="{1BA40BD6-7D91-47BC-9142-7CF204F7143A}"/>
              </a:ext>
            </a:extLst>
          </p:cNvPr>
          <p:cNvSpPr txBox="1"/>
          <p:nvPr/>
        </p:nvSpPr>
        <p:spPr>
          <a:xfrm>
            <a:off x="5952406" y="936380"/>
            <a:ext cx="5541241" cy="2240613"/>
          </a:xfrm>
          <a:prstGeom prst="rect">
            <a:avLst/>
          </a:prstGeom>
          <a:noFill/>
        </p:spPr>
        <p:txBody>
          <a:bodyPr wrap="square">
            <a:spAutoFit/>
          </a:bodyPr>
          <a:lstStyle/>
          <a:p>
            <a:pPr>
              <a:lnSpc>
                <a:spcPct val="90000"/>
              </a:lnSpc>
              <a:spcAft>
                <a:spcPts val="1200"/>
              </a:spcAft>
            </a:pPr>
            <a:r>
              <a:rPr lang="en-US" sz="2400" dirty="0"/>
              <a:t>The main lesson of oral African stories is to teach and impact moral principles while also providing children with a sense of identity and belonging.</a:t>
            </a:r>
          </a:p>
          <a:p>
            <a:pPr>
              <a:lnSpc>
                <a:spcPct val="90000"/>
              </a:lnSpc>
              <a:spcAft>
                <a:spcPts val="1200"/>
              </a:spcAft>
            </a:pPr>
            <a:r>
              <a:rPr lang="en-US" sz="2400" dirty="0"/>
              <a:t>The young people will learn valuable life lessons.</a:t>
            </a:r>
          </a:p>
        </p:txBody>
      </p:sp>
    </p:spTree>
    <p:extLst>
      <p:ext uri="{BB962C8B-B14F-4D97-AF65-F5344CB8AC3E}">
        <p14:creationId xmlns:p14="http://schemas.microsoft.com/office/powerpoint/2010/main" val="31801667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8D941ED3-20A0-4644-99BE-9B5013579F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DA9D5F8-D0F3-4C36-818E-D20791E16B5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8" name="Picture 17" descr="Text&#10;&#10;Description automatically generated">
            <a:extLst>
              <a:ext uri="{FF2B5EF4-FFF2-40B4-BE49-F238E27FC236}">
                <a16:creationId xmlns:a16="http://schemas.microsoft.com/office/drawing/2014/main" id="{AFCBF2DA-0AF6-4511-B58D-284706F4B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3" name="Rectangle 22">
            <a:extLst>
              <a:ext uri="{FF2B5EF4-FFF2-40B4-BE49-F238E27FC236}">
                <a16:creationId xmlns:a16="http://schemas.microsoft.com/office/drawing/2014/main" id="{01B383B6-DFE3-4E72-AA66-C417D5E5ACB0}"/>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4" name="Graphic 23">
            <a:extLst>
              <a:ext uri="{FF2B5EF4-FFF2-40B4-BE49-F238E27FC236}">
                <a16:creationId xmlns:a16="http://schemas.microsoft.com/office/drawing/2014/main" id="{707A01FA-2283-42D9-9837-EAF33BAD34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sp>
        <p:nvSpPr>
          <p:cNvPr id="7" name="TextBox 8">
            <a:extLst>
              <a:ext uri="{FF2B5EF4-FFF2-40B4-BE49-F238E27FC236}">
                <a16:creationId xmlns:a16="http://schemas.microsoft.com/office/drawing/2014/main" id="{4F3D5561-76DE-45E2-9799-53D6DA9EFB24}"/>
              </a:ext>
            </a:extLst>
          </p:cNvPr>
          <p:cNvSpPr txBox="1"/>
          <p:nvPr/>
        </p:nvSpPr>
        <p:spPr>
          <a:xfrm>
            <a:off x="235340" y="1843950"/>
            <a:ext cx="3244977" cy="3170099"/>
          </a:xfrm>
          <a:prstGeom prst="rect">
            <a:avLst/>
          </a:prstGeom>
          <a:noFill/>
        </p:spPr>
        <p:txBody>
          <a:bodyPr wrap="square">
            <a:spAutoFit/>
          </a:bodyPr>
          <a:lstStyle/>
          <a:p>
            <a:r>
              <a:rPr lang="en-US" sz="4000" dirty="0">
                <a:solidFill>
                  <a:srgbClr val="35475C"/>
                </a:solidFill>
                <a:latin typeface="Arial Black" panose="020B0A04020102020204" pitchFamily="34" charset="0"/>
              </a:rPr>
              <a:t>Proverbs and Parables in African Stories</a:t>
            </a:r>
            <a:endParaRPr lang="en-IE" sz="4000" i="1"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894212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6386" name="Picture 2" descr="Varoom 37 – Folio illustrators Shotopop and Keith Hau – The AOI">
            <a:extLst>
              <a:ext uri="{FF2B5EF4-FFF2-40B4-BE49-F238E27FC236}">
                <a16:creationId xmlns:a16="http://schemas.microsoft.com/office/drawing/2014/main" id="{1E0D2F67-0475-406A-A0D3-7CA5BB2144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23" r="1" b="1"/>
          <a:stretch/>
        </p:blipFill>
        <p:spPr bwMode="auto">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6"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 name="CuadroTexto 7">
            <a:extLst>
              <a:ext uri="{FF2B5EF4-FFF2-40B4-BE49-F238E27FC236}">
                <a16:creationId xmlns:a16="http://schemas.microsoft.com/office/drawing/2014/main" id="{764D62B8-C6A3-4C06-9AB5-C7AD926F7F74}"/>
              </a:ext>
            </a:extLst>
          </p:cNvPr>
          <p:cNvSpPr txBox="1"/>
          <p:nvPr/>
        </p:nvSpPr>
        <p:spPr>
          <a:xfrm>
            <a:off x="4855591" y="861646"/>
            <a:ext cx="6805839" cy="5595058"/>
          </a:xfrm>
          <a:prstGeom prst="rect">
            <a:avLst/>
          </a:prstGeom>
        </p:spPr>
        <p:txBody>
          <a:bodyPr vert="horz" lIns="91440" tIns="45720" rIns="91440" bIns="45720" rtlCol="0">
            <a:normAutofit fontScale="85000" lnSpcReduction="20000"/>
          </a:bodyPr>
          <a:lstStyle/>
          <a:p>
            <a:pPr>
              <a:lnSpc>
                <a:spcPct val="90000"/>
              </a:lnSpc>
              <a:spcAft>
                <a:spcPts val="1200"/>
              </a:spcAft>
            </a:pPr>
            <a:r>
              <a:rPr lang="en-US" sz="2400" dirty="0"/>
              <a:t>The use of African proverbs and parables in oral storytelling demonstrates the people's collective wisdom as they express their meaning, feeling, thought, and expression structures.</a:t>
            </a:r>
          </a:p>
          <a:p>
            <a:pPr>
              <a:lnSpc>
                <a:spcPct val="90000"/>
              </a:lnSpc>
              <a:spcAft>
                <a:spcPts val="1200"/>
              </a:spcAft>
            </a:pPr>
            <a:r>
              <a:rPr lang="en-US" sz="2400" dirty="0"/>
              <a:t>This is critical when it comes to social, ethical, and cultural issues.</a:t>
            </a:r>
          </a:p>
          <a:p>
            <a:pPr>
              <a:lnSpc>
                <a:spcPct val="90000"/>
              </a:lnSpc>
              <a:spcAft>
                <a:spcPts val="1200"/>
              </a:spcAft>
            </a:pPr>
            <a:r>
              <a:rPr lang="en-US" sz="2400" dirty="0"/>
              <a:t>The story is a primary form of oral tradition, used primarily to convey culture, experience, and values, but the use of proverbs and parables would increase the weight and significance of a story. In oral societies, proverbs and parables are also used to transmit ancient knowledge, wisdom, profound feelings, and attitudes.</a:t>
            </a:r>
          </a:p>
          <a:p>
            <a:pPr>
              <a:lnSpc>
                <a:spcPct val="90000"/>
              </a:lnSpc>
              <a:spcAft>
                <a:spcPts val="1200"/>
              </a:spcAft>
            </a:pPr>
            <a:r>
              <a:rPr lang="en-US" sz="2400" dirty="0"/>
              <a:t>It would be nearly impossible to comprehend African literatures without first studying a specific culture and its traditions, from which African writers draw themes and values, narrative structures and plots, rhythms and styles, images and metaphors, and artistic and ethical principles.</a:t>
            </a:r>
          </a:p>
          <a:p>
            <a:pPr>
              <a:lnSpc>
                <a:spcPct val="90000"/>
              </a:lnSpc>
              <a:spcAft>
                <a:spcPts val="1200"/>
              </a:spcAft>
            </a:pPr>
            <a:r>
              <a:rPr lang="en-US" sz="2400" dirty="0"/>
              <a:t>The goal of using proverbs and parables is to achieve community harmony and wisdom while also exposing bad anti-social behavior.</a:t>
            </a:r>
          </a:p>
          <a:p>
            <a:pPr>
              <a:lnSpc>
                <a:spcPct val="90000"/>
              </a:lnSpc>
              <a:spcAft>
                <a:spcPts val="1200"/>
              </a:spcAft>
            </a:pPr>
            <a:r>
              <a:rPr lang="en-US" sz="2400" dirty="0"/>
              <a:t>(</a:t>
            </a:r>
            <a:r>
              <a:rPr lang="en-US" sz="2400" dirty="0" err="1"/>
              <a:t>Tuwe</a:t>
            </a:r>
            <a:r>
              <a:rPr lang="en-US" sz="2400" dirty="0"/>
              <a:t>, 2015)</a:t>
            </a:r>
          </a:p>
        </p:txBody>
      </p:sp>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7789375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E649EF9-5553-4BC9-802D-E572761702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19" name="Graphic 18">
            <a:extLst>
              <a:ext uri="{FF2B5EF4-FFF2-40B4-BE49-F238E27FC236}">
                <a16:creationId xmlns:a16="http://schemas.microsoft.com/office/drawing/2014/main" id="{D0D085F6-C553-4A55-9352-6EC4949F87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10836" y="461082"/>
            <a:ext cx="7363984" cy="4933766"/>
          </a:xfrm>
          <a:prstGeom prst="rect">
            <a:avLst/>
          </a:prstGeom>
        </p:spPr>
      </p:pic>
      <p:sp>
        <p:nvSpPr>
          <p:cNvPr id="10" name="Rectangle 9">
            <a:extLst>
              <a:ext uri="{FF2B5EF4-FFF2-40B4-BE49-F238E27FC236}">
                <a16:creationId xmlns:a16="http://schemas.microsoft.com/office/drawing/2014/main" id="{E249374D-3348-4A1C-9326-5E7780BA9123}"/>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1" name="Picture 10" descr="Text&#10;&#10;Description automatically generated">
            <a:extLst>
              <a:ext uri="{FF2B5EF4-FFF2-40B4-BE49-F238E27FC236}">
                <a16:creationId xmlns:a16="http://schemas.microsoft.com/office/drawing/2014/main" id="{6F8DC553-3085-417C-B38A-F5973F5C52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12" name="Rectangle 11">
            <a:extLst>
              <a:ext uri="{FF2B5EF4-FFF2-40B4-BE49-F238E27FC236}">
                <a16:creationId xmlns:a16="http://schemas.microsoft.com/office/drawing/2014/main" id="{D105448E-D956-41DD-8A6E-1A1A50743E66}"/>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3" name="Graphic 12">
            <a:extLst>
              <a:ext uri="{FF2B5EF4-FFF2-40B4-BE49-F238E27FC236}">
                <a16:creationId xmlns:a16="http://schemas.microsoft.com/office/drawing/2014/main" id="{7797828F-512B-4EBF-A670-1AF94F27F04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74639" y="152449"/>
            <a:ext cx="462675" cy="709197"/>
          </a:xfrm>
          <a:prstGeom prst="rect">
            <a:avLst/>
          </a:prstGeom>
        </p:spPr>
      </p:pic>
      <p:sp>
        <p:nvSpPr>
          <p:cNvPr id="8" name="TextBox 8">
            <a:extLst>
              <a:ext uri="{FF2B5EF4-FFF2-40B4-BE49-F238E27FC236}">
                <a16:creationId xmlns:a16="http://schemas.microsoft.com/office/drawing/2014/main" id="{077B579B-51EF-4E53-925A-938B66899B19}"/>
              </a:ext>
            </a:extLst>
          </p:cNvPr>
          <p:cNvSpPr txBox="1"/>
          <p:nvPr/>
        </p:nvSpPr>
        <p:spPr>
          <a:xfrm>
            <a:off x="2997272" y="2302278"/>
            <a:ext cx="6197455" cy="1200329"/>
          </a:xfrm>
          <a:prstGeom prst="rect">
            <a:avLst/>
          </a:prstGeom>
          <a:noFill/>
        </p:spPr>
        <p:txBody>
          <a:bodyPr wrap="square">
            <a:spAutoFit/>
          </a:bodyPr>
          <a:lstStyle/>
          <a:p>
            <a:pPr algn="ctr"/>
            <a:r>
              <a:rPr lang="en-IE" sz="3600" dirty="0">
                <a:solidFill>
                  <a:srgbClr val="35475C"/>
                </a:solidFill>
                <a:latin typeface="Arial Black" panose="020B0A04020102020204" pitchFamily="34" charset="0"/>
              </a:rPr>
              <a:t>Unit 3</a:t>
            </a:r>
          </a:p>
          <a:p>
            <a:pPr algn="ctr"/>
            <a:r>
              <a:rPr lang="fr-FR" sz="3600" dirty="0">
                <a:solidFill>
                  <a:srgbClr val="35475C"/>
                </a:solidFill>
                <a:latin typeface="Arial Black" panose="020B0A04020102020204" pitchFamily="34" charset="0"/>
              </a:rPr>
              <a:t>The role of the Griot</a:t>
            </a:r>
            <a:endParaRPr lang="en-IE" sz="3600"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11946832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8D941ED3-20A0-4644-99BE-9B5013579F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DA9D5F8-D0F3-4C36-818E-D20791E16B5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8" name="Picture 17" descr="Text&#10;&#10;Description automatically generated">
            <a:extLst>
              <a:ext uri="{FF2B5EF4-FFF2-40B4-BE49-F238E27FC236}">
                <a16:creationId xmlns:a16="http://schemas.microsoft.com/office/drawing/2014/main" id="{AFCBF2DA-0AF6-4511-B58D-284706F4B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3" name="Rectangle 22">
            <a:extLst>
              <a:ext uri="{FF2B5EF4-FFF2-40B4-BE49-F238E27FC236}">
                <a16:creationId xmlns:a16="http://schemas.microsoft.com/office/drawing/2014/main" id="{01B383B6-DFE3-4E72-AA66-C417D5E5ACB0}"/>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4" name="Graphic 23">
            <a:extLst>
              <a:ext uri="{FF2B5EF4-FFF2-40B4-BE49-F238E27FC236}">
                <a16:creationId xmlns:a16="http://schemas.microsoft.com/office/drawing/2014/main" id="{707A01FA-2283-42D9-9837-EAF33BAD34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sp>
        <p:nvSpPr>
          <p:cNvPr id="7" name="TextBox 8">
            <a:extLst>
              <a:ext uri="{FF2B5EF4-FFF2-40B4-BE49-F238E27FC236}">
                <a16:creationId xmlns:a16="http://schemas.microsoft.com/office/drawing/2014/main" id="{4F3D5561-76DE-45E2-9799-53D6DA9EFB24}"/>
              </a:ext>
            </a:extLst>
          </p:cNvPr>
          <p:cNvSpPr txBox="1"/>
          <p:nvPr/>
        </p:nvSpPr>
        <p:spPr>
          <a:xfrm>
            <a:off x="235341" y="2767280"/>
            <a:ext cx="3244977" cy="1323439"/>
          </a:xfrm>
          <a:prstGeom prst="rect">
            <a:avLst/>
          </a:prstGeom>
          <a:noFill/>
        </p:spPr>
        <p:txBody>
          <a:bodyPr wrap="square">
            <a:spAutoFit/>
          </a:bodyPr>
          <a:lstStyle/>
          <a:p>
            <a:r>
              <a:rPr lang="en-US" sz="4000" dirty="0">
                <a:solidFill>
                  <a:srgbClr val="35475C"/>
                </a:solidFill>
                <a:latin typeface="Arial Black" panose="020B0A04020102020204" pitchFamily="34" charset="0"/>
              </a:rPr>
              <a:t>Origin of Griot</a:t>
            </a:r>
            <a:endParaRPr lang="en-IE" sz="4000" i="1"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42452339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1" name="Rectangle 100">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43 African Storyteller Illustrations &amp;amp; Clip Art - iStock">
            <a:extLst>
              <a:ext uri="{FF2B5EF4-FFF2-40B4-BE49-F238E27FC236}">
                <a16:creationId xmlns:a16="http://schemas.microsoft.com/office/drawing/2014/main" id="{408A4CC2-5D68-4983-B626-D433040FD25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8353" y="649866"/>
            <a:ext cx="4555700" cy="2630916"/>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a:noFill/>
          <a:extLst>
            <a:ext uri="{909E8E84-426E-40DD-AFC4-6F175D3DCCD1}">
              <a14:hiddenFill xmlns:a14="http://schemas.microsoft.com/office/drawing/2010/main">
                <a:solidFill>
                  <a:srgbClr val="FFFFFF"/>
                </a:solidFill>
              </a14:hiddenFill>
            </a:ext>
          </a:extLst>
        </p:spPr>
      </p:pic>
      <p:sp>
        <p:nvSpPr>
          <p:cNvPr id="103" name="Freeform: Shape 102">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raphic 3">
            <a:extLst>
              <a:ext uri="{FF2B5EF4-FFF2-40B4-BE49-F238E27FC236}">
                <a16:creationId xmlns:a16="http://schemas.microsoft.com/office/drawing/2014/main" id="{E6A3848C-D3BE-4C27-B5E9-E9A17BA114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8353" y="3550371"/>
            <a:ext cx="4555700" cy="2684608"/>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8" name="CuadroTexto 7">
            <a:extLst>
              <a:ext uri="{FF2B5EF4-FFF2-40B4-BE49-F238E27FC236}">
                <a16:creationId xmlns:a16="http://schemas.microsoft.com/office/drawing/2014/main" id="{764D62B8-C6A3-4C06-9AB5-C7AD926F7F74}"/>
              </a:ext>
            </a:extLst>
          </p:cNvPr>
          <p:cNvSpPr txBox="1"/>
          <p:nvPr/>
        </p:nvSpPr>
        <p:spPr>
          <a:xfrm>
            <a:off x="5710139" y="758757"/>
            <a:ext cx="6195271" cy="6042093"/>
          </a:xfrm>
          <a:prstGeom prst="rect">
            <a:avLst/>
          </a:prstGeom>
        </p:spPr>
        <p:txBody>
          <a:bodyPr vert="horz" lIns="91440" tIns="45720" rIns="91440" bIns="45720" rtlCol="0">
            <a:normAutofit fontScale="92500"/>
          </a:bodyPr>
          <a:lstStyle/>
          <a:p>
            <a:pPr>
              <a:lnSpc>
                <a:spcPct val="90000"/>
              </a:lnSpc>
              <a:spcBef>
                <a:spcPts val="600"/>
              </a:spcBef>
              <a:spcAft>
                <a:spcPts val="600"/>
              </a:spcAft>
            </a:pPr>
            <a:r>
              <a:rPr lang="en-US" sz="2400" dirty="0">
                <a:effectLst/>
              </a:rPr>
              <a:t>The word may derive </a:t>
            </a:r>
            <a:r>
              <a:rPr lang="en-US" sz="2400" dirty="0"/>
              <a:t>from the French transliteration "guiriot" of the Portuguese word "criado", or the masculine singular term for "servant." </a:t>
            </a:r>
          </a:p>
          <a:p>
            <a:pPr>
              <a:lnSpc>
                <a:spcPct val="90000"/>
              </a:lnSpc>
              <a:spcBef>
                <a:spcPts val="600"/>
              </a:spcBef>
              <a:spcAft>
                <a:spcPts val="600"/>
              </a:spcAft>
            </a:pPr>
            <a:r>
              <a:rPr lang="en-US" sz="2400" dirty="0"/>
              <a:t>Griots are more predominant in the northern portions of West Africa. </a:t>
            </a:r>
          </a:p>
          <a:p>
            <a:pPr>
              <a:lnSpc>
                <a:spcPct val="90000"/>
              </a:lnSpc>
              <a:spcBef>
                <a:spcPts val="600"/>
              </a:spcBef>
              <a:spcAft>
                <a:spcPts val="600"/>
              </a:spcAft>
            </a:pPr>
            <a:r>
              <a:rPr lang="en-US" sz="2400" dirty="0"/>
              <a:t>Griots today live in many parts of West Africa and are present among the Mande peoples, Fulɓe, Hausa, Songhai, Tukulóor, Wolof, Serer, Mossi, Dagomba, Mauritanian Arabs, and many other smaller groups. </a:t>
            </a:r>
          </a:p>
          <a:p>
            <a:pPr>
              <a:lnSpc>
                <a:spcPct val="90000"/>
              </a:lnSpc>
              <a:spcBef>
                <a:spcPts val="600"/>
              </a:spcBef>
              <a:spcAft>
                <a:spcPts val="600"/>
              </a:spcAft>
            </a:pPr>
            <a:r>
              <a:rPr lang="en-US" sz="2400" dirty="0"/>
              <a:t>In African languages, griots are referred to by several names: jeli in northern Mande areas, jali in southern Mande areas, guewel in Wolof, kevel or kewel or okawul in Serer, gawlo 𞤺𞤢𞤱𞤤𞤮 in Pulaa (Fula), iggawen in Hassaniyan, arokin in Yoruba, and diari or gesere in Soninke. </a:t>
            </a:r>
          </a:p>
        </p:txBody>
      </p:sp>
      <p:sp>
        <p:nvSpPr>
          <p:cNvPr id="105" name="Arc 104">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26397033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8D941ED3-20A0-4644-99BE-9B5013579F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DA9D5F8-D0F3-4C36-818E-D20791E16B5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8" name="Picture 17" descr="Text&#10;&#10;Description automatically generated">
            <a:extLst>
              <a:ext uri="{FF2B5EF4-FFF2-40B4-BE49-F238E27FC236}">
                <a16:creationId xmlns:a16="http://schemas.microsoft.com/office/drawing/2014/main" id="{AFCBF2DA-0AF6-4511-B58D-284706F4B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3" name="Rectangle 22">
            <a:extLst>
              <a:ext uri="{FF2B5EF4-FFF2-40B4-BE49-F238E27FC236}">
                <a16:creationId xmlns:a16="http://schemas.microsoft.com/office/drawing/2014/main" id="{01B383B6-DFE3-4E72-AA66-C417D5E5ACB0}"/>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4" name="Graphic 23">
            <a:extLst>
              <a:ext uri="{FF2B5EF4-FFF2-40B4-BE49-F238E27FC236}">
                <a16:creationId xmlns:a16="http://schemas.microsoft.com/office/drawing/2014/main" id="{707A01FA-2283-42D9-9837-EAF33BAD34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sp>
        <p:nvSpPr>
          <p:cNvPr id="7" name="TextBox 8">
            <a:extLst>
              <a:ext uri="{FF2B5EF4-FFF2-40B4-BE49-F238E27FC236}">
                <a16:creationId xmlns:a16="http://schemas.microsoft.com/office/drawing/2014/main" id="{4F3D5561-76DE-45E2-9799-53D6DA9EFB24}"/>
              </a:ext>
            </a:extLst>
          </p:cNvPr>
          <p:cNvSpPr txBox="1"/>
          <p:nvPr/>
        </p:nvSpPr>
        <p:spPr>
          <a:xfrm>
            <a:off x="235341" y="2767280"/>
            <a:ext cx="3244977" cy="1323439"/>
          </a:xfrm>
          <a:prstGeom prst="rect">
            <a:avLst/>
          </a:prstGeom>
          <a:noFill/>
        </p:spPr>
        <p:txBody>
          <a:bodyPr wrap="square">
            <a:spAutoFit/>
          </a:bodyPr>
          <a:lstStyle/>
          <a:p>
            <a:r>
              <a:rPr lang="en-US" sz="4000" dirty="0">
                <a:solidFill>
                  <a:srgbClr val="35475C"/>
                </a:solidFill>
                <a:latin typeface="Arial Black" panose="020B0A04020102020204" pitchFamily="34" charset="0"/>
              </a:rPr>
              <a:t>What is a Griot</a:t>
            </a:r>
            <a:endParaRPr lang="en-IE" sz="4000" i="1"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3965719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9458" name="Picture 2" descr="Griot - Wikipedia, la enciclopedia libre">
            <a:extLst>
              <a:ext uri="{FF2B5EF4-FFF2-40B4-BE49-F238E27FC236}">
                <a16:creationId xmlns:a16="http://schemas.microsoft.com/office/drawing/2014/main" id="{26D68D38-626A-4081-A391-34A622E807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76" b="-1"/>
          <a:stretch/>
        </p:blipFill>
        <p:spPr bwMode="auto">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6"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74639" y="152449"/>
            <a:ext cx="462675" cy="709197"/>
          </a:xfrm>
          <a:prstGeom prst="rect">
            <a:avLst/>
          </a:prstGeom>
        </p:spPr>
      </p:pic>
      <p:sp>
        <p:nvSpPr>
          <p:cNvPr id="8" name="CuadroTexto 7">
            <a:extLst>
              <a:ext uri="{FF2B5EF4-FFF2-40B4-BE49-F238E27FC236}">
                <a16:creationId xmlns:a16="http://schemas.microsoft.com/office/drawing/2014/main" id="{764D62B8-C6A3-4C06-9AB5-C7AD926F7F74}"/>
              </a:ext>
            </a:extLst>
          </p:cNvPr>
          <p:cNvSpPr txBox="1"/>
          <p:nvPr/>
        </p:nvSpPr>
        <p:spPr>
          <a:xfrm>
            <a:off x="5109388" y="507046"/>
            <a:ext cx="6265250" cy="6350953"/>
          </a:xfrm>
          <a:prstGeom prst="rect">
            <a:avLst/>
          </a:prstGeom>
        </p:spPr>
        <p:txBody>
          <a:bodyPr vert="horz" lIns="91440" tIns="45720" rIns="91440" bIns="45720" rtlCol="0">
            <a:normAutofit fontScale="92500" lnSpcReduction="20000"/>
          </a:bodyPr>
          <a:lstStyle/>
          <a:p>
            <a:pPr>
              <a:lnSpc>
                <a:spcPct val="90000"/>
              </a:lnSpc>
              <a:spcAft>
                <a:spcPts val="1200"/>
              </a:spcAft>
            </a:pPr>
            <a:r>
              <a:rPr lang="en-US" sz="2000" dirty="0"/>
              <a:t>A West African historian, storyteller, praise singer, poet, or musician is known as a griot.</a:t>
            </a:r>
          </a:p>
          <a:p>
            <a:pPr>
              <a:lnSpc>
                <a:spcPct val="90000"/>
              </a:lnSpc>
              <a:spcAft>
                <a:spcPts val="1200"/>
              </a:spcAft>
            </a:pPr>
            <a:r>
              <a:rPr lang="en-US" sz="2000" dirty="0"/>
              <a:t>The griot is a repository of oral tradition and is frequently regarded as a leader due to their role as an advisor to royal figures.</a:t>
            </a:r>
          </a:p>
          <a:p>
            <a:pPr>
              <a:lnSpc>
                <a:spcPct val="90000"/>
              </a:lnSpc>
              <a:spcAft>
                <a:spcPts val="1200"/>
              </a:spcAft>
            </a:pPr>
            <a:r>
              <a:rPr lang="en-US" sz="2000" dirty="0"/>
              <a:t>Because of the former of these two functions, they are sometimes referred to as a bard.</a:t>
            </a:r>
          </a:p>
          <a:p>
            <a:pPr>
              <a:lnSpc>
                <a:spcPct val="90000"/>
              </a:lnSpc>
              <a:spcAft>
                <a:spcPts val="1200"/>
              </a:spcAft>
            </a:pPr>
            <a:r>
              <a:rPr lang="en-US" sz="2000" dirty="0"/>
              <a:t>Griots first appeared in the 13th century in Mali's Mande empire. For centuries, they have told and retold the empire's history, preserving its stories and traditions.</a:t>
            </a:r>
          </a:p>
          <a:p>
            <a:pPr>
              <a:lnSpc>
                <a:spcPct val="90000"/>
              </a:lnSpc>
              <a:spcAft>
                <a:spcPts val="1200"/>
              </a:spcAft>
            </a:pPr>
            <a:r>
              <a:rPr lang="en-US" sz="2000" dirty="0"/>
              <a:t>Despite their reputation as praise singers, griots may use their vocal prowess for gossip, satire, and political commentary. Griots can be found in many parts of West Africa today, and they belong to a variety of ethnic groups.</a:t>
            </a:r>
          </a:p>
          <a:p>
            <a:pPr>
              <a:lnSpc>
                <a:spcPct val="90000"/>
              </a:lnSpc>
              <a:spcAft>
                <a:spcPts val="1200"/>
              </a:spcAft>
            </a:pPr>
            <a:r>
              <a:rPr lang="en-US" sz="2000" dirty="0"/>
              <a:t>Griots are an endogamous caste, which means that most of them only marry other griots. They pass down the storytelling tradition from generation to generation. Each aristocratic griot family was accompanied by a higher-ranking family of warrior kings or emperors. No griot can exist without a king, and no king can exist without a griot. The king, on the other hand, can lend his griot to another king. Most villages also had a griot who told stories about births, deaths, marriages, battles, hunts, affairs, and other events.</a:t>
            </a:r>
          </a:p>
          <a:p>
            <a:pPr>
              <a:lnSpc>
                <a:spcPct val="90000"/>
              </a:lnSpc>
              <a:spcAft>
                <a:spcPts val="1200"/>
              </a:spcAft>
            </a:pPr>
            <a:endParaRPr lang="en-US" sz="2000" dirty="0"/>
          </a:p>
          <a:p>
            <a:pPr>
              <a:lnSpc>
                <a:spcPct val="90000"/>
              </a:lnSpc>
              <a:spcAft>
                <a:spcPts val="1200"/>
              </a:spcAft>
            </a:pPr>
            <a:r>
              <a:rPr lang="en-US" sz="2000" dirty="0"/>
              <a:t>(All Good Tales, 2018)</a:t>
            </a:r>
          </a:p>
        </p:txBody>
      </p:sp>
    </p:spTree>
    <p:extLst>
      <p:ext uri="{BB962C8B-B14F-4D97-AF65-F5344CB8AC3E}">
        <p14:creationId xmlns:p14="http://schemas.microsoft.com/office/powerpoint/2010/main" val="28456103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8D941ED3-20A0-4644-99BE-9B5013579F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DA9D5F8-D0F3-4C36-818E-D20791E16B5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8" name="Picture 17" descr="Text&#10;&#10;Description automatically generated">
            <a:extLst>
              <a:ext uri="{FF2B5EF4-FFF2-40B4-BE49-F238E27FC236}">
                <a16:creationId xmlns:a16="http://schemas.microsoft.com/office/drawing/2014/main" id="{AFCBF2DA-0AF6-4511-B58D-284706F4B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3" name="Rectangle 22">
            <a:extLst>
              <a:ext uri="{FF2B5EF4-FFF2-40B4-BE49-F238E27FC236}">
                <a16:creationId xmlns:a16="http://schemas.microsoft.com/office/drawing/2014/main" id="{01B383B6-DFE3-4E72-AA66-C417D5E5ACB0}"/>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4" name="Graphic 23">
            <a:extLst>
              <a:ext uri="{FF2B5EF4-FFF2-40B4-BE49-F238E27FC236}">
                <a16:creationId xmlns:a16="http://schemas.microsoft.com/office/drawing/2014/main" id="{707A01FA-2283-42D9-9837-EAF33BAD34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sp>
        <p:nvSpPr>
          <p:cNvPr id="7" name="TextBox 8">
            <a:extLst>
              <a:ext uri="{FF2B5EF4-FFF2-40B4-BE49-F238E27FC236}">
                <a16:creationId xmlns:a16="http://schemas.microsoft.com/office/drawing/2014/main" id="{4F3D5561-76DE-45E2-9799-53D6DA9EFB24}"/>
              </a:ext>
            </a:extLst>
          </p:cNvPr>
          <p:cNvSpPr txBox="1"/>
          <p:nvPr/>
        </p:nvSpPr>
        <p:spPr>
          <a:xfrm>
            <a:off x="235341" y="2767280"/>
            <a:ext cx="3244977" cy="1323439"/>
          </a:xfrm>
          <a:prstGeom prst="rect">
            <a:avLst/>
          </a:prstGeom>
          <a:noFill/>
        </p:spPr>
        <p:txBody>
          <a:bodyPr wrap="square">
            <a:spAutoFit/>
          </a:bodyPr>
          <a:lstStyle/>
          <a:p>
            <a:r>
              <a:rPr lang="en-US" sz="4000" dirty="0">
                <a:solidFill>
                  <a:srgbClr val="35475C"/>
                </a:solidFill>
                <a:latin typeface="Arial Black" panose="020B0A04020102020204" pitchFamily="34" charset="0"/>
              </a:rPr>
              <a:t>Griots and  Music</a:t>
            </a:r>
            <a:endParaRPr lang="en-IE" sz="4000" i="1"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2914270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50B82CC-7B20-45D4-BB0D-1F1DCA0CA4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28" name="Graphic 27">
            <a:extLst>
              <a:ext uri="{FF2B5EF4-FFF2-40B4-BE49-F238E27FC236}">
                <a16:creationId xmlns:a16="http://schemas.microsoft.com/office/drawing/2014/main" id="{5D44FCDC-A949-482E-B4E3-6D6E5F4E65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74639" y="152449"/>
            <a:ext cx="462675" cy="709197"/>
          </a:xfrm>
          <a:prstGeom prst="rect">
            <a:avLst/>
          </a:prstGeom>
        </p:spPr>
      </p:pic>
      <p:graphicFrame>
        <p:nvGraphicFramePr>
          <p:cNvPr id="4" name="Table 4">
            <a:extLst>
              <a:ext uri="{FF2B5EF4-FFF2-40B4-BE49-F238E27FC236}">
                <a16:creationId xmlns:a16="http://schemas.microsoft.com/office/drawing/2014/main" id="{E4F69498-219E-46A8-BB3B-903FA97A2AC3}"/>
              </a:ext>
            </a:extLst>
          </p:cNvPr>
          <p:cNvGraphicFramePr>
            <a:graphicFrameLocks noGrp="1"/>
          </p:cNvGraphicFramePr>
          <p:nvPr>
            <p:extLst>
              <p:ext uri="{D42A27DB-BD31-4B8C-83A1-F6EECF244321}">
                <p14:modId xmlns:p14="http://schemas.microsoft.com/office/powerpoint/2010/main" val="303394578"/>
              </p:ext>
            </p:extLst>
          </p:nvPr>
        </p:nvGraphicFramePr>
        <p:xfrm>
          <a:off x="1363132" y="973117"/>
          <a:ext cx="9609668" cy="5860627"/>
        </p:xfrm>
        <a:graphic>
          <a:graphicData uri="http://schemas.openxmlformats.org/drawingml/2006/table">
            <a:tbl>
              <a:tblPr firstRow="1" bandRow="1">
                <a:tableStyleId>{21E4AEA4-8DFA-4A89-87EB-49C32662AFE0}</a:tableStyleId>
              </a:tblPr>
              <a:tblGrid>
                <a:gridCol w="2402417">
                  <a:extLst>
                    <a:ext uri="{9D8B030D-6E8A-4147-A177-3AD203B41FA5}">
                      <a16:colId xmlns:a16="http://schemas.microsoft.com/office/drawing/2014/main" val="4150462349"/>
                    </a:ext>
                  </a:extLst>
                </a:gridCol>
                <a:gridCol w="2402417">
                  <a:extLst>
                    <a:ext uri="{9D8B030D-6E8A-4147-A177-3AD203B41FA5}">
                      <a16:colId xmlns:a16="http://schemas.microsoft.com/office/drawing/2014/main" val="1414235333"/>
                    </a:ext>
                  </a:extLst>
                </a:gridCol>
                <a:gridCol w="2402417">
                  <a:extLst>
                    <a:ext uri="{9D8B030D-6E8A-4147-A177-3AD203B41FA5}">
                      <a16:colId xmlns:a16="http://schemas.microsoft.com/office/drawing/2014/main" val="2812861711"/>
                    </a:ext>
                  </a:extLst>
                </a:gridCol>
                <a:gridCol w="2402417">
                  <a:extLst>
                    <a:ext uri="{9D8B030D-6E8A-4147-A177-3AD203B41FA5}">
                      <a16:colId xmlns:a16="http://schemas.microsoft.com/office/drawing/2014/main" val="3102778799"/>
                    </a:ext>
                  </a:extLst>
                </a:gridCol>
              </a:tblGrid>
              <a:tr h="1075267">
                <a:tc>
                  <a:txBody>
                    <a:bodyPr/>
                    <a:lstStyle/>
                    <a:p>
                      <a:r>
                        <a:rPr lang="en-US" dirty="0"/>
                        <a:t>On successful completion of this module, adult learners will be able to … </a:t>
                      </a:r>
                      <a:endParaRPr lang="en-IE" dirty="0"/>
                    </a:p>
                  </a:txBody>
                  <a:tcPr/>
                </a:tc>
                <a:tc>
                  <a:txBody>
                    <a:bodyPr/>
                    <a:lstStyle/>
                    <a:p>
                      <a:pPr algn="ctr"/>
                      <a:endParaRPr lang="en-US" dirty="0"/>
                    </a:p>
                    <a:p>
                      <a:pPr algn="ctr"/>
                      <a:r>
                        <a:rPr lang="en-US" dirty="0"/>
                        <a:t>Knowledge </a:t>
                      </a:r>
                      <a:endParaRPr lang="en-IE" dirty="0"/>
                    </a:p>
                  </a:txBody>
                  <a:tcPr/>
                </a:tc>
                <a:tc>
                  <a:txBody>
                    <a:bodyPr/>
                    <a:lstStyle/>
                    <a:p>
                      <a:pPr algn="ctr"/>
                      <a:endParaRPr lang="en-US" dirty="0"/>
                    </a:p>
                    <a:p>
                      <a:pPr algn="ctr"/>
                      <a:r>
                        <a:rPr lang="en-US" dirty="0"/>
                        <a:t>Skills </a:t>
                      </a:r>
                      <a:endParaRPr lang="en-IE" dirty="0"/>
                    </a:p>
                  </a:txBody>
                  <a:tcPr/>
                </a:tc>
                <a:tc>
                  <a:txBody>
                    <a:bodyPr/>
                    <a:lstStyle/>
                    <a:p>
                      <a:pPr algn="ctr"/>
                      <a:endParaRPr lang="en-US" dirty="0"/>
                    </a:p>
                    <a:p>
                      <a:pPr algn="ctr"/>
                      <a:r>
                        <a:rPr lang="en-US" dirty="0"/>
                        <a:t>Attitude </a:t>
                      </a:r>
                      <a:endParaRPr lang="en-IE" dirty="0"/>
                    </a:p>
                  </a:txBody>
                  <a:tcPr/>
                </a:tc>
                <a:extLst>
                  <a:ext uri="{0D108BD9-81ED-4DB2-BD59-A6C34878D82A}">
                    <a16:rowId xmlns:a16="http://schemas.microsoft.com/office/drawing/2014/main" val="190821590"/>
                  </a:ext>
                </a:extLst>
              </a:tr>
              <a:tr h="1075267">
                <a:tc>
                  <a:txBody>
                    <a:bodyPr/>
                    <a:lstStyle/>
                    <a:p>
                      <a:endParaRPr lang="en-IE"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IE" sz="1600" kern="1200" dirty="0">
                          <a:solidFill>
                            <a:schemeClr val="dk1"/>
                          </a:solidFill>
                          <a:effectLst/>
                          <a:latin typeface="+mn-lt"/>
                          <a:ea typeface="+mn-ea"/>
                          <a:cs typeface="+mn-cs"/>
                        </a:rPr>
                        <a:t>Basic knowledge of the background of African storytelling</a:t>
                      </a:r>
                      <a:endParaRPr lang="es-ES" sz="1600" kern="1200" dirty="0">
                        <a:solidFill>
                          <a:schemeClr val="dk1"/>
                        </a:solidFill>
                        <a:effectLst/>
                        <a:latin typeface="+mn-lt"/>
                        <a:ea typeface="+mn-ea"/>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IE" sz="1600" kern="1200" dirty="0">
                          <a:solidFill>
                            <a:schemeClr val="dk1"/>
                          </a:solidFill>
                          <a:effectLst/>
                          <a:latin typeface="+mn-lt"/>
                          <a:ea typeface="+mn-ea"/>
                          <a:cs typeface="+mn-cs"/>
                        </a:rPr>
                        <a:t>Discuss the importance of storytelling to preserve culture</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IE" sz="1600" kern="1200" dirty="0">
                          <a:solidFill>
                            <a:schemeClr val="dk1"/>
                          </a:solidFill>
                          <a:effectLst/>
                          <a:latin typeface="+mn-lt"/>
                          <a:ea typeface="+mn-ea"/>
                          <a:cs typeface="+mn-cs"/>
                        </a:rPr>
                        <a:t>Openness to learn about the cultural significance of African storytelling </a:t>
                      </a:r>
                    </a:p>
                  </a:txBody>
                  <a:tcPr/>
                </a:tc>
                <a:extLst>
                  <a:ext uri="{0D108BD9-81ED-4DB2-BD59-A6C34878D82A}">
                    <a16:rowId xmlns:a16="http://schemas.microsoft.com/office/drawing/2014/main" val="1888922330"/>
                  </a:ext>
                </a:extLst>
              </a:tr>
              <a:tr h="1075267">
                <a:tc>
                  <a:txBody>
                    <a:bodyPr/>
                    <a:lstStyle/>
                    <a:p>
                      <a:endParaRPr lang="en-IE"/>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IE" sz="1600" kern="1200" dirty="0">
                          <a:solidFill>
                            <a:schemeClr val="dk1"/>
                          </a:solidFill>
                          <a:effectLst/>
                          <a:latin typeface="+mn-lt"/>
                          <a:ea typeface="+mn-ea"/>
                          <a:cs typeface="+mn-cs"/>
                        </a:rPr>
                        <a:t>Basic knowledge of African stories </a:t>
                      </a:r>
                      <a:endParaRPr lang="es-ES" sz="1600" kern="1200" dirty="0">
                        <a:solidFill>
                          <a:schemeClr val="dk1"/>
                        </a:solidFill>
                        <a:effectLst/>
                        <a:latin typeface="+mn-lt"/>
                        <a:ea typeface="+mn-ea"/>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IE" sz="1600" kern="1200" dirty="0">
                          <a:solidFill>
                            <a:schemeClr val="dk1"/>
                          </a:solidFill>
                          <a:effectLst/>
                          <a:latin typeface="+mn-lt"/>
                          <a:ea typeface="+mn-ea"/>
                          <a:cs typeface="+mn-cs"/>
                        </a:rPr>
                        <a:t>Describe the role of the Griot in African storytelling</a:t>
                      </a:r>
                      <a:endParaRPr lang="es-ES" sz="1600" kern="1200" dirty="0">
                        <a:solidFill>
                          <a:schemeClr val="dk1"/>
                        </a:solidFill>
                        <a:effectLst/>
                        <a:latin typeface="+mn-lt"/>
                        <a:ea typeface="+mn-ea"/>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IE" sz="1600" kern="1200" dirty="0">
                          <a:solidFill>
                            <a:schemeClr val="dk1"/>
                          </a:solidFill>
                          <a:effectLst/>
                          <a:latin typeface="+mn-lt"/>
                          <a:ea typeface="+mn-ea"/>
                          <a:cs typeface="+mn-cs"/>
                        </a:rPr>
                        <a:t>Willingness to reflect the social values of African culture to understand generations of histories and experiences. </a:t>
                      </a:r>
                      <a:endParaRPr lang="es-ES" sz="1600" kern="1200" dirty="0">
                        <a:solidFill>
                          <a:schemeClr val="dk1"/>
                        </a:solidFill>
                        <a:effectLst/>
                        <a:latin typeface="+mn-lt"/>
                        <a:ea typeface="+mn-ea"/>
                        <a:cs typeface="+mn-cs"/>
                      </a:endParaRPr>
                    </a:p>
                  </a:txBody>
                  <a:tcPr/>
                </a:tc>
                <a:extLst>
                  <a:ext uri="{0D108BD9-81ED-4DB2-BD59-A6C34878D82A}">
                    <a16:rowId xmlns:a16="http://schemas.microsoft.com/office/drawing/2014/main" val="3122784904"/>
                  </a:ext>
                </a:extLst>
              </a:tr>
              <a:tr h="1075267">
                <a:tc>
                  <a:txBody>
                    <a:bodyPr/>
                    <a:lstStyle/>
                    <a:p>
                      <a:endParaRPr lang="en-IE"/>
                    </a:p>
                  </a:txBody>
                  <a:tcPr/>
                </a:tc>
                <a:tc>
                  <a:txBody>
                    <a:bodyPr/>
                    <a:lstStyle/>
                    <a:p>
                      <a:pPr marL="285750" lvl="0" indent="-285750">
                        <a:buFont typeface="Courier New" panose="02070309020205020404" pitchFamily="49" charset="0"/>
                        <a:buChar char="o"/>
                      </a:pPr>
                      <a:r>
                        <a:rPr lang="en-IE" sz="1600" kern="1200" dirty="0">
                          <a:solidFill>
                            <a:schemeClr val="dk1"/>
                          </a:solidFill>
                          <a:effectLst/>
                          <a:latin typeface="+mn-lt"/>
                          <a:ea typeface="+mn-ea"/>
                          <a:cs typeface="+mn-cs"/>
                        </a:rPr>
                        <a:t>Basic knowledge of a </a:t>
                      </a:r>
                      <a:r>
                        <a:rPr lang="en-IE" sz="1600" i="1" kern="1200" dirty="0">
                          <a:solidFill>
                            <a:schemeClr val="dk1"/>
                          </a:solidFill>
                          <a:effectLst/>
                          <a:latin typeface="+mn-lt"/>
                          <a:ea typeface="+mn-ea"/>
                          <a:cs typeface="+mn-cs"/>
                        </a:rPr>
                        <a:t>Griot </a:t>
                      </a:r>
                      <a:r>
                        <a:rPr lang="en-IE" sz="1600" kern="1200" dirty="0">
                          <a:solidFill>
                            <a:schemeClr val="dk1"/>
                          </a:solidFill>
                          <a:effectLst/>
                          <a:latin typeface="+mn-lt"/>
                          <a:ea typeface="+mn-ea"/>
                          <a:cs typeface="+mn-cs"/>
                        </a:rPr>
                        <a:t>as a storyteller, teacher, and advisor </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IE" sz="1600" kern="1200" dirty="0">
                          <a:solidFill>
                            <a:schemeClr val="dk1"/>
                          </a:solidFill>
                          <a:effectLst/>
                          <a:latin typeface="+mn-lt"/>
                          <a:ea typeface="+mn-ea"/>
                          <a:cs typeface="+mn-cs"/>
                        </a:rPr>
                        <a:t>Identify elements and characteristics of African storytelling </a:t>
                      </a:r>
                      <a:endParaRPr lang="es-ES" sz="1600" kern="1200" dirty="0">
                        <a:solidFill>
                          <a:schemeClr val="dk1"/>
                        </a:solidFill>
                        <a:effectLst/>
                        <a:latin typeface="+mn-lt"/>
                        <a:ea typeface="+mn-ea"/>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IE" sz="1600" kern="1200" dirty="0">
                          <a:solidFill>
                            <a:schemeClr val="dk1"/>
                          </a:solidFill>
                          <a:effectLst/>
                          <a:latin typeface="+mn-lt"/>
                          <a:ea typeface="+mn-ea"/>
                          <a:cs typeface="+mn-cs"/>
                        </a:rPr>
                        <a:t>Appreciation of the communal participatory experience of African storytelling and how it contributes to culture, identity, and rationale. </a:t>
                      </a:r>
                      <a:endParaRPr lang="es-ES" sz="1600" kern="1200" dirty="0">
                        <a:solidFill>
                          <a:schemeClr val="dk1"/>
                        </a:solidFill>
                        <a:effectLst/>
                        <a:latin typeface="+mn-lt"/>
                        <a:ea typeface="+mn-ea"/>
                        <a:cs typeface="+mn-cs"/>
                      </a:endParaRPr>
                    </a:p>
                  </a:txBody>
                  <a:tcPr/>
                </a:tc>
                <a:extLst>
                  <a:ext uri="{0D108BD9-81ED-4DB2-BD59-A6C34878D82A}">
                    <a16:rowId xmlns:a16="http://schemas.microsoft.com/office/drawing/2014/main" val="822328421"/>
                  </a:ext>
                </a:extLst>
              </a:tr>
            </a:tbl>
          </a:graphicData>
        </a:graphic>
      </p:graphicFrame>
      <p:pic>
        <p:nvPicPr>
          <p:cNvPr id="16" name="Picture 15" descr="Text&#10;&#10;Description automatically generated">
            <a:extLst>
              <a:ext uri="{FF2B5EF4-FFF2-40B4-BE49-F238E27FC236}">
                <a16:creationId xmlns:a16="http://schemas.microsoft.com/office/drawing/2014/main" id="{1F7BAF40-FC82-436C-976B-CAD2D83A3D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341" y="6247302"/>
            <a:ext cx="1964299" cy="427819"/>
          </a:xfrm>
          <a:prstGeom prst="rect">
            <a:avLst/>
          </a:prstGeom>
        </p:spPr>
      </p:pic>
    </p:spTree>
    <p:extLst>
      <p:ext uri="{BB962C8B-B14F-4D97-AF65-F5344CB8AC3E}">
        <p14:creationId xmlns:p14="http://schemas.microsoft.com/office/powerpoint/2010/main" val="14200869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CuadroTexto 7">
            <a:extLst>
              <a:ext uri="{FF2B5EF4-FFF2-40B4-BE49-F238E27FC236}">
                <a16:creationId xmlns:a16="http://schemas.microsoft.com/office/drawing/2014/main" id="{764D62B8-C6A3-4C06-9AB5-C7AD926F7F74}"/>
              </a:ext>
            </a:extLst>
          </p:cNvPr>
          <p:cNvSpPr txBox="1"/>
          <p:nvPr/>
        </p:nvSpPr>
        <p:spPr>
          <a:xfrm>
            <a:off x="496111" y="338852"/>
            <a:ext cx="6125182" cy="5854886"/>
          </a:xfrm>
          <a:prstGeom prst="rect">
            <a:avLst/>
          </a:prstGeom>
        </p:spPr>
        <p:txBody>
          <a:bodyPr vert="horz" lIns="91440" tIns="45720" rIns="91440" bIns="45720" rtlCol="0">
            <a:normAutofit/>
          </a:bodyPr>
          <a:lstStyle/>
          <a:p>
            <a:pPr>
              <a:lnSpc>
                <a:spcPct val="90000"/>
              </a:lnSpc>
              <a:spcBef>
                <a:spcPts val="600"/>
              </a:spcBef>
              <a:spcAft>
                <a:spcPts val="600"/>
              </a:spcAft>
            </a:pPr>
            <a:r>
              <a:rPr lang="en-US" sz="2000" dirty="0"/>
              <a:t>Griots are often skilled instrumentalists in addition to being singers and social commentators.</a:t>
            </a:r>
          </a:p>
          <a:p>
            <a:pPr>
              <a:lnSpc>
                <a:spcPct val="90000"/>
              </a:lnSpc>
              <a:spcBef>
                <a:spcPts val="600"/>
              </a:spcBef>
              <a:spcAft>
                <a:spcPts val="600"/>
              </a:spcAft>
            </a:pPr>
            <a:r>
              <a:rPr lang="en-US" sz="2000" dirty="0"/>
              <a:t>The kora, the khalam (or xalam), the goje (or n'ko in Mandinka), the balafon, the junjung, and the ngoni are among their instruments.</a:t>
            </a:r>
          </a:p>
          <a:p>
            <a:pPr>
              <a:lnSpc>
                <a:spcPct val="90000"/>
              </a:lnSpc>
              <a:spcBef>
                <a:spcPts val="600"/>
              </a:spcBef>
              <a:spcAft>
                <a:spcPts val="600"/>
              </a:spcAft>
            </a:pPr>
            <a:r>
              <a:rPr lang="en-US" sz="2000" dirty="0"/>
              <a:t>The kora is a lute-like instrument with a long neck and 21 strings. The xalam is a kora variant that typically has fewer than five strings. Both have gourd bodies that serve as a resonator. The ngoni, which has five or six strings, is also like these two instruments. The balafon is a type of wooden xylophone, whereas the goje is a stringed instrument played with a bow, like a fiddle.</a:t>
            </a:r>
          </a:p>
          <a:p>
            <a:pPr>
              <a:lnSpc>
                <a:spcPct val="90000"/>
              </a:lnSpc>
              <a:spcBef>
                <a:spcPts val="600"/>
              </a:spcBef>
              <a:spcAft>
                <a:spcPts val="600"/>
              </a:spcAft>
            </a:pPr>
            <a:r>
              <a:rPr lang="en-US" sz="2000" dirty="0"/>
              <a:t>The Encyclopaedia Britannica says: "Plucked lutes from West Africa, such as the konting, khalam, and nkoni (noticed by Ibn Baah in 1353), may have originated in ancient Egypt. The khalam is thought to be the banjo's ancestor. The ramkie of South Africa is another long-necked lute."</a:t>
            </a:r>
          </a:p>
        </p:txBody>
      </p:sp>
      <p:pic>
        <p:nvPicPr>
          <p:cNvPr id="17412" name="Picture 4">
            <a:extLst>
              <a:ext uri="{FF2B5EF4-FFF2-40B4-BE49-F238E27FC236}">
                <a16:creationId xmlns:a16="http://schemas.microsoft.com/office/drawing/2014/main" id="{79CE7B1C-2405-4E8F-8559-39E1BA5E54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9119"/>
          <a:stretch/>
        </p:blipFill>
        <p:spPr bwMode="auto">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a:noFill/>
          <a:extLst>
            <a:ext uri="{909E8E84-426E-40DD-AFC4-6F175D3DCCD1}">
              <a14:hiddenFill xmlns:a14="http://schemas.microsoft.com/office/drawing/2010/main">
                <a:solidFill>
                  <a:srgbClr val="FFFFFF"/>
                </a:solidFill>
              </a14:hiddenFill>
            </a:ext>
          </a:extLst>
        </p:spPr>
      </p:pic>
      <p:sp>
        <p:nvSpPr>
          <p:cNvPr id="139"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1"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39951806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8D941ED3-20A0-4644-99BE-9B5013579F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DA9D5F8-D0F3-4C36-818E-D20791E16B5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8" name="Picture 17" descr="Text&#10;&#10;Description automatically generated">
            <a:extLst>
              <a:ext uri="{FF2B5EF4-FFF2-40B4-BE49-F238E27FC236}">
                <a16:creationId xmlns:a16="http://schemas.microsoft.com/office/drawing/2014/main" id="{AFCBF2DA-0AF6-4511-B58D-284706F4B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3" name="Rectangle 22">
            <a:extLst>
              <a:ext uri="{FF2B5EF4-FFF2-40B4-BE49-F238E27FC236}">
                <a16:creationId xmlns:a16="http://schemas.microsoft.com/office/drawing/2014/main" id="{01B383B6-DFE3-4E72-AA66-C417D5E5ACB0}"/>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4" name="Graphic 23">
            <a:extLst>
              <a:ext uri="{FF2B5EF4-FFF2-40B4-BE49-F238E27FC236}">
                <a16:creationId xmlns:a16="http://schemas.microsoft.com/office/drawing/2014/main" id="{707A01FA-2283-42D9-9837-EAF33BAD34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sp>
        <p:nvSpPr>
          <p:cNvPr id="7" name="TextBox 8">
            <a:extLst>
              <a:ext uri="{FF2B5EF4-FFF2-40B4-BE49-F238E27FC236}">
                <a16:creationId xmlns:a16="http://schemas.microsoft.com/office/drawing/2014/main" id="{4F3D5561-76DE-45E2-9799-53D6DA9EFB24}"/>
              </a:ext>
            </a:extLst>
          </p:cNvPr>
          <p:cNvSpPr txBox="1"/>
          <p:nvPr/>
        </p:nvSpPr>
        <p:spPr>
          <a:xfrm>
            <a:off x="235341" y="2767280"/>
            <a:ext cx="3244977" cy="1323439"/>
          </a:xfrm>
          <a:prstGeom prst="rect">
            <a:avLst/>
          </a:prstGeom>
          <a:noFill/>
        </p:spPr>
        <p:txBody>
          <a:bodyPr wrap="square">
            <a:spAutoFit/>
          </a:bodyPr>
          <a:lstStyle/>
          <a:p>
            <a:r>
              <a:rPr lang="en-US" sz="4000" dirty="0">
                <a:solidFill>
                  <a:srgbClr val="35475C"/>
                </a:solidFill>
                <a:latin typeface="Arial Black" panose="020B0A04020102020204" pitchFamily="34" charset="0"/>
              </a:rPr>
              <a:t>The role of the Griots</a:t>
            </a:r>
            <a:endParaRPr lang="en-IE" sz="4000" i="1"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20588744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E4D938A4-397D-4F8D-ADFF-E916F0E8C8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Shape 136">
            <a:extLst>
              <a:ext uri="{FF2B5EF4-FFF2-40B4-BE49-F238E27FC236}">
                <a16:creationId xmlns:a16="http://schemas.microsoft.com/office/drawing/2014/main" id="{CB147A70-DC29-4DDF-A34C-2B82C6E22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036"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39" name="Straight Connector 138">
            <a:extLst>
              <a:ext uri="{FF2B5EF4-FFF2-40B4-BE49-F238E27FC236}">
                <a16:creationId xmlns:a16="http://schemas.microsoft.com/office/drawing/2014/main" id="{2F61ABFD-DE05-41FD-A6B7-6D40196C15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75036" y="1026771"/>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pic>
        <p:nvPicPr>
          <p:cNvPr id="20482" name="Picture 2" descr="Griot | Trovador-historiador africano">
            <a:extLst>
              <a:ext uri="{FF2B5EF4-FFF2-40B4-BE49-F238E27FC236}">
                <a16:creationId xmlns:a16="http://schemas.microsoft.com/office/drawing/2014/main" id="{4B8ED92C-40C1-4B6B-A690-8AAD8EA76D1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43276" y="549330"/>
            <a:ext cx="2395949" cy="3562751"/>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a:noFill/>
          <a:extLst>
            <a:ext uri="{909E8E84-426E-40DD-AFC4-6F175D3DCCD1}">
              <a14:hiddenFill xmlns:a14="http://schemas.microsoft.com/office/drawing/2010/main">
                <a:solidFill>
                  <a:srgbClr val="FFFFFF"/>
                </a:solidFill>
              </a14:hiddenFill>
            </a:ext>
          </a:extLst>
        </p:spPr>
      </p:pic>
      <p:sp>
        <p:nvSpPr>
          <p:cNvPr id="141" name="Freeform: Shape 140">
            <a:extLst>
              <a:ext uri="{FF2B5EF4-FFF2-40B4-BE49-F238E27FC236}">
                <a16:creationId xmlns:a16="http://schemas.microsoft.com/office/drawing/2014/main" id="{6C077334-5571-4B83-A83E-4CCCFA7B5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356045" y="0"/>
            <a:ext cx="2093996" cy="1402773"/>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sp>
        <p:nvSpPr>
          <p:cNvPr id="143" name="Oval 142">
            <a:extLst>
              <a:ext uri="{FF2B5EF4-FFF2-40B4-BE49-F238E27FC236}">
                <a16:creationId xmlns:a16="http://schemas.microsoft.com/office/drawing/2014/main" id="{3B438362-1E1E-4C62-A99E-4134CB163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37614" y="2755933"/>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Freeform: Shape 144">
            <a:extLst>
              <a:ext uri="{FF2B5EF4-FFF2-40B4-BE49-F238E27FC236}">
                <a16:creationId xmlns:a16="http://schemas.microsoft.com/office/drawing/2014/main" id="{0F646DF8-223D-47DD-95B1-F2654229E5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pic>
        <p:nvPicPr>
          <p:cNvPr id="4" name="Graphic 3">
            <a:extLst>
              <a:ext uri="{FF2B5EF4-FFF2-40B4-BE49-F238E27FC236}">
                <a16:creationId xmlns:a16="http://schemas.microsoft.com/office/drawing/2014/main" id="{E6A3848C-D3BE-4C27-B5E9-E9A17BA114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57027" y="4776281"/>
            <a:ext cx="2531361" cy="1491694"/>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sp>
        <p:nvSpPr>
          <p:cNvPr id="8" name="CuadroTexto 7">
            <a:extLst>
              <a:ext uri="{FF2B5EF4-FFF2-40B4-BE49-F238E27FC236}">
                <a16:creationId xmlns:a16="http://schemas.microsoft.com/office/drawing/2014/main" id="{764D62B8-C6A3-4C06-9AB5-C7AD926F7F74}"/>
              </a:ext>
            </a:extLst>
          </p:cNvPr>
          <p:cNvSpPr txBox="1"/>
          <p:nvPr/>
        </p:nvSpPr>
        <p:spPr>
          <a:xfrm>
            <a:off x="5997943" y="908588"/>
            <a:ext cx="5393361" cy="5472757"/>
          </a:xfrm>
          <a:prstGeom prst="rect">
            <a:avLst/>
          </a:prstGeom>
        </p:spPr>
        <p:txBody>
          <a:bodyPr vert="horz" lIns="91440" tIns="45720" rIns="91440" bIns="45720" rtlCol="0">
            <a:normAutofit/>
          </a:bodyPr>
          <a:lstStyle/>
          <a:p>
            <a:pPr>
              <a:lnSpc>
                <a:spcPct val="90000"/>
              </a:lnSpc>
              <a:spcAft>
                <a:spcPts val="600"/>
              </a:spcAft>
            </a:pPr>
            <a:r>
              <a:rPr lang="en-US" sz="2400" dirty="0"/>
              <a:t>Griots play an important role in the preservation of a people's history, especially centuries ago when technology was not as advanced as it is now, and a whole lineage and history of people could have been forgotten otherwise.</a:t>
            </a:r>
          </a:p>
          <a:p>
            <a:pPr>
              <a:lnSpc>
                <a:spcPct val="90000"/>
              </a:lnSpc>
              <a:spcAft>
                <a:spcPts val="600"/>
              </a:spcAft>
            </a:pPr>
            <a:r>
              <a:rPr lang="en-US" sz="2400" dirty="0"/>
              <a:t>This is especially true for communities where no one has ever learned to write or read.</a:t>
            </a:r>
          </a:p>
          <a:p>
            <a:pPr>
              <a:lnSpc>
                <a:spcPct val="90000"/>
              </a:lnSpc>
              <a:spcAft>
                <a:spcPts val="600"/>
              </a:spcAft>
            </a:pPr>
            <a:r>
              <a:rPr lang="en-US" sz="2400" dirty="0"/>
              <a:t>Although they were once known as village advisors and diplomats who were called upon to intervene during disputes, this role has now diminished somewhat and their appeal as entertainers is more widespread.</a:t>
            </a:r>
          </a:p>
        </p:txBody>
      </p:sp>
      <p:sp>
        <p:nvSpPr>
          <p:cNvPr id="147" name="Arc 146">
            <a:extLst>
              <a:ext uri="{FF2B5EF4-FFF2-40B4-BE49-F238E27FC236}">
                <a16:creationId xmlns:a16="http://schemas.microsoft.com/office/drawing/2014/main" id="{4D3DC50D-CA0F-48F9-B17E-20D8669AA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53204" y="402001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23040840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8DEEB18-A587-4352-87F4-01435D8A98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36" name="Rectangle 35">
            <a:extLst>
              <a:ext uri="{FF2B5EF4-FFF2-40B4-BE49-F238E27FC236}">
                <a16:creationId xmlns:a16="http://schemas.microsoft.com/office/drawing/2014/main" id="{62FC1390-DBD0-4BA0-93BD-1B3132A9F77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37" name="Picture 36" descr="Text&#10;&#10;Description automatically generated">
            <a:extLst>
              <a:ext uri="{FF2B5EF4-FFF2-40B4-BE49-F238E27FC236}">
                <a16:creationId xmlns:a16="http://schemas.microsoft.com/office/drawing/2014/main" id="{46A441E1-54E8-48FC-9EE6-86A662D4EF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4" name="Rectangle 23">
            <a:extLst>
              <a:ext uri="{FF2B5EF4-FFF2-40B4-BE49-F238E27FC236}">
                <a16:creationId xmlns:a16="http://schemas.microsoft.com/office/drawing/2014/main" id="{DD529299-A547-4793-AF2A-A1135384F7E8}"/>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32" name="Graphic 31">
            <a:extLst>
              <a:ext uri="{FF2B5EF4-FFF2-40B4-BE49-F238E27FC236}">
                <a16:creationId xmlns:a16="http://schemas.microsoft.com/office/drawing/2014/main" id="{31F96104-E1A3-41CA-9E07-F1F53B5DAA7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74639" y="152449"/>
            <a:ext cx="462675" cy="709197"/>
          </a:xfrm>
          <a:prstGeom prst="rect">
            <a:avLst/>
          </a:prstGeom>
        </p:spPr>
      </p:pic>
      <p:pic>
        <p:nvPicPr>
          <p:cNvPr id="2" name="Online Media 1" title="The Empire of Mali Series: The Griot, Lesson 2">
            <a:hlinkClick r:id="" action="ppaction://media"/>
            <a:extLst>
              <a:ext uri="{FF2B5EF4-FFF2-40B4-BE49-F238E27FC236}">
                <a16:creationId xmlns:a16="http://schemas.microsoft.com/office/drawing/2014/main" id="{81F0D385-6837-520D-B70C-2EA52364E365}"/>
              </a:ext>
            </a:extLst>
          </p:cNvPr>
          <p:cNvPicPr>
            <a:picLocks noRot="1" noChangeAspect="1"/>
          </p:cNvPicPr>
          <p:nvPr>
            <a:videoFile r:link="rId1"/>
          </p:nvPr>
        </p:nvPicPr>
        <p:blipFill>
          <a:blip r:embed="rId8"/>
          <a:stretch>
            <a:fillRect/>
          </a:stretch>
        </p:blipFill>
        <p:spPr>
          <a:xfrm>
            <a:off x="3425536" y="1342159"/>
            <a:ext cx="5564909" cy="4173682"/>
          </a:xfrm>
          <a:prstGeom prst="rect">
            <a:avLst/>
          </a:prstGeom>
        </p:spPr>
      </p:pic>
    </p:spTree>
    <p:extLst>
      <p:ext uri="{BB962C8B-B14F-4D97-AF65-F5344CB8AC3E}">
        <p14:creationId xmlns:p14="http://schemas.microsoft.com/office/powerpoint/2010/main" val="150397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A524F87-5027-4130-85A1-5BF4F15167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250" y="0"/>
            <a:ext cx="12192000" cy="6858000"/>
          </a:xfrm>
          <a:prstGeom prst="rect">
            <a:avLst/>
          </a:prstGeom>
        </p:spPr>
      </p:pic>
      <p:sp>
        <p:nvSpPr>
          <p:cNvPr id="13" name="Rectangle 12">
            <a:extLst>
              <a:ext uri="{FF2B5EF4-FFF2-40B4-BE49-F238E27FC236}">
                <a16:creationId xmlns:a16="http://schemas.microsoft.com/office/drawing/2014/main" id="{0E667394-EFEE-409F-803D-DC46ADE336FF}"/>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4" name="Picture 13" descr="Text&#10;&#10;Description automatically generated">
            <a:extLst>
              <a:ext uri="{FF2B5EF4-FFF2-40B4-BE49-F238E27FC236}">
                <a16:creationId xmlns:a16="http://schemas.microsoft.com/office/drawing/2014/main" id="{96A3560A-AA4F-463E-A18A-1D5C43848A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11" name="Rectangle 10">
            <a:extLst>
              <a:ext uri="{FF2B5EF4-FFF2-40B4-BE49-F238E27FC236}">
                <a16:creationId xmlns:a16="http://schemas.microsoft.com/office/drawing/2014/main" id="{9F6F8684-707E-4F85-AF7F-2A55B3071E6B}"/>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2" name="Graphic 11">
            <a:extLst>
              <a:ext uri="{FF2B5EF4-FFF2-40B4-BE49-F238E27FC236}">
                <a16:creationId xmlns:a16="http://schemas.microsoft.com/office/drawing/2014/main" id="{EB67E7E9-4914-4D97-870C-71C494707A4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sp>
        <p:nvSpPr>
          <p:cNvPr id="8" name="CuadroTexto 7">
            <a:extLst>
              <a:ext uri="{FF2B5EF4-FFF2-40B4-BE49-F238E27FC236}">
                <a16:creationId xmlns:a16="http://schemas.microsoft.com/office/drawing/2014/main" id="{AE589113-1435-4724-B05C-D8AC472A0007}"/>
              </a:ext>
            </a:extLst>
          </p:cNvPr>
          <p:cNvSpPr txBox="1"/>
          <p:nvPr/>
        </p:nvSpPr>
        <p:spPr>
          <a:xfrm>
            <a:off x="765109" y="474345"/>
            <a:ext cx="10348365" cy="5016758"/>
          </a:xfrm>
          <a:prstGeom prst="rect">
            <a:avLst/>
          </a:prstGeom>
          <a:noFill/>
        </p:spPr>
        <p:txBody>
          <a:bodyPr wrap="square">
            <a:spAutoFit/>
          </a:bodyPr>
          <a:lstStyle/>
          <a:p>
            <a:r>
              <a:rPr lang="en-US" sz="4000" dirty="0"/>
              <a:t>Conclusions</a:t>
            </a:r>
            <a:r>
              <a:rPr lang="en-US" sz="2000" dirty="0"/>
              <a:t> </a:t>
            </a:r>
          </a:p>
          <a:p>
            <a:endParaRPr lang="en-US" sz="2000" dirty="0"/>
          </a:p>
          <a:p>
            <a:pPr marL="285750" indent="-285750">
              <a:buFont typeface="Arial" panose="020B0604020202020204" pitchFamily="34" charset="0"/>
              <a:buChar char="•"/>
            </a:pPr>
            <a:r>
              <a:rPr lang="en-US" sz="2000" dirty="0"/>
              <a:t>Storytelling is a communal participatory experience-</a:t>
            </a:r>
          </a:p>
          <a:p>
            <a:pPr marL="285750" indent="-285750">
              <a:buFont typeface="Arial" panose="020B0604020202020204" pitchFamily="34" charset="0"/>
              <a:buChar char="•"/>
            </a:pPr>
            <a:r>
              <a:rPr lang="en-US" sz="2000" dirty="0"/>
              <a:t>The style and structure of the story illustrates its importance and significance </a:t>
            </a:r>
          </a:p>
          <a:p>
            <a:pPr marL="285750" indent="-285750">
              <a:buFont typeface="Arial" panose="020B0604020202020204" pitchFamily="34" charset="0"/>
              <a:buChar char="•"/>
            </a:pPr>
            <a:r>
              <a:rPr lang="en-US" sz="2000" dirty="0"/>
              <a:t>The use of proverbs and parables would enhance weight and significance of storytelling. Proverbs and parables are a means of transmitting ancient knowledge, wisdom, profound feelings, and attitudes in oral societies </a:t>
            </a:r>
          </a:p>
          <a:p>
            <a:pPr marL="285750" indent="-285750">
              <a:buFont typeface="Arial" panose="020B0604020202020204" pitchFamily="34" charset="0"/>
              <a:buChar char="•"/>
            </a:pPr>
            <a:r>
              <a:rPr lang="en-US" sz="2000" dirty="0"/>
              <a:t>The stories support and reinforce the basic doctrines of people’s culture. Storytelling is a powerful tool.</a:t>
            </a:r>
          </a:p>
          <a:p>
            <a:pPr marL="285750" indent="-285750">
              <a:buFont typeface="Arial" panose="020B0604020202020204" pitchFamily="34" charset="0"/>
              <a:buChar char="•"/>
            </a:pPr>
            <a:r>
              <a:rPr lang="en-US" sz="2000" dirty="0"/>
              <a:t>The main lesson behind oral African stories is to teach and impact principles of morality and provide youngsters with a sense of identity and belonging </a:t>
            </a:r>
          </a:p>
          <a:p>
            <a:pPr marL="285750" indent="-285750">
              <a:buFont typeface="Arial" panose="020B0604020202020204" pitchFamily="34" charset="0"/>
              <a:buChar char="•"/>
            </a:pPr>
            <a:r>
              <a:rPr lang="en-US" sz="2000" dirty="0"/>
              <a:t>African storytelling is a powerful pedagogical tool for communicating knowledge and wisdom. Storytelling is far from being a mere source of entertainment, the story helps to sharpen the people's creativity and imagination, to shape their behavior, to train their intellect and to regulate their emotions.</a:t>
            </a:r>
            <a:endParaRPr lang="es-ES" sz="2000" dirty="0"/>
          </a:p>
        </p:txBody>
      </p:sp>
    </p:spTree>
    <p:extLst>
      <p:ext uri="{BB962C8B-B14F-4D97-AF65-F5344CB8AC3E}">
        <p14:creationId xmlns:p14="http://schemas.microsoft.com/office/powerpoint/2010/main" val="176407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A524F87-5027-4130-85A1-5BF4F15167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250" y="0"/>
            <a:ext cx="12192000" cy="6858000"/>
          </a:xfrm>
          <a:prstGeom prst="rect">
            <a:avLst/>
          </a:prstGeom>
        </p:spPr>
      </p:pic>
      <p:sp>
        <p:nvSpPr>
          <p:cNvPr id="13" name="Rectangle 12">
            <a:extLst>
              <a:ext uri="{FF2B5EF4-FFF2-40B4-BE49-F238E27FC236}">
                <a16:creationId xmlns:a16="http://schemas.microsoft.com/office/drawing/2014/main" id="{0E667394-EFEE-409F-803D-DC46ADE336FF}"/>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4" name="Picture 13" descr="Text&#10;&#10;Description automatically generated">
            <a:extLst>
              <a:ext uri="{FF2B5EF4-FFF2-40B4-BE49-F238E27FC236}">
                <a16:creationId xmlns:a16="http://schemas.microsoft.com/office/drawing/2014/main" id="{96A3560A-AA4F-463E-A18A-1D5C43848A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11" name="Rectangle 10">
            <a:extLst>
              <a:ext uri="{FF2B5EF4-FFF2-40B4-BE49-F238E27FC236}">
                <a16:creationId xmlns:a16="http://schemas.microsoft.com/office/drawing/2014/main" id="{9F6F8684-707E-4F85-AF7F-2A55B3071E6B}"/>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2" name="Graphic 11">
            <a:extLst>
              <a:ext uri="{FF2B5EF4-FFF2-40B4-BE49-F238E27FC236}">
                <a16:creationId xmlns:a16="http://schemas.microsoft.com/office/drawing/2014/main" id="{EB67E7E9-4914-4D97-870C-71C494707A4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sp>
        <p:nvSpPr>
          <p:cNvPr id="8" name="CuadroTexto 7">
            <a:extLst>
              <a:ext uri="{FF2B5EF4-FFF2-40B4-BE49-F238E27FC236}">
                <a16:creationId xmlns:a16="http://schemas.microsoft.com/office/drawing/2014/main" id="{AE589113-1435-4724-B05C-D8AC472A0007}"/>
              </a:ext>
            </a:extLst>
          </p:cNvPr>
          <p:cNvSpPr txBox="1"/>
          <p:nvPr/>
        </p:nvSpPr>
        <p:spPr>
          <a:xfrm>
            <a:off x="765109" y="474345"/>
            <a:ext cx="10348365" cy="4708981"/>
          </a:xfrm>
          <a:prstGeom prst="rect">
            <a:avLst/>
          </a:prstGeom>
          <a:noFill/>
        </p:spPr>
        <p:txBody>
          <a:bodyPr wrap="square">
            <a:spAutoFit/>
          </a:bodyPr>
          <a:lstStyle/>
          <a:p>
            <a:r>
              <a:rPr lang="en-US" sz="4000" dirty="0"/>
              <a:t>References: </a:t>
            </a:r>
            <a:endParaRPr lang="en-US" sz="2000" dirty="0"/>
          </a:p>
          <a:p>
            <a:endParaRPr lang="en-US" sz="2000" dirty="0"/>
          </a:p>
          <a:p>
            <a:pPr marL="342900" indent="-342900">
              <a:buFont typeface="Arial" panose="020B0604020202020204" pitchFamily="34" charset="0"/>
              <a:buChar char="•"/>
            </a:pPr>
            <a:r>
              <a:rPr lang="en-US" sz="2000" dirty="0">
                <a:effectLst/>
              </a:rPr>
              <a:t>‘Storytelling Traditions across the World: West Africa’. </a:t>
            </a:r>
            <a:r>
              <a:rPr lang="en-US" sz="2000" i="1" dirty="0">
                <a:effectLst/>
              </a:rPr>
              <a:t>All Good Tales</a:t>
            </a:r>
            <a:r>
              <a:rPr lang="en-US" sz="2000" dirty="0">
                <a:effectLst/>
              </a:rPr>
              <a:t>, 8 Nov. 2018, </a:t>
            </a:r>
            <a:r>
              <a:rPr lang="en-US" sz="2000" dirty="0">
                <a:effectLst/>
                <a:hlinkClick r:id="rId7"/>
              </a:rPr>
              <a:t>https://allgoodtales.com/storytelling-traditions-across-world-west-africa/</a:t>
            </a:r>
            <a:r>
              <a:rPr lang="en-US" sz="2000" dirty="0">
                <a:effectLst/>
              </a:rPr>
              <a:t>.</a:t>
            </a:r>
          </a:p>
          <a:p>
            <a:pPr marL="342900" indent="-342900">
              <a:buFont typeface="Arial" panose="020B0604020202020204" pitchFamily="34" charset="0"/>
              <a:buChar char="•"/>
            </a:pPr>
            <a:r>
              <a:rPr lang="en-US" sz="2000" dirty="0" err="1">
                <a:effectLst/>
              </a:rPr>
              <a:t>Tuwe</a:t>
            </a:r>
            <a:r>
              <a:rPr lang="en-US" sz="2000" dirty="0">
                <a:effectLst/>
              </a:rPr>
              <a:t>, Kudakwashe. </a:t>
            </a:r>
            <a:r>
              <a:rPr lang="en-US" sz="2000" i="1" dirty="0">
                <a:effectLst/>
              </a:rPr>
              <a:t>The African Oral Tradition Paradigm of Storytelling as a Methodological Framework: Employment Experiences for African Communities in New Zealand</a:t>
            </a:r>
            <a:r>
              <a:rPr lang="en-US" sz="2000" dirty="0">
                <a:effectLst/>
              </a:rPr>
              <a:t>. 2015, p. 18.</a:t>
            </a:r>
          </a:p>
          <a:p>
            <a:pPr marL="342900" indent="-342900">
              <a:buFont typeface="Arial" panose="020B0604020202020204" pitchFamily="34" charset="0"/>
              <a:buChar char="•"/>
            </a:pPr>
            <a:r>
              <a:rPr lang="en-US" sz="2000" i="1" dirty="0">
                <a:effectLst/>
              </a:rPr>
              <a:t>What Is a Griot and Why Are They Important?</a:t>
            </a:r>
            <a:r>
              <a:rPr lang="en-US" sz="2000" dirty="0">
                <a:effectLst/>
              </a:rPr>
              <a:t> </a:t>
            </a:r>
            <a:r>
              <a:rPr lang="en-US" sz="2000" dirty="0">
                <a:effectLst/>
                <a:hlinkClick r:id="rId8"/>
              </a:rPr>
              <a:t>https://theculturetrip.com/africa/mali/articles/what-is-a-griot-and-why-are-they-important/</a:t>
            </a:r>
            <a:r>
              <a:rPr lang="en-US" sz="2000" dirty="0">
                <a:effectLst/>
              </a:rPr>
              <a:t>. Accessed 20 June 2022.</a:t>
            </a:r>
          </a:p>
          <a:p>
            <a:pPr marL="342900" indent="-342900">
              <a:buFont typeface="Arial" panose="020B0604020202020204" pitchFamily="34" charset="0"/>
              <a:buChar char="•"/>
            </a:pPr>
            <a:r>
              <a:rPr lang="en-US" sz="2000" dirty="0">
                <a:effectLst/>
              </a:rPr>
              <a:t>Y, Dr. ‘The Griot, the Preserver of African Traditions’. </a:t>
            </a:r>
            <a:r>
              <a:rPr lang="en-US" sz="2000" i="1" dirty="0">
                <a:effectLst/>
              </a:rPr>
              <a:t>African Heritage</a:t>
            </a:r>
            <a:r>
              <a:rPr lang="en-US" sz="2000" dirty="0">
                <a:effectLst/>
              </a:rPr>
              <a:t>, 21 May 2018, </a:t>
            </a:r>
            <a:r>
              <a:rPr lang="en-US" sz="2000" dirty="0">
                <a:effectLst/>
                <a:hlinkClick r:id="rId9"/>
              </a:rPr>
              <a:t>https://afrolegends.com/2018/05/21/the-griot-the-preserver-of-african-traditions/</a:t>
            </a:r>
            <a:r>
              <a:rPr lang="en-US" sz="2000" dirty="0">
                <a:effectLst/>
              </a:rPr>
              <a:t>.</a:t>
            </a:r>
          </a:p>
          <a:p>
            <a:pPr marL="342900" indent="-342900">
              <a:buFont typeface="Arial" panose="020B0604020202020204" pitchFamily="34" charset="0"/>
              <a:buChar char="•"/>
            </a:pPr>
            <a:r>
              <a:rPr lang="en-IE" sz="2000" i="1" dirty="0">
                <a:effectLst/>
              </a:rPr>
              <a:t>- Yale National Initiative</a:t>
            </a:r>
            <a:r>
              <a:rPr lang="en-IE" sz="2000" dirty="0">
                <a:effectLst/>
              </a:rPr>
              <a:t>. </a:t>
            </a:r>
            <a:r>
              <a:rPr lang="en-IE" sz="2000" dirty="0">
                <a:effectLst/>
                <a:hlinkClick r:id="rId10"/>
              </a:rPr>
              <a:t>https://teachers.yale.edu/curriculum/units/2009/1</a:t>
            </a:r>
            <a:r>
              <a:rPr lang="en-IE" sz="2000" dirty="0">
                <a:effectLst/>
              </a:rPr>
              <a:t>. Accessed 20 June 2022.</a:t>
            </a:r>
          </a:p>
          <a:p>
            <a:endParaRPr lang="en-US" sz="2000" dirty="0">
              <a:effectLst/>
            </a:endParaRPr>
          </a:p>
        </p:txBody>
      </p:sp>
    </p:spTree>
    <p:extLst>
      <p:ext uri="{BB962C8B-B14F-4D97-AF65-F5344CB8AC3E}">
        <p14:creationId xmlns:p14="http://schemas.microsoft.com/office/powerpoint/2010/main" val="30987813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2EEF9A8-0EF0-4F47-9334-882352D03E6F}"/>
              </a:ext>
            </a:extLst>
          </p:cNvPr>
          <p:cNvSpPr txBox="1"/>
          <p:nvPr/>
        </p:nvSpPr>
        <p:spPr>
          <a:xfrm>
            <a:off x="3037812" y="6117162"/>
            <a:ext cx="6771640" cy="553998"/>
          </a:xfrm>
          <a:prstGeom prst="rect">
            <a:avLst/>
          </a:prstGeom>
          <a:noFill/>
        </p:spPr>
        <p:txBody>
          <a:bodyPr wrap="square" rtlCol="0">
            <a:spAutoFit/>
          </a:bodyPr>
          <a:lstStyle/>
          <a:p>
            <a:pPr algn="ctr"/>
            <a:r>
              <a:rPr lang="en-IE" sz="1000" dirty="0">
                <a:latin typeface="Arial" panose="020B0604020202020204" pitchFamily="34" charset="0"/>
                <a:ea typeface="Source Sans Pro" panose="020B0503030403020204" pitchFamily="34" charset="0"/>
                <a:cs typeface="Arial" panose="020B0604020202020204" pitchFamily="34" charset="0"/>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2020-1-FR01-KA227-ADU-095130</a:t>
            </a:r>
          </a:p>
        </p:txBody>
      </p:sp>
      <p:pic>
        <p:nvPicPr>
          <p:cNvPr id="16" name="Picture 15" descr="Text&#10;&#10;Description automatically generated">
            <a:extLst>
              <a:ext uri="{FF2B5EF4-FFF2-40B4-BE49-F238E27FC236}">
                <a16:creationId xmlns:a16="http://schemas.microsoft.com/office/drawing/2014/main" id="{1046E75C-E353-4A3C-B7E4-09408ABF9D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13" name="Rectangle 12">
            <a:extLst>
              <a:ext uri="{FF2B5EF4-FFF2-40B4-BE49-F238E27FC236}">
                <a16:creationId xmlns:a16="http://schemas.microsoft.com/office/drawing/2014/main" id="{C406CC07-A3A8-44B0-BDA3-358556AFC3D7}"/>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5" name="Graphic 14">
            <a:extLst>
              <a:ext uri="{FF2B5EF4-FFF2-40B4-BE49-F238E27FC236}">
                <a16:creationId xmlns:a16="http://schemas.microsoft.com/office/drawing/2014/main" id="{67E3D1A4-C212-403F-A86A-BD1ADF95EA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74639" y="152449"/>
            <a:ext cx="462675" cy="709197"/>
          </a:xfrm>
          <a:prstGeom prst="rect">
            <a:avLst/>
          </a:prstGeom>
        </p:spPr>
      </p:pic>
      <p:grpSp>
        <p:nvGrpSpPr>
          <p:cNvPr id="36" name="Group 35">
            <a:extLst>
              <a:ext uri="{FF2B5EF4-FFF2-40B4-BE49-F238E27FC236}">
                <a16:creationId xmlns:a16="http://schemas.microsoft.com/office/drawing/2014/main" id="{951AAFF6-F606-4C24-8F4D-8AB0BF882349}"/>
              </a:ext>
            </a:extLst>
          </p:cNvPr>
          <p:cNvGrpSpPr/>
          <p:nvPr/>
        </p:nvGrpSpPr>
        <p:grpSpPr>
          <a:xfrm>
            <a:off x="2602130" y="3591659"/>
            <a:ext cx="6987740" cy="2019664"/>
            <a:chOff x="1671918" y="2487063"/>
            <a:chExt cx="6453775" cy="1865333"/>
          </a:xfrm>
        </p:grpSpPr>
        <p:pic>
          <p:nvPicPr>
            <p:cNvPr id="37" name="Graphic 36">
              <a:extLst>
                <a:ext uri="{FF2B5EF4-FFF2-40B4-BE49-F238E27FC236}">
                  <a16:creationId xmlns:a16="http://schemas.microsoft.com/office/drawing/2014/main" id="{66140CC0-DD31-4BF5-9D75-3E4A33AFDB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28337" y="3554732"/>
              <a:ext cx="1131311" cy="754207"/>
            </a:xfrm>
            <a:prstGeom prst="rect">
              <a:avLst/>
            </a:prstGeom>
          </p:spPr>
        </p:pic>
        <p:pic>
          <p:nvPicPr>
            <p:cNvPr id="38" name="Picture 37" descr="Logo&#10;&#10;Description automatically generated">
              <a:extLst>
                <a:ext uri="{FF2B5EF4-FFF2-40B4-BE49-F238E27FC236}">
                  <a16:creationId xmlns:a16="http://schemas.microsoft.com/office/drawing/2014/main" id="{90CD0247-B095-4EFF-8307-A72C8D637A1C}"/>
                </a:ext>
              </a:extLst>
            </p:cNvPr>
            <p:cNvPicPr>
              <a:picLocks noChangeAspect="1"/>
            </p:cNvPicPr>
            <p:nvPr/>
          </p:nvPicPr>
          <p:blipFill>
            <a:blip r:embed="rId7"/>
            <a:stretch>
              <a:fillRect/>
            </a:stretch>
          </p:blipFill>
          <p:spPr>
            <a:xfrm>
              <a:off x="6637985" y="3567439"/>
              <a:ext cx="1487708" cy="741500"/>
            </a:xfrm>
            <a:prstGeom prst="rect">
              <a:avLst/>
            </a:prstGeom>
          </p:spPr>
        </p:pic>
        <p:pic>
          <p:nvPicPr>
            <p:cNvPr id="39" name="Picture 38" descr="A picture containing text, first-aid kit, sign&#10;&#10;Description automatically generated">
              <a:extLst>
                <a:ext uri="{FF2B5EF4-FFF2-40B4-BE49-F238E27FC236}">
                  <a16:creationId xmlns:a16="http://schemas.microsoft.com/office/drawing/2014/main" id="{C6F18F93-09C7-43BD-AB66-E8BC5E4D8BFB}"/>
                </a:ext>
              </a:extLst>
            </p:cNvPr>
            <p:cNvPicPr>
              <a:picLocks noChangeAspect="1"/>
            </p:cNvPicPr>
            <p:nvPr/>
          </p:nvPicPr>
          <p:blipFill>
            <a:blip r:embed="rId8"/>
            <a:stretch>
              <a:fillRect/>
            </a:stretch>
          </p:blipFill>
          <p:spPr>
            <a:xfrm>
              <a:off x="4572000" y="2510287"/>
              <a:ext cx="594745" cy="853963"/>
            </a:xfrm>
            <a:prstGeom prst="rect">
              <a:avLst/>
            </a:prstGeom>
          </p:spPr>
        </p:pic>
        <p:pic>
          <p:nvPicPr>
            <p:cNvPr id="40" name="Picture 39" descr="A picture containing text&#10;&#10;Description automatically generated">
              <a:extLst>
                <a:ext uri="{FF2B5EF4-FFF2-40B4-BE49-F238E27FC236}">
                  <a16:creationId xmlns:a16="http://schemas.microsoft.com/office/drawing/2014/main" id="{1F4DD8DE-2D9D-497A-A591-6D98B6674481}"/>
                </a:ext>
              </a:extLst>
            </p:cNvPr>
            <p:cNvPicPr>
              <a:picLocks noChangeAspect="1"/>
            </p:cNvPicPr>
            <p:nvPr/>
          </p:nvPicPr>
          <p:blipFill>
            <a:blip r:embed="rId9"/>
            <a:stretch>
              <a:fillRect/>
            </a:stretch>
          </p:blipFill>
          <p:spPr>
            <a:xfrm>
              <a:off x="5827597" y="2487063"/>
              <a:ext cx="1007918" cy="1007918"/>
            </a:xfrm>
            <a:prstGeom prst="rect">
              <a:avLst/>
            </a:prstGeom>
          </p:spPr>
        </p:pic>
        <p:pic>
          <p:nvPicPr>
            <p:cNvPr id="41" name="Picture 40" descr="A picture containing text&#10;&#10;Description automatically generated">
              <a:extLst>
                <a:ext uri="{FF2B5EF4-FFF2-40B4-BE49-F238E27FC236}">
                  <a16:creationId xmlns:a16="http://schemas.microsoft.com/office/drawing/2014/main" id="{A3F37A4B-D4D6-4B43-871C-F3519CC2C047}"/>
                </a:ext>
              </a:extLst>
            </p:cNvPr>
            <p:cNvPicPr>
              <a:picLocks noChangeAspect="1"/>
            </p:cNvPicPr>
            <p:nvPr/>
          </p:nvPicPr>
          <p:blipFill>
            <a:blip r:embed="rId10"/>
            <a:stretch>
              <a:fillRect/>
            </a:stretch>
          </p:blipFill>
          <p:spPr>
            <a:xfrm>
              <a:off x="5228359" y="3462417"/>
              <a:ext cx="889979" cy="889979"/>
            </a:xfrm>
            <a:prstGeom prst="rect">
              <a:avLst/>
            </a:prstGeom>
          </p:spPr>
        </p:pic>
        <p:pic>
          <p:nvPicPr>
            <p:cNvPr id="42" name="Picture 41" descr="Logo&#10;&#10;Description automatically generated with medium confidence">
              <a:extLst>
                <a:ext uri="{FF2B5EF4-FFF2-40B4-BE49-F238E27FC236}">
                  <a16:creationId xmlns:a16="http://schemas.microsoft.com/office/drawing/2014/main" id="{5C7CE113-8AC5-42D0-B42B-6E62F982A446}"/>
                </a:ext>
              </a:extLst>
            </p:cNvPr>
            <p:cNvPicPr>
              <a:picLocks noChangeAspect="1"/>
            </p:cNvPicPr>
            <p:nvPr/>
          </p:nvPicPr>
          <p:blipFill>
            <a:blip r:embed="rId11"/>
            <a:stretch>
              <a:fillRect/>
            </a:stretch>
          </p:blipFill>
          <p:spPr>
            <a:xfrm>
              <a:off x="1671918" y="3687222"/>
              <a:ext cx="1487708" cy="607605"/>
            </a:xfrm>
            <a:prstGeom prst="rect">
              <a:avLst/>
            </a:prstGeom>
          </p:spPr>
        </p:pic>
        <p:pic>
          <p:nvPicPr>
            <p:cNvPr id="43" name="Picture 42" descr="Logo&#10;&#10;Description automatically generated with medium confidence">
              <a:extLst>
                <a:ext uri="{FF2B5EF4-FFF2-40B4-BE49-F238E27FC236}">
                  <a16:creationId xmlns:a16="http://schemas.microsoft.com/office/drawing/2014/main" id="{7521D7B5-D7B5-4091-AD00-3EA0A7E831C4}"/>
                </a:ext>
              </a:extLst>
            </p:cNvPr>
            <p:cNvPicPr>
              <a:picLocks noChangeAspect="1"/>
            </p:cNvPicPr>
            <p:nvPr/>
          </p:nvPicPr>
          <p:blipFill>
            <a:blip r:embed="rId12"/>
            <a:stretch>
              <a:fillRect/>
            </a:stretch>
          </p:blipFill>
          <p:spPr>
            <a:xfrm>
              <a:off x="2822894" y="2510287"/>
              <a:ext cx="1007918" cy="984694"/>
            </a:xfrm>
            <a:prstGeom prst="rect">
              <a:avLst/>
            </a:prstGeom>
          </p:spPr>
        </p:pic>
      </p:grpSp>
      <p:pic>
        <p:nvPicPr>
          <p:cNvPr id="44" name="Graphic 43">
            <a:extLst>
              <a:ext uri="{FF2B5EF4-FFF2-40B4-BE49-F238E27FC236}">
                <a16:creationId xmlns:a16="http://schemas.microsoft.com/office/drawing/2014/main" id="{683C977E-5F8E-4FDE-B5D0-2BD4CAE2AAD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129963" y="398400"/>
            <a:ext cx="1932074" cy="2501140"/>
          </a:xfrm>
          <a:prstGeom prst="rect">
            <a:avLst/>
          </a:prstGeom>
        </p:spPr>
      </p:pic>
    </p:spTree>
    <p:extLst>
      <p:ext uri="{BB962C8B-B14F-4D97-AF65-F5344CB8AC3E}">
        <p14:creationId xmlns:p14="http://schemas.microsoft.com/office/powerpoint/2010/main" val="1793413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50B82CC-7B20-45D4-BB0D-1F1DCA0CA4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16" name="Picture 15" descr="Text&#10;&#10;Description automatically generated">
            <a:extLst>
              <a:ext uri="{FF2B5EF4-FFF2-40B4-BE49-F238E27FC236}">
                <a16:creationId xmlns:a16="http://schemas.microsoft.com/office/drawing/2014/main" id="{1F7BAF40-FC82-436C-976B-CAD2D83A3D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7302"/>
            <a:ext cx="1964299" cy="427819"/>
          </a:xfrm>
          <a:prstGeom prst="rect">
            <a:avLst/>
          </a:prstGeom>
        </p:spPr>
      </p:pic>
      <p:pic>
        <p:nvPicPr>
          <p:cNvPr id="28" name="Graphic 27">
            <a:extLst>
              <a:ext uri="{FF2B5EF4-FFF2-40B4-BE49-F238E27FC236}">
                <a16:creationId xmlns:a16="http://schemas.microsoft.com/office/drawing/2014/main" id="{5D44FCDC-A949-482E-B4E3-6D6E5F4E65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graphicFrame>
        <p:nvGraphicFramePr>
          <p:cNvPr id="4" name="Table 4">
            <a:extLst>
              <a:ext uri="{FF2B5EF4-FFF2-40B4-BE49-F238E27FC236}">
                <a16:creationId xmlns:a16="http://schemas.microsoft.com/office/drawing/2014/main" id="{E4F69498-219E-46A8-BB3B-903FA97A2AC3}"/>
              </a:ext>
            </a:extLst>
          </p:cNvPr>
          <p:cNvGraphicFramePr>
            <a:graphicFrameLocks noGrp="1"/>
          </p:cNvGraphicFramePr>
          <p:nvPr>
            <p:extLst>
              <p:ext uri="{D42A27DB-BD31-4B8C-83A1-F6EECF244321}">
                <p14:modId xmlns:p14="http://schemas.microsoft.com/office/powerpoint/2010/main" val="3773933847"/>
              </p:ext>
            </p:extLst>
          </p:nvPr>
        </p:nvGraphicFramePr>
        <p:xfrm>
          <a:off x="1363132" y="973117"/>
          <a:ext cx="9609668" cy="4414521"/>
        </p:xfrm>
        <a:graphic>
          <a:graphicData uri="http://schemas.openxmlformats.org/drawingml/2006/table">
            <a:tbl>
              <a:tblPr firstRow="1" bandRow="1">
                <a:tableStyleId>{21E4AEA4-8DFA-4A89-87EB-49C32662AFE0}</a:tableStyleId>
              </a:tblPr>
              <a:tblGrid>
                <a:gridCol w="2402417">
                  <a:extLst>
                    <a:ext uri="{9D8B030D-6E8A-4147-A177-3AD203B41FA5}">
                      <a16:colId xmlns:a16="http://schemas.microsoft.com/office/drawing/2014/main" val="4150462349"/>
                    </a:ext>
                  </a:extLst>
                </a:gridCol>
                <a:gridCol w="2402417">
                  <a:extLst>
                    <a:ext uri="{9D8B030D-6E8A-4147-A177-3AD203B41FA5}">
                      <a16:colId xmlns:a16="http://schemas.microsoft.com/office/drawing/2014/main" val="1414235333"/>
                    </a:ext>
                  </a:extLst>
                </a:gridCol>
                <a:gridCol w="2402417">
                  <a:extLst>
                    <a:ext uri="{9D8B030D-6E8A-4147-A177-3AD203B41FA5}">
                      <a16:colId xmlns:a16="http://schemas.microsoft.com/office/drawing/2014/main" val="2812861711"/>
                    </a:ext>
                  </a:extLst>
                </a:gridCol>
                <a:gridCol w="2402417">
                  <a:extLst>
                    <a:ext uri="{9D8B030D-6E8A-4147-A177-3AD203B41FA5}">
                      <a16:colId xmlns:a16="http://schemas.microsoft.com/office/drawing/2014/main" val="3102778799"/>
                    </a:ext>
                  </a:extLst>
                </a:gridCol>
              </a:tblGrid>
              <a:tr h="1075267">
                <a:tc>
                  <a:txBody>
                    <a:bodyPr/>
                    <a:lstStyle/>
                    <a:p>
                      <a:r>
                        <a:rPr lang="en-US" dirty="0"/>
                        <a:t>On successful completion of this module, adult learners will be able to … </a:t>
                      </a:r>
                      <a:endParaRPr lang="en-IE" dirty="0"/>
                    </a:p>
                  </a:txBody>
                  <a:tcPr/>
                </a:tc>
                <a:tc>
                  <a:txBody>
                    <a:bodyPr/>
                    <a:lstStyle/>
                    <a:p>
                      <a:pPr algn="ctr"/>
                      <a:endParaRPr lang="en-US" dirty="0"/>
                    </a:p>
                    <a:p>
                      <a:pPr algn="ctr"/>
                      <a:r>
                        <a:rPr lang="en-US" dirty="0"/>
                        <a:t>Knowledge </a:t>
                      </a:r>
                      <a:endParaRPr lang="en-IE" dirty="0"/>
                    </a:p>
                  </a:txBody>
                  <a:tcPr/>
                </a:tc>
                <a:tc>
                  <a:txBody>
                    <a:bodyPr/>
                    <a:lstStyle/>
                    <a:p>
                      <a:pPr algn="ctr"/>
                      <a:endParaRPr lang="en-US" dirty="0"/>
                    </a:p>
                    <a:p>
                      <a:pPr algn="ctr"/>
                      <a:r>
                        <a:rPr lang="en-US" dirty="0"/>
                        <a:t>Skills </a:t>
                      </a:r>
                      <a:endParaRPr lang="en-IE" dirty="0"/>
                    </a:p>
                  </a:txBody>
                  <a:tcPr/>
                </a:tc>
                <a:tc>
                  <a:txBody>
                    <a:bodyPr/>
                    <a:lstStyle/>
                    <a:p>
                      <a:pPr algn="ctr"/>
                      <a:endParaRPr lang="en-US" dirty="0"/>
                    </a:p>
                    <a:p>
                      <a:pPr algn="ctr"/>
                      <a:r>
                        <a:rPr lang="en-US" dirty="0"/>
                        <a:t>Attitude </a:t>
                      </a:r>
                      <a:endParaRPr lang="en-IE" dirty="0"/>
                    </a:p>
                  </a:txBody>
                  <a:tcPr/>
                </a:tc>
                <a:extLst>
                  <a:ext uri="{0D108BD9-81ED-4DB2-BD59-A6C34878D82A}">
                    <a16:rowId xmlns:a16="http://schemas.microsoft.com/office/drawing/2014/main" val="190821590"/>
                  </a:ext>
                </a:extLst>
              </a:tr>
              <a:tr h="1075267">
                <a:tc>
                  <a:txBody>
                    <a:bodyPr/>
                    <a:lstStyle/>
                    <a:p>
                      <a:endParaRPr lang="en-IE" dirty="0"/>
                    </a:p>
                  </a:txBody>
                  <a:tcPr/>
                </a:tc>
                <a:tc>
                  <a:txBody>
                    <a:bodyPr/>
                    <a:lstStyle/>
                    <a:p>
                      <a:pPr marL="285750" lvl="0" indent="-285750">
                        <a:buFont typeface="Courier New" panose="02070309020205020404" pitchFamily="49" charset="0"/>
                        <a:buChar char="o"/>
                      </a:pPr>
                      <a:r>
                        <a:rPr lang="en-IE" sz="1600" kern="1200" dirty="0">
                          <a:solidFill>
                            <a:schemeClr val="dk1"/>
                          </a:solidFill>
                          <a:effectLst/>
                          <a:latin typeface="+mn-lt"/>
                          <a:ea typeface="+mn-ea"/>
                          <a:cs typeface="+mn-cs"/>
                        </a:rPr>
                        <a:t>Practical knowledge about the importance and impact of the oral tradition of storytelling </a:t>
                      </a:r>
                      <a:endParaRPr lang="es-ES" sz="1600" kern="1200" dirty="0">
                        <a:solidFill>
                          <a:schemeClr val="dk1"/>
                        </a:solidFill>
                        <a:effectLst/>
                        <a:latin typeface="+mn-lt"/>
                        <a:ea typeface="+mn-ea"/>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IE" sz="1600" kern="1200" dirty="0">
                          <a:solidFill>
                            <a:schemeClr val="dk1"/>
                          </a:solidFill>
                          <a:effectLst/>
                          <a:latin typeface="+mn-lt"/>
                          <a:ea typeface="+mn-ea"/>
                          <a:cs typeface="+mn-cs"/>
                        </a:rPr>
                        <a:t>Identify various rituals of storytelling </a:t>
                      </a:r>
                      <a:endParaRPr lang="es-ES" sz="1600" kern="1200" dirty="0">
                        <a:solidFill>
                          <a:schemeClr val="dk1"/>
                        </a:solidFill>
                        <a:effectLst/>
                        <a:latin typeface="+mn-lt"/>
                        <a:ea typeface="+mn-ea"/>
                        <a:cs typeface="+mn-cs"/>
                      </a:endParaRPr>
                    </a:p>
                    <a:p>
                      <a:pPr marL="285750" indent="-285750">
                        <a:buFont typeface="Courier New" panose="02070309020205020404" pitchFamily="49" charset="0"/>
                        <a:buChar char="o"/>
                      </a:pPr>
                      <a:endParaRPr lang="en-IE" sz="1600"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S" sz="1600" kern="1200" dirty="0">
                        <a:solidFill>
                          <a:schemeClr val="dk1"/>
                        </a:solidFill>
                        <a:effectLst/>
                        <a:latin typeface="+mn-lt"/>
                        <a:ea typeface="+mn-ea"/>
                        <a:cs typeface="+mn-cs"/>
                      </a:endParaRPr>
                    </a:p>
                  </a:txBody>
                  <a:tcPr/>
                </a:tc>
                <a:extLst>
                  <a:ext uri="{0D108BD9-81ED-4DB2-BD59-A6C34878D82A}">
                    <a16:rowId xmlns:a16="http://schemas.microsoft.com/office/drawing/2014/main" val="1888922330"/>
                  </a:ext>
                </a:extLst>
              </a:tr>
              <a:tr h="1075267">
                <a:tc>
                  <a:txBody>
                    <a:bodyPr/>
                    <a:lstStyle/>
                    <a:p>
                      <a:endParaRPr lang="en-IE"/>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IE" sz="1600" kern="1200" dirty="0">
                          <a:solidFill>
                            <a:schemeClr val="dk1"/>
                          </a:solidFill>
                          <a:effectLst/>
                          <a:latin typeface="+mn-lt"/>
                          <a:ea typeface="+mn-ea"/>
                          <a:cs typeface="+mn-cs"/>
                        </a:rPr>
                        <a:t>Practical knowledge about the key elements of African storytelling </a:t>
                      </a:r>
                      <a:endParaRPr lang="es-ES" sz="1600" kern="1200" dirty="0">
                        <a:solidFill>
                          <a:schemeClr val="dk1"/>
                        </a:solidFill>
                        <a:effectLst/>
                        <a:latin typeface="+mn-lt"/>
                        <a:ea typeface="+mn-ea"/>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IE" sz="1600" kern="1200" dirty="0">
                          <a:solidFill>
                            <a:schemeClr val="dk1"/>
                          </a:solidFill>
                          <a:effectLst/>
                          <a:latin typeface="+mn-lt"/>
                          <a:ea typeface="+mn-ea"/>
                          <a:cs typeface="+mn-cs"/>
                        </a:rPr>
                        <a:t>Recognise the geographical, societal and cultural influences on African stories </a:t>
                      </a:r>
                      <a:endParaRPr lang="es-ES" sz="1600" kern="1200" dirty="0">
                        <a:solidFill>
                          <a:schemeClr val="dk1"/>
                        </a:solidFill>
                        <a:effectLst/>
                        <a:latin typeface="+mn-lt"/>
                        <a:ea typeface="+mn-ea"/>
                        <a:cs typeface="+mn-cs"/>
                      </a:endParaRPr>
                    </a:p>
                  </a:txBody>
                  <a:tcPr/>
                </a:tc>
                <a:tc>
                  <a:txBody>
                    <a:bodyPr/>
                    <a:lstStyle/>
                    <a:p>
                      <a:pPr marL="285750" indent="-285750">
                        <a:buFont typeface="Courier New" panose="02070309020205020404" pitchFamily="49" charset="0"/>
                        <a:buChar char="o"/>
                      </a:pPr>
                      <a:endParaRPr lang="en-IE" sz="1600" dirty="0"/>
                    </a:p>
                  </a:txBody>
                  <a:tcPr/>
                </a:tc>
                <a:extLst>
                  <a:ext uri="{0D108BD9-81ED-4DB2-BD59-A6C34878D82A}">
                    <a16:rowId xmlns:a16="http://schemas.microsoft.com/office/drawing/2014/main" val="3122784904"/>
                  </a:ext>
                </a:extLst>
              </a:tr>
              <a:tr h="1075267">
                <a:tc>
                  <a:txBody>
                    <a:bodyPr/>
                    <a:lstStyle/>
                    <a:p>
                      <a:endParaRPr lang="en-IE"/>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IE" sz="1600" kern="1200" dirty="0">
                          <a:solidFill>
                            <a:schemeClr val="dk1"/>
                          </a:solidFill>
                          <a:effectLst/>
                          <a:latin typeface="+mn-lt"/>
                          <a:ea typeface="+mn-ea"/>
                          <a:cs typeface="+mn-cs"/>
                        </a:rPr>
                        <a:t>Factual knowledge about the types of stories shaped by African culture </a:t>
                      </a:r>
                      <a:endParaRPr lang="es-ES" sz="1600" kern="1200" dirty="0">
                        <a:solidFill>
                          <a:schemeClr val="dk1"/>
                        </a:solidFill>
                        <a:effectLst/>
                        <a:latin typeface="+mn-lt"/>
                        <a:ea typeface="+mn-ea"/>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IE" sz="1600" kern="1200" dirty="0">
                          <a:solidFill>
                            <a:schemeClr val="dk1"/>
                          </a:solidFill>
                          <a:effectLst/>
                          <a:latin typeface="+mn-lt"/>
                          <a:ea typeface="+mn-ea"/>
                          <a:cs typeface="+mn-cs"/>
                        </a:rPr>
                        <a:t>Determine how storytelling serves many purposes such as </a:t>
                      </a:r>
                      <a:endParaRPr lang="es-ES" sz="1600" kern="1200" dirty="0">
                        <a:solidFill>
                          <a:schemeClr val="dk1"/>
                        </a:solidFill>
                        <a:effectLst/>
                        <a:latin typeface="+mn-lt"/>
                        <a:ea typeface="+mn-ea"/>
                        <a:cs typeface="+mn-cs"/>
                      </a:endParaRPr>
                    </a:p>
                  </a:txBody>
                  <a:tcPr/>
                </a:tc>
                <a:tc>
                  <a:txBody>
                    <a:bodyPr/>
                    <a:lstStyle/>
                    <a:p>
                      <a:pPr marL="285750" indent="-285750">
                        <a:buFont typeface="Courier New" panose="02070309020205020404" pitchFamily="49" charset="0"/>
                        <a:buChar char="o"/>
                      </a:pPr>
                      <a:endParaRPr lang="en-IE" sz="1600" dirty="0"/>
                    </a:p>
                  </a:txBody>
                  <a:tcPr/>
                </a:tc>
                <a:extLst>
                  <a:ext uri="{0D108BD9-81ED-4DB2-BD59-A6C34878D82A}">
                    <a16:rowId xmlns:a16="http://schemas.microsoft.com/office/drawing/2014/main" val="822328421"/>
                  </a:ext>
                </a:extLst>
              </a:tr>
            </a:tbl>
          </a:graphicData>
        </a:graphic>
      </p:graphicFrame>
    </p:spTree>
    <p:extLst>
      <p:ext uri="{BB962C8B-B14F-4D97-AF65-F5344CB8AC3E}">
        <p14:creationId xmlns:p14="http://schemas.microsoft.com/office/powerpoint/2010/main" val="3506715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50B82CC-7B20-45D4-BB0D-1F1DCA0CA4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16" name="Picture 15" descr="Text&#10;&#10;Description automatically generated">
            <a:extLst>
              <a:ext uri="{FF2B5EF4-FFF2-40B4-BE49-F238E27FC236}">
                <a16:creationId xmlns:a16="http://schemas.microsoft.com/office/drawing/2014/main" id="{1F7BAF40-FC82-436C-976B-CAD2D83A3D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7302"/>
            <a:ext cx="1964299" cy="427819"/>
          </a:xfrm>
          <a:prstGeom prst="rect">
            <a:avLst/>
          </a:prstGeom>
        </p:spPr>
      </p:pic>
      <p:pic>
        <p:nvPicPr>
          <p:cNvPr id="28" name="Graphic 27">
            <a:extLst>
              <a:ext uri="{FF2B5EF4-FFF2-40B4-BE49-F238E27FC236}">
                <a16:creationId xmlns:a16="http://schemas.microsoft.com/office/drawing/2014/main" id="{5D44FCDC-A949-482E-B4E3-6D6E5F4E65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graphicFrame>
        <p:nvGraphicFramePr>
          <p:cNvPr id="4" name="Table 4">
            <a:extLst>
              <a:ext uri="{FF2B5EF4-FFF2-40B4-BE49-F238E27FC236}">
                <a16:creationId xmlns:a16="http://schemas.microsoft.com/office/drawing/2014/main" id="{E4F69498-219E-46A8-BB3B-903FA97A2AC3}"/>
              </a:ext>
            </a:extLst>
          </p:cNvPr>
          <p:cNvGraphicFramePr>
            <a:graphicFrameLocks noGrp="1"/>
          </p:cNvGraphicFramePr>
          <p:nvPr>
            <p:extLst>
              <p:ext uri="{D42A27DB-BD31-4B8C-83A1-F6EECF244321}">
                <p14:modId xmlns:p14="http://schemas.microsoft.com/office/powerpoint/2010/main" val="2916491318"/>
              </p:ext>
            </p:extLst>
          </p:nvPr>
        </p:nvGraphicFramePr>
        <p:xfrm>
          <a:off x="1363132" y="973117"/>
          <a:ext cx="9609668" cy="5129107"/>
        </p:xfrm>
        <a:graphic>
          <a:graphicData uri="http://schemas.openxmlformats.org/drawingml/2006/table">
            <a:tbl>
              <a:tblPr firstRow="1" bandRow="1">
                <a:tableStyleId>{21E4AEA4-8DFA-4A89-87EB-49C32662AFE0}</a:tableStyleId>
              </a:tblPr>
              <a:tblGrid>
                <a:gridCol w="2402417">
                  <a:extLst>
                    <a:ext uri="{9D8B030D-6E8A-4147-A177-3AD203B41FA5}">
                      <a16:colId xmlns:a16="http://schemas.microsoft.com/office/drawing/2014/main" val="4150462349"/>
                    </a:ext>
                  </a:extLst>
                </a:gridCol>
                <a:gridCol w="2402417">
                  <a:extLst>
                    <a:ext uri="{9D8B030D-6E8A-4147-A177-3AD203B41FA5}">
                      <a16:colId xmlns:a16="http://schemas.microsoft.com/office/drawing/2014/main" val="1414235333"/>
                    </a:ext>
                  </a:extLst>
                </a:gridCol>
                <a:gridCol w="2402417">
                  <a:extLst>
                    <a:ext uri="{9D8B030D-6E8A-4147-A177-3AD203B41FA5}">
                      <a16:colId xmlns:a16="http://schemas.microsoft.com/office/drawing/2014/main" val="2812861711"/>
                    </a:ext>
                  </a:extLst>
                </a:gridCol>
                <a:gridCol w="2402417">
                  <a:extLst>
                    <a:ext uri="{9D8B030D-6E8A-4147-A177-3AD203B41FA5}">
                      <a16:colId xmlns:a16="http://schemas.microsoft.com/office/drawing/2014/main" val="3102778799"/>
                    </a:ext>
                  </a:extLst>
                </a:gridCol>
              </a:tblGrid>
              <a:tr h="1075267">
                <a:tc>
                  <a:txBody>
                    <a:bodyPr/>
                    <a:lstStyle/>
                    <a:p>
                      <a:r>
                        <a:rPr lang="en-US" dirty="0"/>
                        <a:t>On successful completion of this module, adult learners will be able to … </a:t>
                      </a:r>
                      <a:endParaRPr lang="en-IE" dirty="0"/>
                    </a:p>
                  </a:txBody>
                  <a:tcPr/>
                </a:tc>
                <a:tc>
                  <a:txBody>
                    <a:bodyPr/>
                    <a:lstStyle/>
                    <a:p>
                      <a:pPr algn="ctr"/>
                      <a:endParaRPr lang="en-US" dirty="0"/>
                    </a:p>
                    <a:p>
                      <a:pPr algn="ctr"/>
                      <a:r>
                        <a:rPr lang="en-US" dirty="0"/>
                        <a:t>Knowledge </a:t>
                      </a:r>
                      <a:endParaRPr lang="en-IE" dirty="0"/>
                    </a:p>
                  </a:txBody>
                  <a:tcPr/>
                </a:tc>
                <a:tc>
                  <a:txBody>
                    <a:bodyPr/>
                    <a:lstStyle/>
                    <a:p>
                      <a:pPr algn="ctr"/>
                      <a:endParaRPr lang="en-US" dirty="0"/>
                    </a:p>
                    <a:p>
                      <a:pPr algn="ctr"/>
                      <a:r>
                        <a:rPr lang="en-US" dirty="0"/>
                        <a:t>Skills </a:t>
                      </a:r>
                      <a:endParaRPr lang="en-IE" dirty="0"/>
                    </a:p>
                  </a:txBody>
                  <a:tcPr/>
                </a:tc>
                <a:tc>
                  <a:txBody>
                    <a:bodyPr/>
                    <a:lstStyle/>
                    <a:p>
                      <a:pPr algn="ctr"/>
                      <a:endParaRPr lang="en-US" dirty="0"/>
                    </a:p>
                    <a:p>
                      <a:pPr algn="ctr"/>
                      <a:r>
                        <a:rPr lang="en-US" dirty="0"/>
                        <a:t>Attitude </a:t>
                      </a:r>
                      <a:endParaRPr lang="en-IE" dirty="0"/>
                    </a:p>
                  </a:txBody>
                  <a:tcPr/>
                </a:tc>
                <a:extLst>
                  <a:ext uri="{0D108BD9-81ED-4DB2-BD59-A6C34878D82A}">
                    <a16:rowId xmlns:a16="http://schemas.microsoft.com/office/drawing/2014/main" val="190821590"/>
                  </a:ext>
                </a:extLst>
              </a:tr>
              <a:tr h="1075267">
                <a:tc>
                  <a:txBody>
                    <a:bodyPr/>
                    <a:lstStyle/>
                    <a:p>
                      <a:endParaRPr lang="en-IE"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IE" sz="1600" kern="1200" dirty="0">
                          <a:solidFill>
                            <a:schemeClr val="dk1"/>
                          </a:solidFill>
                          <a:effectLst/>
                          <a:latin typeface="+mn-lt"/>
                          <a:ea typeface="+mn-ea"/>
                          <a:cs typeface="+mn-cs"/>
                        </a:rPr>
                        <a:t>Factual knowledge of the role of repetition, rhythm and music in African storytelling</a:t>
                      </a:r>
                      <a:endParaRPr lang="es-ES" sz="1600" kern="1200" dirty="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IE" sz="1600" kern="1200" dirty="0">
                          <a:solidFill>
                            <a:schemeClr val="dk1"/>
                          </a:solidFill>
                          <a:effectLst/>
                          <a:latin typeface="+mn-lt"/>
                          <a:ea typeface="+mn-ea"/>
                          <a:cs typeface="+mn-cs"/>
                        </a:rPr>
                        <a:t> teaching morals, maintaining cultural values, methods of survival, acts of worship, etc. </a:t>
                      </a:r>
                      <a:endParaRPr lang="es-ES" sz="1600" kern="1200" dirty="0">
                        <a:solidFill>
                          <a:schemeClr val="dk1"/>
                        </a:solidFill>
                        <a:effectLst/>
                        <a:latin typeface="+mn-lt"/>
                        <a:ea typeface="+mn-ea"/>
                        <a:cs typeface="+mn-cs"/>
                      </a:endParaRPr>
                    </a:p>
                    <a:p>
                      <a:pPr marL="285750" indent="-285750">
                        <a:buFont typeface="Courier New" panose="02070309020205020404" pitchFamily="49" charset="0"/>
                        <a:buChar char="o"/>
                      </a:pPr>
                      <a:endParaRPr lang="en-IE" sz="1600" dirty="0"/>
                    </a:p>
                  </a:txBody>
                  <a:tcPr/>
                </a:tc>
                <a:tc>
                  <a:txBody>
                    <a:bodyPr/>
                    <a:lstStyle/>
                    <a:p>
                      <a:pPr marL="285750" indent="-285750">
                        <a:buFont typeface="Courier New" panose="02070309020205020404" pitchFamily="49" charset="0"/>
                        <a:buChar char="o"/>
                      </a:pPr>
                      <a:endParaRPr lang="en-IE" sz="1600" dirty="0"/>
                    </a:p>
                  </a:txBody>
                  <a:tcPr/>
                </a:tc>
                <a:extLst>
                  <a:ext uri="{0D108BD9-81ED-4DB2-BD59-A6C34878D82A}">
                    <a16:rowId xmlns:a16="http://schemas.microsoft.com/office/drawing/2014/main" val="1888922330"/>
                  </a:ext>
                </a:extLst>
              </a:tr>
              <a:tr h="1075267">
                <a:tc>
                  <a:txBody>
                    <a:bodyPr/>
                    <a:lstStyle/>
                    <a:p>
                      <a:endParaRPr lang="en-IE"/>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IE" sz="1600" kern="1200" dirty="0">
                          <a:solidFill>
                            <a:schemeClr val="dk1"/>
                          </a:solidFill>
                          <a:effectLst/>
                          <a:latin typeface="+mn-lt"/>
                          <a:ea typeface="+mn-ea"/>
                          <a:cs typeface="+mn-cs"/>
                        </a:rPr>
                        <a:t>Theoretical knowledge about African fables, folktales, and genealogies, etc. </a:t>
                      </a:r>
                      <a:endParaRPr lang="es-ES" sz="1600" kern="1200" dirty="0">
                        <a:solidFill>
                          <a:schemeClr val="dk1"/>
                        </a:solidFill>
                        <a:effectLst/>
                        <a:latin typeface="+mn-lt"/>
                        <a:ea typeface="+mn-ea"/>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IE" sz="1600" kern="1200" dirty="0">
                          <a:solidFill>
                            <a:schemeClr val="dk1"/>
                          </a:solidFill>
                          <a:effectLst/>
                          <a:latin typeface="+mn-lt"/>
                          <a:ea typeface="+mn-ea"/>
                          <a:cs typeface="+mn-cs"/>
                        </a:rPr>
                        <a:t>Research African stories</a:t>
                      </a:r>
                      <a:endParaRPr lang="es-ES" sz="1600" kern="1200" dirty="0">
                        <a:solidFill>
                          <a:schemeClr val="dk1"/>
                        </a:solidFill>
                        <a:effectLst/>
                        <a:latin typeface="+mn-lt"/>
                        <a:ea typeface="+mn-ea"/>
                        <a:cs typeface="+mn-cs"/>
                      </a:endParaRPr>
                    </a:p>
                    <a:p>
                      <a:pPr marL="285750" indent="-285750">
                        <a:buFont typeface="Courier New" panose="02070309020205020404" pitchFamily="49" charset="0"/>
                        <a:buChar char="o"/>
                      </a:pPr>
                      <a:endParaRPr lang="en-IE" sz="1600" dirty="0"/>
                    </a:p>
                  </a:txBody>
                  <a:tcPr/>
                </a:tc>
                <a:tc>
                  <a:txBody>
                    <a:bodyPr/>
                    <a:lstStyle/>
                    <a:p>
                      <a:pPr marL="285750" indent="-285750">
                        <a:buFont typeface="Courier New" panose="02070309020205020404" pitchFamily="49" charset="0"/>
                        <a:buChar char="o"/>
                      </a:pPr>
                      <a:endParaRPr lang="en-IE" sz="1600" dirty="0"/>
                    </a:p>
                  </a:txBody>
                  <a:tcPr/>
                </a:tc>
                <a:extLst>
                  <a:ext uri="{0D108BD9-81ED-4DB2-BD59-A6C34878D82A}">
                    <a16:rowId xmlns:a16="http://schemas.microsoft.com/office/drawing/2014/main" val="3122784904"/>
                  </a:ext>
                </a:extLst>
              </a:tr>
              <a:tr h="1075267">
                <a:tc>
                  <a:txBody>
                    <a:bodyPr/>
                    <a:lstStyle/>
                    <a:p>
                      <a:endParaRPr lang="en-IE"/>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IE" sz="1600" kern="1200" dirty="0">
                          <a:solidFill>
                            <a:schemeClr val="dk1"/>
                          </a:solidFill>
                          <a:effectLst/>
                          <a:latin typeface="+mn-lt"/>
                          <a:ea typeface="+mn-ea"/>
                          <a:cs typeface="+mn-cs"/>
                        </a:rPr>
                        <a:t>Theoretical knowledge about the various forms of African storytelling </a:t>
                      </a:r>
                      <a:endParaRPr lang="es-ES" sz="1600" kern="1200" dirty="0">
                        <a:solidFill>
                          <a:schemeClr val="dk1"/>
                        </a:solidFill>
                        <a:effectLst/>
                        <a:latin typeface="+mn-lt"/>
                        <a:ea typeface="+mn-ea"/>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IE" sz="1600" kern="1200" dirty="0">
                          <a:solidFill>
                            <a:schemeClr val="dk1"/>
                          </a:solidFill>
                          <a:effectLst/>
                          <a:latin typeface="+mn-lt"/>
                          <a:ea typeface="+mn-ea"/>
                          <a:cs typeface="+mn-cs"/>
                        </a:rPr>
                        <a:t>Recount one African story and find a story in a European setting that has a similar moral/teaching</a:t>
                      </a:r>
                      <a:endParaRPr lang="es-ES" sz="1600" kern="1200" dirty="0">
                        <a:solidFill>
                          <a:schemeClr val="dk1"/>
                        </a:solidFill>
                        <a:effectLst/>
                        <a:latin typeface="+mn-lt"/>
                        <a:ea typeface="+mn-ea"/>
                        <a:cs typeface="+mn-cs"/>
                      </a:endParaRPr>
                    </a:p>
                  </a:txBody>
                  <a:tcPr/>
                </a:tc>
                <a:tc>
                  <a:txBody>
                    <a:bodyPr/>
                    <a:lstStyle/>
                    <a:p>
                      <a:pPr marL="285750" indent="-285750">
                        <a:buFont typeface="Courier New" panose="02070309020205020404" pitchFamily="49" charset="0"/>
                        <a:buChar char="o"/>
                      </a:pPr>
                      <a:endParaRPr lang="en-IE" sz="1600" dirty="0"/>
                    </a:p>
                  </a:txBody>
                  <a:tcPr/>
                </a:tc>
                <a:extLst>
                  <a:ext uri="{0D108BD9-81ED-4DB2-BD59-A6C34878D82A}">
                    <a16:rowId xmlns:a16="http://schemas.microsoft.com/office/drawing/2014/main" val="822328421"/>
                  </a:ext>
                </a:extLst>
              </a:tr>
            </a:tbl>
          </a:graphicData>
        </a:graphic>
      </p:graphicFrame>
    </p:spTree>
    <p:extLst>
      <p:ext uri="{BB962C8B-B14F-4D97-AF65-F5344CB8AC3E}">
        <p14:creationId xmlns:p14="http://schemas.microsoft.com/office/powerpoint/2010/main" val="2808918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50B82CC-7B20-45D4-BB0D-1F1DCA0CA4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16" name="Picture 15" descr="Text&#10;&#10;Description automatically generated">
            <a:extLst>
              <a:ext uri="{FF2B5EF4-FFF2-40B4-BE49-F238E27FC236}">
                <a16:creationId xmlns:a16="http://schemas.microsoft.com/office/drawing/2014/main" id="{1F7BAF40-FC82-436C-976B-CAD2D83A3D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7302"/>
            <a:ext cx="1964299" cy="427819"/>
          </a:xfrm>
          <a:prstGeom prst="rect">
            <a:avLst/>
          </a:prstGeom>
        </p:spPr>
      </p:pic>
      <p:pic>
        <p:nvPicPr>
          <p:cNvPr id="28" name="Graphic 27">
            <a:extLst>
              <a:ext uri="{FF2B5EF4-FFF2-40B4-BE49-F238E27FC236}">
                <a16:creationId xmlns:a16="http://schemas.microsoft.com/office/drawing/2014/main" id="{5D44FCDC-A949-482E-B4E3-6D6E5F4E65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graphicFrame>
        <p:nvGraphicFramePr>
          <p:cNvPr id="4" name="Table 4">
            <a:extLst>
              <a:ext uri="{FF2B5EF4-FFF2-40B4-BE49-F238E27FC236}">
                <a16:creationId xmlns:a16="http://schemas.microsoft.com/office/drawing/2014/main" id="{E4F69498-219E-46A8-BB3B-903FA97A2AC3}"/>
              </a:ext>
            </a:extLst>
          </p:cNvPr>
          <p:cNvGraphicFramePr>
            <a:graphicFrameLocks noGrp="1"/>
          </p:cNvGraphicFramePr>
          <p:nvPr>
            <p:extLst>
              <p:ext uri="{D42A27DB-BD31-4B8C-83A1-F6EECF244321}">
                <p14:modId xmlns:p14="http://schemas.microsoft.com/office/powerpoint/2010/main" val="1494954932"/>
              </p:ext>
            </p:extLst>
          </p:nvPr>
        </p:nvGraphicFramePr>
        <p:xfrm>
          <a:off x="1363132" y="973117"/>
          <a:ext cx="9609668" cy="2743200"/>
        </p:xfrm>
        <a:graphic>
          <a:graphicData uri="http://schemas.openxmlformats.org/drawingml/2006/table">
            <a:tbl>
              <a:tblPr firstRow="1" bandRow="1">
                <a:tableStyleId>{21E4AEA4-8DFA-4A89-87EB-49C32662AFE0}</a:tableStyleId>
              </a:tblPr>
              <a:tblGrid>
                <a:gridCol w="2402417">
                  <a:extLst>
                    <a:ext uri="{9D8B030D-6E8A-4147-A177-3AD203B41FA5}">
                      <a16:colId xmlns:a16="http://schemas.microsoft.com/office/drawing/2014/main" val="4150462349"/>
                    </a:ext>
                  </a:extLst>
                </a:gridCol>
                <a:gridCol w="2402417">
                  <a:extLst>
                    <a:ext uri="{9D8B030D-6E8A-4147-A177-3AD203B41FA5}">
                      <a16:colId xmlns:a16="http://schemas.microsoft.com/office/drawing/2014/main" val="1414235333"/>
                    </a:ext>
                  </a:extLst>
                </a:gridCol>
                <a:gridCol w="2402417">
                  <a:extLst>
                    <a:ext uri="{9D8B030D-6E8A-4147-A177-3AD203B41FA5}">
                      <a16:colId xmlns:a16="http://schemas.microsoft.com/office/drawing/2014/main" val="2812861711"/>
                    </a:ext>
                  </a:extLst>
                </a:gridCol>
                <a:gridCol w="2402417">
                  <a:extLst>
                    <a:ext uri="{9D8B030D-6E8A-4147-A177-3AD203B41FA5}">
                      <a16:colId xmlns:a16="http://schemas.microsoft.com/office/drawing/2014/main" val="3102778799"/>
                    </a:ext>
                  </a:extLst>
                </a:gridCol>
              </a:tblGrid>
              <a:tr h="1075267">
                <a:tc>
                  <a:txBody>
                    <a:bodyPr/>
                    <a:lstStyle/>
                    <a:p>
                      <a:r>
                        <a:rPr lang="en-US" dirty="0"/>
                        <a:t>On successful completion of this module, adult learners will be able to … </a:t>
                      </a:r>
                      <a:endParaRPr lang="en-IE" dirty="0"/>
                    </a:p>
                  </a:txBody>
                  <a:tcPr/>
                </a:tc>
                <a:tc>
                  <a:txBody>
                    <a:bodyPr/>
                    <a:lstStyle/>
                    <a:p>
                      <a:pPr algn="ctr"/>
                      <a:endParaRPr lang="en-US" dirty="0"/>
                    </a:p>
                    <a:p>
                      <a:pPr algn="ctr"/>
                      <a:r>
                        <a:rPr lang="en-US" dirty="0"/>
                        <a:t>Knowledge </a:t>
                      </a:r>
                      <a:endParaRPr lang="en-IE" dirty="0"/>
                    </a:p>
                  </a:txBody>
                  <a:tcPr/>
                </a:tc>
                <a:tc>
                  <a:txBody>
                    <a:bodyPr/>
                    <a:lstStyle/>
                    <a:p>
                      <a:pPr algn="ctr"/>
                      <a:endParaRPr lang="en-US" dirty="0"/>
                    </a:p>
                    <a:p>
                      <a:pPr algn="ctr"/>
                      <a:r>
                        <a:rPr lang="en-US" dirty="0"/>
                        <a:t>Skills </a:t>
                      </a:r>
                      <a:endParaRPr lang="en-IE" dirty="0"/>
                    </a:p>
                  </a:txBody>
                  <a:tcPr/>
                </a:tc>
                <a:tc>
                  <a:txBody>
                    <a:bodyPr/>
                    <a:lstStyle/>
                    <a:p>
                      <a:pPr algn="ctr"/>
                      <a:endParaRPr lang="en-US" dirty="0"/>
                    </a:p>
                    <a:p>
                      <a:pPr algn="ctr"/>
                      <a:r>
                        <a:rPr lang="en-US" dirty="0"/>
                        <a:t>Attitude </a:t>
                      </a:r>
                      <a:endParaRPr lang="en-IE" dirty="0"/>
                    </a:p>
                  </a:txBody>
                  <a:tcPr/>
                </a:tc>
                <a:extLst>
                  <a:ext uri="{0D108BD9-81ED-4DB2-BD59-A6C34878D82A}">
                    <a16:rowId xmlns:a16="http://schemas.microsoft.com/office/drawing/2014/main" val="190821590"/>
                  </a:ext>
                </a:extLst>
              </a:tr>
              <a:tr h="1075267">
                <a:tc>
                  <a:txBody>
                    <a:bodyPr/>
                    <a:lstStyle/>
                    <a:p>
                      <a:endParaRPr lang="en-IE" sz="1600" kern="1200" dirty="0">
                        <a:solidFill>
                          <a:schemeClr val="dk1"/>
                        </a:solidFill>
                        <a:effectLst/>
                        <a:latin typeface="+mn-lt"/>
                        <a:ea typeface="+mn-ea"/>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IE" sz="1600" kern="1200" dirty="0">
                          <a:solidFill>
                            <a:schemeClr val="dk1"/>
                          </a:solidFill>
                          <a:effectLst/>
                          <a:latin typeface="+mn-lt"/>
                          <a:ea typeface="+mn-ea"/>
                          <a:cs typeface="+mn-cs"/>
                        </a:rPr>
                        <a:t>Theoretical knowledge of the importance of storytelling and stories as a foundation of identity and culture </a:t>
                      </a:r>
                      <a:endParaRPr lang="es-ES" sz="1600" kern="1200" dirty="0">
                        <a:solidFill>
                          <a:schemeClr val="dk1"/>
                        </a:solidFill>
                        <a:effectLst/>
                        <a:latin typeface="+mn-lt"/>
                        <a:ea typeface="+mn-ea"/>
                        <a:cs typeface="+mn-cs"/>
                      </a:endParaRPr>
                    </a:p>
                  </a:txBody>
                  <a:tcPr/>
                </a:tc>
                <a:tc>
                  <a:txBody>
                    <a:bodyPr/>
                    <a:lstStyle/>
                    <a:p>
                      <a:pPr marL="285750" indent="-285750">
                        <a:buFont typeface="Courier New" panose="02070309020205020404" pitchFamily="49" charset="0"/>
                        <a:buChar char="o"/>
                      </a:pPr>
                      <a:r>
                        <a:rPr lang="en-IE" sz="1600" kern="1200" dirty="0">
                          <a:solidFill>
                            <a:schemeClr val="dk1"/>
                          </a:solidFill>
                          <a:effectLst/>
                          <a:latin typeface="+mn-lt"/>
                          <a:ea typeface="+mn-ea"/>
                          <a:cs typeface="+mn-cs"/>
                        </a:rPr>
                        <a:t>Practice African storytelling using traditional performance techniques</a:t>
                      </a:r>
                    </a:p>
                    <a:p>
                      <a:pPr marL="285750" indent="-285750">
                        <a:buFont typeface="Courier New" panose="02070309020205020404" pitchFamily="49" charset="0"/>
                        <a:buChar char="o"/>
                      </a:pPr>
                      <a:endParaRPr lang="en-IE" sz="1600" kern="1200" dirty="0">
                        <a:solidFill>
                          <a:schemeClr val="dk1"/>
                        </a:solidFill>
                        <a:effectLst/>
                        <a:latin typeface="+mn-lt"/>
                        <a:ea typeface="+mn-ea"/>
                        <a:cs typeface="+mn-cs"/>
                      </a:endParaRPr>
                    </a:p>
                  </a:txBody>
                  <a:tcPr/>
                </a:tc>
                <a:tc>
                  <a:txBody>
                    <a:bodyPr/>
                    <a:lstStyle/>
                    <a:p>
                      <a:pPr marL="285750" indent="-285750">
                        <a:buFont typeface="Courier New" panose="02070309020205020404" pitchFamily="49" charset="0"/>
                        <a:buChar char="o"/>
                      </a:pPr>
                      <a:endParaRPr lang="en-IE" sz="1600" kern="1200" dirty="0">
                        <a:solidFill>
                          <a:schemeClr val="dk1"/>
                        </a:solidFill>
                        <a:effectLst/>
                        <a:latin typeface="+mn-lt"/>
                        <a:ea typeface="+mn-ea"/>
                        <a:cs typeface="+mn-cs"/>
                      </a:endParaRPr>
                    </a:p>
                  </a:txBody>
                  <a:tcPr/>
                </a:tc>
                <a:extLst>
                  <a:ext uri="{0D108BD9-81ED-4DB2-BD59-A6C34878D82A}">
                    <a16:rowId xmlns:a16="http://schemas.microsoft.com/office/drawing/2014/main" val="1888922330"/>
                  </a:ext>
                </a:extLst>
              </a:tr>
            </a:tbl>
          </a:graphicData>
        </a:graphic>
      </p:graphicFrame>
    </p:spTree>
    <p:extLst>
      <p:ext uri="{BB962C8B-B14F-4D97-AF65-F5344CB8AC3E}">
        <p14:creationId xmlns:p14="http://schemas.microsoft.com/office/powerpoint/2010/main" val="2346052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E649EF9-5553-4BC9-802D-E572761702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19" name="Graphic 18">
            <a:extLst>
              <a:ext uri="{FF2B5EF4-FFF2-40B4-BE49-F238E27FC236}">
                <a16:creationId xmlns:a16="http://schemas.microsoft.com/office/drawing/2014/main" id="{D0D085F6-C553-4A55-9352-6EC4949F87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10836" y="461082"/>
            <a:ext cx="7363984" cy="4933766"/>
          </a:xfrm>
          <a:prstGeom prst="rect">
            <a:avLst/>
          </a:prstGeom>
        </p:spPr>
      </p:pic>
      <p:sp>
        <p:nvSpPr>
          <p:cNvPr id="10" name="Rectangle 9">
            <a:extLst>
              <a:ext uri="{FF2B5EF4-FFF2-40B4-BE49-F238E27FC236}">
                <a16:creationId xmlns:a16="http://schemas.microsoft.com/office/drawing/2014/main" id="{E249374D-3348-4A1C-9326-5E7780BA9123}"/>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1" name="Picture 10" descr="Text&#10;&#10;Description automatically generated">
            <a:extLst>
              <a:ext uri="{FF2B5EF4-FFF2-40B4-BE49-F238E27FC236}">
                <a16:creationId xmlns:a16="http://schemas.microsoft.com/office/drawing/2014/main" id="{6F8DC553-3085-417C-B38A-F5973F5C52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12" name="Rectangle 11">
            <a:extLst>
              <a:ext uri="{FF2B5EF4-FFF2-40B4-BE49-F238E27FC236}">
                <a16:creationId xmlns:a16="http://schemas.microsoft.com/office/drawing/2014/main" id="{D105448E-D956-41DD-8A6E-1A1A50743E66}"/>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3" name="Graphic 12">
            <a:extLst>
              <a:ext uri="{FF2B5EF4-FFF2-40B4-BE49-F238E27FC236}">
                <a16:creationId xmlns:a16="http://schemas.microsoft.com/office/drawing/2014/main" id="{7797828F-512B-4EBF-A670-1AF94F27F04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74639" y="152449"/>
            <a:ext cx="462675" cy="709197"/>
          </a:xfrm>
          <a:prstGeom prst="rect">
            <a:avLst/>
          </a:prstGeom>
        </p:spPr>
      </p:pic>
      <p:sp>
        <p:nvSpPr>
          <p:cNvPr id="8" name="TextBox 8">
            <a:extLst>
              <a:ext uri="{FF2B5EF4-FFF2-40B4-BE49-F238E27FC236}">
                <a16:creationId xmlns:a16="http://schemas.microsoft.com/office/drawing/2014/main" id="{077B579B-51EF-4E53-925A-938B66899B19}"/>
              </a:ext>
            </a:extLst>
          </p:cNvPr>
          <p:cNvSpPr txBox="1"/>
          <p:nvPr/>
        </p:nvSpPr>
        <p:spPr>
          <a:xfrm>
            <a:off x="2997272" y="2302278"/>
            <a:ext cx="6197455" cy="1200329"/>
          </a:xfrm>
          <a:prstGeom prst="rect">
            <a:avLst/>
          </a:prstGeom>
          <a:noFill/>
        </p:spPr>
        <p:txBody>
          <a:bodyPr wrap="square">
            <a:spAutoFit/>
          </a:bodyPr>
          <a:lstStyle/>
          <a:p>
            <a:pPr algn="ctr"/>
            <a:r>
              <a:rPr lang="en-IE" sz="3600" dirty="0">
                <a:solidFill>
                  <a:srgbClr val="35475C"/>
                </a:solidFill>
                <a:latin typeface="Arial Black" panose="020B0A04020102020204" pitchFamily="34" charset="0"/>
              </a:rPr>
              <a:t>Unit 1</a:t>
            </a:r>
          </a:p>
          <a:p>
            <a:pPr algn="ctr"/>
            <a:r>
              <a:rPr lang="fr-FR" sz="3600" dirty="0">
                <a:solidFill>
                  <a:srgbClr val="35475C"/>
                </a:solidFill>
                <a:latin typeface="Arial Black" panose="020B0A04020102020204" pitchFamily="34" charset="0"/>
              </a:rPr>
              <a:t>African Storytelling</a:t>
            </a:r>
            <a:endParaRPr lang="en-IE" sz="3600"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2966577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8D941ED3-20A0-4644-99BE-9B5013579F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DA9D5F8-D0F3-4C36-818E-D20791E16B5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8" name="Picture 17" descr="Text&#10;&#10;Description automatically generated">
            <a:extLst>
              <a:ext uri="{FF2B5EF4-FFF2-40B4-BE49-F238E27FC236}">
                <a16:creationId xmlns:a16="http://schemas.microsoft.com/office/drawing/2014/main" id="{AFCBF2DA-0AF6-4511-B58D-284706F4B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3" name="Rectangle 22">
            <a:extLst>
              <a:ext uri="{FF2B5EF4-FFF2-40B4-BE49-F238E27FC236}">
                <a16:creationId xmlns:a16="http://schemas.microsoft.com/office/drawing/2014/main" id="{01B383B6-DFE3-4E72-AA66-C417D5E5ACB0}"/>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4" name="Graphic 23">
            <a:extLst>
              <a:ext uri="{FF2B5EF4-FFF2-40B4-BE49-F238E27FC236}">
                <a16:creationId xmlns:a16="http://schemas.microsoft.com/office/drawing/2014/main" id="{707A01FA-2283-42D9-9837-EAF33BAD34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sp>
        <p:nvSpPr>
          <p:cNvPr id="7" name="TextBox 8">
            <a:extLst>
              <a:ext uri="{FF2B5EF4-FFF2-40B4-BE49-F238E27FC236}">
                <a16:creationId xmlns:a16="http://schemas.microsoft.com/office/drawing/2014/main" id="{4F3D5561-76DE-45E2-9799-53D6DA9EFB24}"/>
              </a:ext>
            </a:extLst>
          </p:cNvPr>
          <p:cNvSpPr txBox="1"/>
          <p:nvPr/>
        </p:nvSpPr>
        <p:spPr>
          <a:xfrm>
            <a:off x="212219" y="2767280"/>
            <a:ext cx="3974841" cy="1323439"/>
          </a:xfrm>
          <a:prstGeom prst="rect">
            <a:avLst/>
          </a:prstGeom>
          <a:noFill/>
        </p:spPr>
        <p:txBody>
          <a:bodyPr wrap="square">
            <a:spAutoFit/>
          </a:bodyPr>
          <a:lstStyle/>
          <a:p>
            <a:r>
              <a:rPr lang="en-IE" sz="4000" dirty="0">
                <a:solidFill>
                  <a:srgbClr val="35475C"/>
                </a:solidFill>
                <a:latin typeface="Arial Black" panose="020B0A04020102020204" pitchFamily="34" charset="0"/>
              </a:rPr>
              <a:t>What is </a:t>
            </a:r>
          </a:p>
          <a:p>
            <a:r>
              <a:rPr lang="fr-FR" sz="4000" dirty="0">
                <a:solidFill>
                  <a:srgbClr val="35475C"/>
                </a:solidFill>
                <a:latin typeface="Arial Black" panose="020B0A04020102020204" pitchFamily="34" charset="0"/>
              </a:rPr>
              <a:t>Storytelling?</a:t>
            </a:r>
            <a:endParaRPr lang="en-IE" sz="4000"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18523444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3814</TotalTime>
  <Words>2809</Words>
  <Application>Microsoft Office PowerPoint</Application>
  <PresentationFormat>Widescreen</PresentationFormat>
  <Paragraphs>174</Paragraphs>
  <Slides>46</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Arial Black</vt:lpstr>
      <vt:lpstr>Calibri</vt:lpstr>
      <vt:lpstr>Calibri Light</vt:lpstr>
      <vt:lpstr>Courier New</vt:lpstr>
      <vt:lpstr>Office Theme</vt:lpstr>
      <vt:lpstr>PowerPoint Presentation</vt:lpstr>
      <vt:lpstr>PowerPoint Presentation</vt:lpstr>
      <vt:lpstr>Module 1  Introduction to African. storytelling and stories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Branding Guide</dc:title>
  <dc:creator>Gary</dc:creator>
  <cp:lastModifiedBy>FIPL19</cp:lastModifiedBy>
  <cp:revision>141</cp:revision>
  <dcterms:created xsi:type="dcterms:W3CDTF">2021-04-20T08:47:25Z</dcterms:created>
  <dcterms:modified xsi:type="dcterms:W3CDTF">2022-06-20T15:30:30Z</dcterms:modified>
</cp:coreProperties>
</file>