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Lst>
  <p:sldSz cy="6858000" cx="12192000"/>
  <p:notesSz cx="6858000" cy="9144000"/>
  <p:embeddedFontLst>
    <p:embeddedFont>
      <p:font typeface="Oxygen"/>
      <p:regular r:id="rId39"/>
      <p:bold r:id="rId40"/>
    </p:embeddedFont>
    <p:embeddedFont>
      <p:font typeface="Arial Black"/>
      <p:regular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2" roundtripDataSignature="AMtx7mjN8Wy/phHBc/WiwvaXwUzSR2wSe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45DB548-F241-4629-9DF0-D98D7298C5F3}">
  <a:tblStyle styleId="{A45DB548-F241-4629-9DF0-D98D7298C5F3}"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CECE7"/>
          </a:solidFill>
        </a:fill>
      </a:tcStyle>
    </a:wholeTbl>
    <a:band1H>
      <a:tcTxStyle b="off" i="off"/>
      <a:tcStyle>
        <a:fill>
          <a:solidFill>
            <a:srgbClr val="F8D6CC"/>
          </a:solidFill>
        </a:fill>
      </a:tcStyle>
    </a:band1H>
    <a:band2H>
      <a:tcTxStyle b="off" i="off"/>
    </a:band2H>
    <a:band1V>
      <a:tcTxStyle b="off" i="off"/>
      <a:tcStyle>
        <a:fill>
          <a:solidFill>
            <a:srgbClr val="F8D6CC"/>
          </a:solidFill>
        </a:fill>
      </a:tcStyle>
    </a:band1V>
    <a:band2V>
      <a:tcTxStyle b="off" i="off"/>
    </a:band2V>
    <a:lastCol>
      <a:tcTxStyle b="on" i="off">
        <a:font>
          <a:latin typeface="Calibri"/>
          <a:ea typeface="Calibri"/>
          <a:cs typeface="Calibri"/>
        </a:font>
        <a:schemeClr val="lt1"/>
      </a:tcTxStyle>
      <a:tcStyle>
        <a:fill>
          <a:solidFill>
            <a:schemeClr val="accent2"/>
          </a:solidFill>
        </a:fill>
      </a:tcStyle>
    </a:lastCol>
    <a:firstCol>
      <a:tcTxStyle b="on" i="off">
        <a:font>
          <a:latin typeface="Calibri"/>
          <a:ea typeface="Calibri"/>
          <a:cs typeface="Calibri"/>
        </a:font>
        <a:schemeClr val="lt1"/>
      </a:tcTxStyle>
      <a:tcStyle>
        <a:fill>
          <a:solidFill>
            <a:schemeClr val="accent2"/>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2"/>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2"/>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Oxygen-bold.fntdata"/><Relationship Id="rId20" Type="http://schemas.openxmlformats.org/officeDocument/2006/relationships/slide" Target="slides/slide14.xml"/><Relationship Id="rId42" Type="http://customschemas.google.com/relationships/presentationmetadata" Target="metadata"/><Relationship Id="rId41" Type="http://schemas.openxmlformats.org/officeDocument/2006/relationships/font" Target="fonts/ArialBlack-regular.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font" Target="fonts/Oxygen-regular.fntdata"/><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4" name="Google Shape;9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en-IE"/>
              <a:t>Το σύντομο σενάριο και οι ερωτήσεις συνέντευξης ή ένα storyboard δεν θα σας βοηθήσουν μόνο να αναπτύξετε το βίντεο, αλλά και να γνωρίζετε τι χρειάζεστε για την εγγραφή ενός βίντεο. Έτσι, μπορείτε να εγγράψετε το βίντεο με καλύτερη ποιότητα.</a:t>
            </a:r>
            <a:endParaRPr/>
          </a:p>
          <a:p>
            <a:pPr indent="0" lvl="0" marL="0" rtl="0" algn="l">
              <a:lnSpc>
                <a:spcPct val="100000"/>
              </a:lnSpc>
              <a:spcBef>
                <a:spcPts val="0"/>
              </a:spcBef>
              <a:spcAft>
                <a:spcPts val="0"/>
              </a:spcAft>
              <a:buSzPts val="1100"/>
              <a:buNone/>
            </a:pPr>
            <a:r>
              <a:t/>
            </a:r>
            <a:endParaRPr/>
          </a:p>
        </p:txBody>
      </p:sp>
      <p:sp>
        <p:nvSpPr>
          <p:cNvPr id="189" name="Google Shape;189;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IE"/>
              <a:t>Χρησιμοποιήστε δωρεάν ιστότοπους εικόνων που δεν υπόκεινται σε πνευματικά δικαιώματα, όπως το Pexels ή το Unsplash.</a:t>
            </a:r>
            <a:endParaRPr/>
          </a:p>
          <a:p>
            <a:pPr indent="0" lvl="0" marL="0" rtl="0" algn="l">
              <a:lnSpc>
                <a:spcPct val="100000"/>
              </a:lnSpc>
              <a:spcBef>
                <a:spcPts val="0"/>
              </a:spcBef>
              <a:spcAft>
                <a:spcPts val="0"/>
              </a:spcAft>
              <a:buSzPts val="1100"/>
              <a:buNone/>
            </a:pPr>
            <a:r>
              <a:rPr lang="en-IE"/>
              <a:t>Μπορείτε επίσης να χρησιμοποιήσετε δωρεάν λογισμικό επεξεργασίας ταινιών όπως το Movie maker ή το lightworks.</a:t>
            </a:r>
            <a:endParaRPr/>
          </a:p>
        </p:txBody>
      </p:sp>
      <p:sp>
        <p:nvSpPr>
          <p:cNvPr id="202" name="Google Shape;202;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6" name="Google Shape;216;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9" name="Google Shape;229;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2" name="Google Shape;242;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2" name="Google Shape;252;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IE"/>
              <a:t>Οι κάμερες (πίσω ή/και μπροστινές) ενός smartphone είναι ισχυρά εργαλεία ικανά να παράγουν ποιοτικές εικόνες που, σε συνδυασμό με τη φορητότητα της συσκευής και την ικανότητα διανομής της στο διαδίκτυο, μετατρέπουν το smartphone σε ένα μίνι στούντιο εγγραφής βίντεο - με το οποίο μπορείτε να εργάζεστε εν κινήσει.</a:t>
            </a:r>
            <a:endParaRPr/>
          </a:p>
          <a:p>
            <a:pPr indent="0" lvl="0" marL="0" rtl="0" algn="l">
              <a:lnSpc>
                <a:spcPct val="100000"/>
              </a:lnSpc>
              <a:spcBef>
                <a:spcPts val="0"/>
              </a:spcBef>
              <a:spcAft>
                <a:spcPts val="0"/>
              </a:spcAft>
              <a:buClr>
                <a:schemeClr val="dk1"/>
              </a:buClr>
              <a:buSzPts val="1100"/>
              <a:buFont typeface="Arial"/>
              <a:buNone/>
            </a:pPr>
            <a:r>
              <a:rPr lang="en-IE"/>
              <a:t>Ωστόσο, το smartphone σας δεν είναι χρήσιμο μόνο για την αυτοσχέδια λήψη βίντεο και φωτογραφιών όταν βρίσκεστε έξω- μπορεί επίσης να χρησιμοποιηθεί για την παραγωγή ενός βίντεο με σταθερή εικόνα, ελεγχόμενο φως και καλής ποιότητας ήχο. Όλα τα smartphones διαθέτουν πλέον τα τεχνικά χαρακτηριστικά που είναι απαραίτητα για την παραγωγή ενός βίντεο με επαγγελματική εμφάνιση.</a:t>
            </a:r>
            <a:endParaRPr/>
          </a:p>
          <a:p>
            <a:pPr indent="0" lvl="0" marL="0" rtl="0" algn="l">
              <a:lnSpc>
                <a:spcPct val="100000"/>
              </a:lnSpc>
              <a:spcBef>
                <a:spcPts val="0"/>
              </a:spcBef>
              <a:spcAft>
                <a:spcPts val="0"/>
              </a:spcAft>
              <a:buClr>
                <a:schemeClr val="dk1"/>
              </a:buClr>
              <a:buSzPts val="1100"/>
              <a:buFont typeface="Arial"/>
              <a:buNone/>
            </a:pPr>
            <a:r>
              <a:rPr lang="en-IE"/>
              <a:t>Η εγγραφή βίντεο με το smartphone σας έχει ήδη γίνει κοινός τόπος. Η υψηλή ποιότητα που προσφέρουν οι κάμερες των περισσότερων σημερινών smartphones σημαίνει ότι ακόμη και οι επαγγελματίες χρησιμοποιούν μερικές φορές τα smartphones τους! Η τελευταία καινοτομία που περιλαμβάνεται στις κάμερες κινητών τηλεφώνων είναι η δυνατότητα εγγραφής με ποιότητα 4K.  Ωστόσο, παρόλο που διαθέτουμε κάμερες υψηλής ποιότητας, αυτό θα μας είναι λίγο χρήσιμο για τη δημιουργία των βίντεο μας, αν δεν ξέρουμε πώς να τις χρησιμοποιούμε σωστά.</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263" name="Google Shape;263;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IE"/>
              <a:t>Οι κάμερες των smartphone έχουν μικρούς αισθητήρες εικόνας και χαμηλό δυναμικό εύρος. Οι λήψεις σε σκοτεινά περιβάλλοντα θα σας δώσουν υλικό χαμηλής ποιότητας, γι' αυτό θα πρέπει να προσπαθείτε να τραβάτε το βίντεό σας σε φωτισμένους χώρους. Επιπλέον, η αυτόματη έκθεση στα κινητά τηλέφωνα συνήθως αργεί να προσαρμοστεί όταν αλλάζει από τη μία σκηνή στην άλλη, οπότε να είστε προσεκτικοί σε αυτό όταν μετακινείστε από σκοτεινές περιοχές σε φωτεινές. Οι περισσότερες φωτογραφικές μηχανές προσφέρουν εστίαση και έκθεση μέσω αφής- χρησιμοποιήστε αυτή τη λειτουργία για να εκθέσετε ένα συγκεκριμένο μέρος μιας σκηνής ή ενός θέματος. Υπάρχουν επίσης μερικά φώτα LED στην αγορά που είναι μικρά και εύκολα στη χρήση.</a:t>
            </a:r>
            <a:endParaRPr/>
          </a:p>
          <a:p>
            <a:pPr indent="0" lvl="0" marL="0" rtl="0" algn="l">
              <a:lnSpc>
                <a:spcPct val="100000"/>
              </a:lnSpc>
              <a:spcBef>
                <a:spcPts val="0"/>
              </a:spcBef>
              <a:spcAft>
                <a:spcPts val="0"/>
              </a:spcAft>
              <a:buSzPts val="1100"/>
              <a:buNone/>
            </a:pPr>
            <a:r>
              <a:t/>
            </a:r>
            <a:endParaRPr/>
          </a:p>
        </p:txBody>
      </p:sp>
      <p:sp>
        <p:nvSpPr>
          <p:cNvPr id="275" name="Google Shape;275;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IE"/>
              <a:t>Γιατί ο κατευθυνόμενος φωτισμός είναι σημαντικός:</a:t>
            </a:r>
            <a:endParaRPr/>
          </a:p>
          <a:p>
            <a:pPr indent="0" lvl="0" marL="0" rtl="0" algn="l">
              <a:lnSpc>
                <a:spcPct val="100000"/>
              </a:lnSpc>
              <a:spcBef>
                <a:spcPts val="0"/>
              </a:spcBef>
              <a:spcAft>
                <a:spcPts val="0"/>
              </a:spcAft>
              <a:buClr>
                <a:schemeClr val="dk1"/>
              </a:buClr>
              <a:buSzPts val="1100"/>
              <a:buFont typeface="Arial"/>
              <a:buNone/>
            </a:pPr>
            <a:r>
              <a:rPr lang="en-IE"/>
              <a:t>Ο κατευθυνόμενος φωτισμός περιλαμβάνει την αλληλεπίδραση μεταξύ του υποκειμένου/ αντικειμένου και της πηγής φωτός σας. Η κατανόηση του τρόπου τοποθέτησης του υποκειμένου/ αντικειμένου σας (ή της κίνησής σας γύρω από αυτό) για να αποτυπώσετε τις καλύτερες δυνατές πλευρές του θα σας βοηθήσει να τραβήξετε εκπληκτικές φωτογραφίες με το smartphone σας. Υπάρχουν τρεις βασικοί τύποι κατευθυνόμενου φωτισμού:</a:t>
            </a:r>
            <a:endParaRPr/>
          </a:p>
          <a:p>
            <a:pPr indent="0" lvl="0" marL="0" rtl="0" algn="l">
              <a:lnSpc>
                <a:spcPct val="100000"/>
              </a:lnSpc>
              <a:spcBef>
                <a:spcPts val="0"/>
              </a:spcBef>
              <a:spcAft>
                <a:spcPts val="0"/>
              </a:spcAft>
              <a:buClr>
                <a:schemeClr val="dk1"/>
              </a:buClr>
              <a:buSzPts val="1100"/>
              <a:buFont typeface="Arial"/>
              <a:buNone/>
            </a:pPr>
            <a:r>
              <a:rPr lang="en-IE"/>
              <a:t>Μπροστινός φωτισμός - Ο καλά φωτισμένος, ομοιόμορφος φωτισμός όπως αυτός είναι ιδανικός για τη </a:t>
            </a:r>
            <a:r>
              <a:rPr lang="en-IE"/>
              <a:t>φωτογράφιση</a:t>
            </a:r>
            <a:r>
              <a:rPr lang="en-IE"/>
              <a:t> τοπίων, αλλά μην τον συγχέετε με το σκληρό μεσημεριανό φως! Ο μπροστινός φωτισμός μπορεί να χρησιμοποιηθεί σε συννεφιασμένες ημέρες ή όταν ο ήλιος πρόκειται να ανατείλει ή να δύσει.</a:t>
            </a:r>
            <a:endParaRPr/>
          </a:p>
          <a:p>
            <a:pPr indent="0" lvl="0" marL="0" rtl="0" algn="l">
              <a:lnSpc>
                <a:spcPct val="100000"/>
              </a:lnSpc>
              <a:spcBef>
                <a:spcPts val="0"/>
              </a:spcBef>
              <a:spcAft>
                <a:spcPts val="0"/>
              </a:spcAft>
              <a:buClr>
                <a:schemeClr val="dk1"/>
              </a:buClr>
              <a:buSzPts val="1100"/>
              <a:buFont typeface="Arial"/>
              <a:buNone/>
            </a:pPr>
            <a:r>
              <a:rPr lang="en-IE"/>
              <a:t>Οπίσθιος φωτισμός - Ο οπίσθιος φωτισμός χρησιμοποιείται συχνά κατά τη διάρκεια της χρυσής ώρας. Οι φωτογράφοι πορτραίτων ευδοκιμούν όταν πρόκειται για αυτό το είδος φωτός. Όταν ο ήλιος βρίσκεται πίσω από το θέμα σας, μπορείτε να δημιουργήσετε ενδιαφέρουσες σιλουέτες ή να χρησιμοποιήσετε τις ακτίνες του ήλιου, για να δημιουργήσετε κομψά φωτοστέφανα γύρω από το θέμα σας. Τα αποτελέσματα είναι χαρούμενα, χρυσά και οπτικά ελκυστικά. Ο οπίσθιος φωτισμός χρησιμοποιείται σε διάφορα είδη φωτογραφίας, οπότε φροντίστε να πειραματιστείτε όσο το δυνατόν περισσότερο με αυτόν.</a:t>
            </a:r>
            <a:endParaRPr/>
          </a:p>
          <a:p>
            <a:pPr indent="0" lvl="0" marL="0" rtl="0" algn="l">
              <a:lnSpc>
                <a:spcPct val="100000"/>
              </a:lnSpc>
              <a:spcBef>
                <a:spcPts val="0"/>
              </a:spcBef>
              <a:spcAft>
                <a:spcPts val="0"/>
              </a:spcAft>
              <a:buClr>
                <a:schemeClr val="dk1"/>
              </a:buClr>
              <a:buSzPts val="1100"/>
              <a:buFont typeface="Arial"/>
              <a:buNone/>
            </a:pPr>
            <a:r>
              <a:rPr lang="en-IE"/>
              <a:t>Πλευρικός φωτισμός - Αυτό περιλαμβάνει την έκθεση του μισού αντικειμένου σας σε μια πηγή φωτός, είτε πρόκειται για τεχνητό είτε για φυσικό φως. Ο πλευρικός φωτισμός δημιουργεί συναρπαστικές σκιές, τονίζει τα εκτεθειμένα χαρακτηριστικά και αναδεικνύει τις υφές. Οι φωτογράφοι νεκρής φύσης χρησιμοποιούν αυτό το είδος φωτισμού για να ενισχύσουν τη φυσική υφή των αντικειμένων. Οι φωτογράφοι πορτρέτων χρησιμοποιούν συχνά πλευρικό φωτισμό στα στούντιο για να δημιουργήσουν μια αίσθηση μυστηρίου.</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290" name="Google Shape;290;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IE"/>
              <a:t>Μπορεί να είναι δύσκολο να τραβήξετε σταθερά πλάνα με ένα κινητό τηλέφωνο. Τα smartphones είναι ελαφριά και μικρά, με αποτέλεσμα να είναι δύσκολο να διατηρηθούν σταθερά. Να τραβάτε πάντα με τα δύο χέρια, κρατώντας τη συσκευή όσο το δυνατόν πιο κοντά στο σώμα σας. Εξετάστε το ενδεχόμενο να στηρίξετε το τηλέφωνο ή τα χέρια σας σε μια σταθερή δομή, όπως ένα τραπέζι ή έναν τοίχο, για μεγαλύτερη σταθερότητα. Και για τις πιο σταθερές λήψεις, σκεφτείτε να προμηθευτείτε ένα μικρό τρίποδο. Το κουνημένο βίντεο μπορεί να είναι το στυλ ή η πρόθεσή σας, αλλά στις περισσότερες περιπτώσεις, δεν είναι. Επενδύστε σε ένα μικρό σύστημα στήριξης, όπως ένα τρίποδο, για να σταθεροποιήσετε αυτές τις λήψεις. Μην το παρακάνετε όμως με ένα ογκώδες τρίποδο DSLR- κρατήστε το ελαφρύ και μικρό, ώστε να είναι εύκολο στη μεταφορά. Ένα τρίποδο μπορεί επίσης να χρησιμοποιηθεί ως στύλος για να τραβήξετε αυτές τις ψηλές γωνίες, ή αν θέλετε, για να βρεθείτε πάνω από το πλήθος.</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
        <p:nvSpPr>
          <p:cNvPr id="304" name="Google Shape;304;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2" name="Google Shape;102;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IE"/>
              <a:t>3. Έκθεση και εστίαση</a:t>
            </a:r>
            <a:endParaRPr/>
          </a:p>
          <a:p>
            <a:pPr indent="0" lvl="0" marL="0" rtl="0" algn="l">
              <a:lnSpc>
                <a:spcPct val="100000"/>
              </a:lnSpc>
              <a:spcBef>
                <a:spcPts val="0"/>
              </a:spcBef>
              <a:spcAft>
                <a:spcPts val="0"/>
              </a:spcAft>
              <a:buClr>
                <a:schemeClr val="dk1"/>
              </a:buClr>
              <a:buSzPts val="1100"/>
              <a:buFont typeface="Arial"/>
              <a:buNone/>
            </a:pPr>
            <a:r>
              <a:rPr lang="en-IE"/>
              <a:t>Τα smartphones και οι ψηφιακές φωτογραφικές μηχανές ανιχνεύουν αυτόματα και ρυθμίζουν ανάλογα την έκθεση και την εστίαση. Αυτό είναι εξαιρετικό για τη λήψη γρήγορων στιγμιότυπων, αλλά ιδανικά κατά την εγγραφή θα θέλετε να έχετε περισσότερο χειροκίνητο έλεγχο και να τα κλειδώσετε, ώστε να μην προσαρμόζονται και να μην αφήνουν το υλικό σας υπερεκτεθειμένο και εκτός εστίασης.</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IE"/>
              <a:t>Απλά πατήστε στο θέμα σας, χρησιμοποιώντας την προεπιλεγμένη εφαρμογή του smartphone σας, για να κλειδώσετε χειροκίνητα την έκθεση και την εστίαση στο υλικό σας. Αυτό μπορεί να ρυθμιστεί κατά τη διάρκεια της βιντεοσκόπησης. Οι περισσότερες σύγχρονες ψηφιακές φωτογραφικές μηχανές προσφέρουν επίσης αυτή τη λειτουργία πατήματος. Εάν όχι, αυτό θα το κάνετε με ένα "μισό πάτημα" του κουμπιού λήψης.</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
        <p:nvSpPr>
          <p:cNvPr id="315" name="Google Shape;315;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9" name="Google Shape;329;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IE"/>
              <a:t>Τέλος, πρέπει να έχετε υπόψη σας ότι για να έχετε την καλύτερη δυνατή απόδοση από την κάμερα του smartphone σας, χρειάζεστε εξάσκηση! Η δυνατότητα να καταγράφετε βίντεο σαν επαγγελματίας είναι πλέον στα χέρια σας. Τι περιμένετε;</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340" name="Google Shape;340;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IE"/>
              <a:t>Θα ρίξουμε μια γρήγορη ματιά στο θέμα της παραγωγής βίντεο σε smartphones και γιατί ο ήχος είναι ακόμη πιο σημαντικός από το περιεχόμενο του βίντεο - ειδικά στο έργο της προφορικής ιστορίας  σας.</a:t>
            </a:r>
            <a:endParaRPr/>
          </a:p>
          <a:p>
            <a:pPr indent="0" lvl="0" marL="0" marR="0" rtl="0" algn="l">
              <a:lnSpc>
                <a:spcPct val="100000"/>
              </a:lnSpc>
              <a:spcBef>
                <a:spcPts val="0"/>
              </a:spcBef>
              <a:spcAft>
                <a:spcPts val="0"/>
              </a:spcAft>
              <a:buClr>
                <a:schemeClr val="dk1"/>
              </a:buClr>
              <a:buSzPts val="1100"/>
              <a:buFont typeface="Arial"/>
              <a:buNone/>
            </a:pPr>
            <a:r>
              <a:t/>
            </a:r>
            <a:endParaRPr/>
          </a:p>
          <a:p>
            <a:pPr indent="0" lvl="0" marL="0" marR="0" rtl="0" algn="l">
              <a:lnSpc>
                <a:spcPct val="100000"/>
              </a:lnSpc>
              <a:spcBef>
                <a:spcPts val="0"/>
              </a:spcBef>
              <a:spcAft>
                <a:spcPts val="0"/>
              </a:spcAft>
              <a:buClr>
                <a:schemeClr val="dk1"/>
              </a:buClr>
              <a:buSzPts val="1100"/>
              <a:buFont typeface="Arial"/>
              <a:buNone/>
            </a:pPr>
            <a:r>
              <a:t/>
            </a:r>
            <a:endParaRPr/>
          </a:p>
          <a:p>
            <a:pPr indent="0" lvl="0" marL="0" marR="0" rtl="0" algn="l">
              <a:lnSpc>
                <a:spcPct val="100000"/>
              </a:lnSpc>
              <a:spcBef>
                <a:spcPts val="0"/>
              </a:spcBef>
              <a:spcAft>
                <a:spcPts val="0"/>
              </a:spcAft>
              <a:buClr>
                <a:schemeClr val="dk1"/>
              </a:buClr>
              <a:buSzPts val="1100"/>
              <a:buFont typeface="Arial"/>
              <a:buNone/>
            </a:pPr>
            <a:r>
              <a:t/>
            </a:r>
            <a:endParaRPr/>
          </a:p>
          <a:p>
            <a:pPr indent="0" lvl="0" marL="0" marR="0" rtl="0" algn="l">
              <a:lnSpc>
                <a:spcPct val="100000"/>
              </a:lnSpc>
              <a:spcBef>
                <a:spcPts val="0"/>
              </a:spcBef>
              <a:spcAft>
                <a:spcPts val="0"/>
              </a:spcAft>
              <a:buClr>
                <a:schemeClr val="dk1"/>
              </a:buClr>
              <a:buSzPts val="1100"/>
              <a:buFont typeface="Arial"/>
              <a:buNone/>
            </a:pPr>
            <a:r>
              <a:t/>
            </a:r>
            <a:endParaRPr/>
          </a:p>
          <a:p>
            <a:pPr indent="0" lvl="0" marL="0" marR="0" rtl="0" algn="l">
              <a:lnSpc>
                <a:spcPct val="100000"/>
              </a:lnSpc>
              <a:spcBef>
                <a:spcPts val="0"/>
              </a:spcBef>
              <a:spcAft>
                <a:spcPts val="0"/>
              </a:spcAft>
              <a:buClr>
                <a:srgbClr val="000000"/>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
        <p:nvSpPr>
          <p:cNvPr id="350" name="Google Shape;350;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IE"/>
              <a:t>Στην παραγωγή, είναι πολύ συνηθισμένο οι αρχάριοι να παραμελούν το πόσο σημαντικός είναι ο ήχος, προτιμώντας την καταγραφή μιας καλύτερης ποιότητας εικόνας.</a:t>
            </a:r>
            <a:endParaRPr/>
          </a:p>
          <a:p>
            <a:pPr indent="0" lvl="0" marL="0" rtl="0" algn="l">
              <a:lnSpc>
                <a:spcPct val="100000"/>
              </a:lnSpc>
              <a:spcBef>
                <a:spcPts val="0"/>
              </a:spcBef>
              <a:spcAft>
                <a:spcPts val="0"/>
              </a:spcAft>
              <a:buSzPts val="1100"/>
              <a:buNone/>
            </a:pPr>
            <a:r>
              <a:rPr lang="en-IE"/>
              <a:t>Ως κοινό, αν δεν έχουμε ποιοτικό ήχο, δεν μπορούμε να βυθιστούμε πλήρως σε μια ιστορία και χάνουμε το ενδιαφέρον μας για αυτό που βλέπουμε. Ο ήχος αποτελεί το 50% μιας οπτικοακουστικής παραγωγής και ως εκ τούτου, πρέπει να δίνετε προσοχή στον ήχο κατά την ηχογράφηση.</a:t>
            </a:r>
            <a:endParaRPr/>
          </a:p>
          <a:p>
            <a:pPr indent="0" lvl="0" marL="0" rtl="0" algn="l">
              <a:lnSpc>
                <a:spcPct val="100000"/>
              </a:lnSpc>
              <a:spcBef>
                <a:spcPts val="0"/>
              </a:spcBef>
              <a:spcAft>
                <a:spcPts val="0"/>
              </a:spcAft>
              <a:buSzPts val="1100"/>
              <a:buNone/>
            </a:pPr>
            <a:r>
              <a:t/>
            </a:r>
            <a:endParaRPr/>
          </a:p>
        </p:txBody>
      </p:sp>
      <p:sp>
        <p:nvSpPr>
          <p:cNvPr id="361" name="Google Shape;361;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IE"/>
              <a:t>Κατά την προπαραγωγή, ενώ εσείς και η ομάδα σας σχεδιάζετε το έργο σας, πρέπει να σκεφτείτε πώς θα καταγράψετε τον ήχο. Πρέπει να ερευνήσουμε τον χώρο όπου θα γίνει η ηχογράφηση και να εντοπίσουμε πού θα τοποθετηθούν τα μικρόφωνα και τα μαγνητόφωνα. Στη συνέχεια, θα πρέπει να αναλύσουμε ποιος τύπος μικροφώνων ή μαγνητοφώνων θα είναι ο καταλληλότερος για κάθε περίπτωση.</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
        <p:nvSpPr>
          <p:cNvPr id="373" name="Google Shape;373;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E"/>
              <a:t>Είναι πολύ πιθανό κατά τη διάρκεια της εγγραφής του βίντεο να μην καταφέρετε να καταγράψετε όλους τους ήχους που θέλατε να συμπεριλάβετε στο έργο σας. Δεν υπάρχει λόγος να ανησυχείτε γι' αυτό. Κατά τη διάρκεια της μεταπαραγωγής, μπορείτε να παράγετε αυτούς τους ήχους και να τους συγχρονίσετε με αυτούς που μπορέσατε να καταγράψετε κατά την εγγραφή.  Ο ήχος από την αρχική ηχογράφηση ονομάζεται άμεσος ήχος. Αν δεν έχετε τη δυνατότητα να το κάνετε μόνοι σας, ψάξτε στο Διαδίκτυο, υπάρχουν αρκετές τράπεζες ήχου, ακόμη και αυτές που είναι ελεύθερης πρόσβασης.</a:t>
            </a:r>
            <a:endParaRPr/>
          </a:p>
          <a:p>
            <a:pPr indent="0" lvl="0" marL="0" rtl="0" algn="l">
              <a:lnSpc>
                <a:spcPct val="100000"/>
              </a:lnSpc>
              <a:spcBef>
                <a:spcPts val="0"/>
              </a:spcBef>
              <a:spcAft>
                <a:spcPts val="0"/>
              </a:spcAft>
              <a:buSzPts val="1100"/>
              <a:buNone/>
            </a:pPr>
            <a:r>
              <a:t/>
            </a:r>
            <a:endParaRPr/>
          </a:p>
        </p:txBody>
      </p:sp>
      <p:sp>
        <p:nvSpPr>
          <p:cNvPr id="392" name="Google Shape;392;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3" name="Google Shape;403;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5" name="Google Shape;415;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7" name="Google Shape;427;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3" name="Google Shape;113;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IE"/>
              <a:t>Σε ποια πλατφόρμα θα δημοσιεύσετε το podcast σας;</a:t>
            </a:r>
            <a:endParaRPr/>
          </a:p>
          <a:p>
            <a:pPr indent="0" lvl="0" marL="0" rtl="0" algn="l">
              <a:lnSpc>
                <a:spcPct val="100000"/>
              </a:lnSpc>
              <a:spcBef>
                <a:spcPts val="0"/>
              </a:spcBef>
              <a:spcAft>
                <a:spcPts val="0"/>
              </a:spcAft>
              <a:buClr>
                <a:schemeClr val="dk1"/>
              </a:buClr>
              <a:buSzPts val="1100"/>
              <a:buFont typeface="Arial"/>
              <a:buNone/>
            </a:pPr>
            <a:r>
              <a:rPr lang="en-IE"/>
              <a:t>Θα δημοσιεύσετε σε πολλαπλές πλατφόρμες;</a:t>
            </a:r>
            <a:endParaRPr/>
          </a:p>
          <a:p>
            <a:pPr indent="0" lvl="0" marL="0" rtl="0" algn="l">
              <a:lnSpc>
                <a:spcPct val="100000"/>
              </a:lnSpc>
              <a:spcBef>
                <a:spcPts val="0"/>
              </a:spcBef>
              <a:spcAft>
                <a:spcPts val="0"/>
              </a:spcAft>
              <a:buClr>
                <a:schemeClr val="dk1"/>
              </a:buClr>
              <a:buSzPts val="1100"/>
              <a:buFont typeface="Arial"/>
              <a:buNone/>
            </a:pPr>
            <a:r>
              <a:rPr lang="en-IE"/>
              <a:t>Ποιες είναι οι μεγαλύτερες πλατφόρμες για τους podcasters σήμερα;</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IE"/>
              <a:t>Θα χρειαστείτε κάποια προώθηση, για να διαδώσετε την ιστορία σας στον κόσμο;</a:t>
            </a:r>
            <a:endParaRPr/>
          </a:p>
          <a:p>
            <a:pPr indent="0" lvl="0" marL="0" rtl="0" algn="l">
              <a:lnSpc>
                <a:spcPct val="100000"/>
              </a:lnSpc>
              <a:spcBef>
                <a:spcPts val="0"/>
              </a:spcBef>
              <a:spcAft>
                <a:spcPts val="0"/>
              </a:spcAft>
              <a:buClr>
                <a:schemeClr val="dk1"/>
              </a:buClr>
              <a:buSzPts val="1100"/>
              <a:buFont typeface="Arial"/>
              <a:buNone/>
            </a:pPr>
            <a:r>
              <a:rPr lang="en-IE"/>
              <a:t>Ποιο είναι το κοινό-στόχος σας;</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
        <p:nvSpPr>
          <p:cNvPr id="438" name="Google Shape;438;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E"/>
              <a:t> </a:t>
            </a:r>
            <a:endParaRPr/>
          </a:p>
        </p:txBody>
      </p:sp>
      <p:sp>
        <p:nvSpPr>
          <p:cNvPr id="449" name="Google Shape;449;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1" name="Google Shape;461;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6" name="Google Shape;12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4" name="Google Shape;134;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2" name="Google Shape;14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IE">
                <a:latin typeface="Oxygen"/>
                <a:ea typeface="Oxygen"/>
                <a:cs typeface="Oxygen"/>
                <a:sym typeface="Oxygen"/>
              </a:rPr>
              <a:t>Η ψηφιακή αφήγηση στον πιο βασικό πυρήνα της είναι η πρακτική της χρήσης εργαλείων που βασίζονται σε υπολογιστή για την αφήγηση ιστοριών. Υπάρχει πληθώρα άλλων όρων που χρησιμοποιούνται για να περιγράψουν αυτή την πρακτική, όπως ψηφιακά ντοκιμαντέρ, αφηγήσεις βασισμένες στον υπολογιστή, ψηφιακά δοκίμια, ηλεκτρονικά απομνημονεύματα, διαδραστική αφήγηση κ.λπ., αλλά σε γενικές γραμμές, όλοι περιστρέφονται γύρω από την ιδέα του συνδυασμού της τέχνης της αφήγησης ιστοριών με μια ποικιλία πολυμέσων, συμπεριλαμβανομένων των γραφικών, του ήχου, του βίντεο και της δημοσίευσης στο διαδίκτυο.</a:t>
            </a:r>
            <a:endParaRPr>
              <a:latin typeface="Oxygen"/>
              <a:ea typeface="Oxygen"/>
              <a:cs typeface="Oxygen"/>
              <a:sym typeface="Oxygen"/>
            </a:endParaRPr>
          </a:p>
          <a:p>
            <a:pPr indent="-298450" lvl="0" marL="457200" rtl="0" algn="l">
              <a:lnSpc>
                <a:spcPct val="100000"/>
              </a:lnSpc>
              <a:spcBef>
                <a:spcPts val="0"/>
              </a:spcBef>
              <a:spcAft>
                <a:spcPts val="0"/>
              </a:spcAft>
              <a:buSzPts val="1100"/>
              <a:buChar char="●"/>
            </a:pPr>
            <a:r>
              <a:rPr lang="en-IE">
                <a:latin typeface="Oxygen"/>
                <a:ea typeface="Oxygen"/>
                <a:cs typeface="Oxygen"/>
                <a:sym typeface="Oxygen"/>
              </a:rPr>
              <a:t>Όπως και με την παραδοσιακή αφήγηση, οι περισσότερες ψηφιακές ιστορίες επικεντρώνονται σε ένα συγκεκριμένο θέμα και περιέχουν μια συγκεκριμένη οπτική γωνία. Ωστόσο, όπως υποδηλώνει και το όνομά τους, οι ψηφιακές ιστορίες περιέχουν συνήθως κάποιο μείγμα εικόνων που βασίζονται σε υπολογιστή, κείμενο, ηχογραφημένη ηχητική αφήγηση, βίντεο κλιπ ή/και μουσική. Οι ψηφιακές ιστορίες μπορεί να ποικίλλουν σε διάρκεια, αλλά οι περισσότερες από τις ιστορίες που χρησιμοποιούνται στην εκπαίδευση συνήθως διαρκούν μεταξύ 2 και 10 λεπτών. Τα θέματα που χρησιμοποιούνται στην ψηφιακή αφήγηση κυμαίνονται από προσωπικές ιστορίες μέχρι την εξιστόρηση ιστορικών γεγονότων, από την εξερεύνηση της ζωής στην ίδια την κοινότητα μέχρι την αναζήτηση της ζωής σε άλλες γωνιές του σύμπαντος, και κυριολεκτικά τα πάντα στο ενδιάμεσο.</a:t>
            </a:r>
            <a:endParaRPr/>
          </a:p>
          <a:p>
            <a:pPr indent="0" lvl="0" marL="0" rtl="0" algn="l">
              <a:lnSpc>
                <a:spcPct val="100000"/>
              </a:lnSpc>
              <a:spcBef>
                <a:spcPts val="0"/>
              </a:spcBef>
              <a:spcAft>
                <a:spcPts val="0"/>
              </a:spcAft>
              <a:buSzPts val="1100"/>
              <a:buNone/>
            </a:pPr>
            <a:r>
              <a:t/>
            </a:r>
            <a:endParaRPr/>
          </a:p>
        </p:txBody>
      </p:sp>
      <p:sp>
        <p:nvSpPr>
          <p:cNvPr id="153" name="Google Shape;153;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IE"/>
              <a:t>Η παραγωγή ιδεών είναι η πράξη της διαμόρφωσης ιδεών.</a:t>
            </a:r>
            <a:endParaRPr/>
          </a:p>
          <a:p>
            <a:pPr indent="0" lvl="0" marL="0" rtl="0" algn="l">
              <a:lnSpc>
                <a:spcPct val="100000"/>
              </a:lnSpc>
              <a:spcBef>
                <a:spcPts val="0"/>
              </a:spcBef>
              <a:spcAft>
                <a:spcPts val="0"/>
              </a:spcAft>
              <a:buClr>
                <a:schemeClr val="dk1"/>
              </a:buClr>
              <a:buSzPts val="1100"/>
              <a:buFont typeface="Arial"/>
              <a:buNone/>
            </a:pPr>
            <a:r>
              <a:rPr lang="en-IE"/>
              <a:t>Πρόκειται για μια δημιουργική διαδικασία που περιλαμβάνει τη δημιουργία, την ανάπτυξη και την επικοινωνία νέων σκέψεων και εννοιών, οι οποίες γίνονται η βάση της στρατηγικής σας για την καινοτομία.</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
        <p:nvSpPr>
          <p:cNvPr id="163" name="Google Shape;163;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IE"/>
              <a:t>Το πρώτο πράγμα που πρέπει να κάνουμε πριν επιλέξουμε μια ιδέα είναι να απαντήσουμε στις ακόλουθες ερωτήσεις. Τι θέλουμε να δείξουμε; Για ποιο λόγο θα το δείξουμε; Σε ποιον θα το δείξουμε; Και τέλος, πώς θα το δείξουμε; Μόλις απαντήσουμε σε αυτές τις απλές ερωτήσεις, θα είναι ευκολότερο να επιλέξουμε την ιδέα μας.</a:t>
            </a:r>
            <a:endParaRPr/>
          </a:p>
          <a:p>
            <a:pPr indent="0" lvl="0" marL="0" rtl="0" algn="l">
              <a:lnSpc>
                <a:spcPct val="100000"/>
              </a:lnSpc>
              <a:spcBef>
                <a:spcPts val="0"/>
              </a:spcBef>
              <a:spcAft>
                <a:spcPts val="0"/>
              </a:spcAft>
              <a:buClr>
                <a:schemeClr val="dk1"/>
              </a:buClr>
              <a:buSzPts val="1100"/>
              <a:buFont typeface="Arial"/>
              <a:buNone/>
            </a:pPr>
            <a:r>
              <a:rPr lang="en-IE"/>
              <a:t>Όταν επιλέγετε μια καλή ιδέα για το έργο σας για την αφρικανική ιστορία, πρέπει να έχετε κατά νου ποιοι θα είναι το κοινό σας; Πρέπει να είμαστε σε θέση να μεταδώσουμε σωστά το μήνυμα ή τη δημιουργική μας ιδέα, επομένως πρέπει να γνωρίζουμε πολύ καλά τον θεατή για να ξέρουμε πώς να εκφραστούμε και ποια γλώσσα να χρησιμοποιήσουμε.</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
        <p:nvSpPr>
          <p:cNvPr id="176" name="Google Shape;176;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1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1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6" name="Shape 86"/>
        <p:cNvGrpSpPr/>
        <p:nvPr/>
      </p:nvGrpSpPr>
      <p:grpSpPr>
        <a:xfrm>
          <a:off x="0" y="0"/>
          <a:ext cx="0" cy="0"/>
          <a:chOff x="0" y="0"/>
          <a:chExt cx="0" cy="0"/>
        </a:xfrm>
      </p:grpSpPr>
      <p:sp>
        <p:nvSpPr>
          <p:cNvPr id="87" name="Google Shape;87;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5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2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2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2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2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2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2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2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7"/>
          <p:cNvSpPr/>
          <p:nvPr>
            <p:ph idx="2" type="pic"/>
          </p:nvPr>
        </p:nvSpPr>
        <p:spPr>
          <a:xfrm>
            <a:off x="5183188" y="987425"/>
            <a:ext cx="6172200" cy="4873625"/>
          </a:xfrm>
          <a:prstGeom prst="rect">
            <a:avLst/>
          </a:prstGeom>
          <a:noFill/>
          <a:ln>
            <a:noFill/>
          </a:ln>
        </p:spPr>
      </p:sp>
      <p:sp>
        <p:nvSpPr>
          <p:cNvPr id="64" name="Google Shape;64;p2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2" name="Google Shape;82;p5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3" name="Google Shape;83;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4" name="Google Shape;84;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5" name="Google Shape;85;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 accent1="accent1" accent2="accent2" accent3="accent3" accent4="accent4" accent5="accent5" accent6="accent6" bg1="lt1" bg2="dk2" tx1="dk1" tx2="lt2" folHlink="folHlink" hlink="hlink"/>
  <p:sldLayoutIdLst>
    <p:sldLayoutId id="214748366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8.jpg"/><Relationship Id="rId4" Type="http://schemas.openxmlformats.org/officeDocument/2006/relationships/image" Target="../media/image3.png"/><Relationship Id="rId5"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6.jpg"/><Relationship Id="rId4" Type="http://schemas.openxmlformats.org/officeDocument/2006/relationships/image" Target="../media/image3.png"/><Relationship Id="rId5"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jpg"/><Relationship Id="rId4" Type="http://schemas.openxmlformats.org/officeDocument/2006/relationships/image" Target="../media/image3.png"/><Relationship Id="rId5"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8.jpg"/><Relationship Id="rId4" Type="http://schemas.openxmlformats.org/officeDocument/2006/relationships/image" Target="../media/image3.png"/><Relationship Id="rId5"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30.jpg"/><Relationship Id="rId4" Type="http://schemas.openxmlformats.org/officeDocument/2006/relationships/image" Target="../media/image3.png"/><Relationship Id="rId5"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jpg"/><Relationship Id="rId4" Type="http://schemas.openxmlformats.org/officeDocument/2006/relationships/image" Target="../media/image3.png"/><Relationship Id="rId5"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7.jpg"/><Relationship Id="rId4" Type="http://schemas.openxmlformats.org/officeDocument/2006/relationships/image" Target="../media/image3.png"/><Relationship Id="rId5"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7.jpg"/><Relationship Id="rId4" Type="http://schemas.openxmlformats.org/officeDocument/2006/relationships/image" Target="../media/image3.png"/><Relationship Id="rId5"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3.jpg"/><Relationship Id="rId4" Type="http://schemas.openxmlformats.org/officeDocument/2006/relationships/image" Target="../media/image3.png"/><Relationship Id="rId5"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4.jpg"/><Relationship Id="rId4" Type="http://schemas.openxmlformats.org/officeDocument/2006/relationships/image" Target="../media/image3.png"/><Relationship Id="rId5"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jpg"/><Relationship Id="rId4" Type="http://schemas.openxmlformats.org/officeDocument/2006/relationships/image" Target="../media/image3.png"/><Relationship Id="rId5"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9.jpg"/><Relationship Id="rId4" Type="http://schemas.openxmlformats.org/officeDocument/2006/relationships/image" Target="../media/image3.png"/><Relationship Id="rId5"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5.jpg"/><Relationship Id="rId4" Type="http://schemas.openxmlformats.org/officeDocument/2006/relationships/image" Target="../media/image3.png"/><Relationship Id="rId5"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9.png"/><Relationship Id="rId4" Type="http://schemas.openxmlformats.org/officeDocument/2006/relationships/image" Target="../media/image36.jpg"/><Relationship Id="rId5" Type="http://schemas.openxmlformats.org/officeDocument/2006/relationships/image" Target="../media/image3.png"/><Relationship Id="rId6"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4.jpg"/><Relationship Id="rId4" Type="http://schemas.openxmlformats.org/officeDocument/2006/relationships/image" Target="../media/image3.png"/><Relationship Id="rId5"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5.jpg"/><Relationship Id="rId4" Type="http://schemas.openxmlformats.org/officeDocument/2006/relationships/image" Target="../media/image3.png"/><Relationship Id="rId5"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7.jpg"/><Relationship Id="rId4" Type="http://schemas.openxmlformats.org/officeDocument/2006/relationships/image" Target="../media/image3.png"/><Relationship Id="rId5"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7.png"/><Relationship Id="rId4" Type="http://schemas.openxmlformats.org/officeDocument/2006/relationships/image" Target="../media/image3.png"/><Relationship Id="rId5"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2.png"/><Relationship Id="rId5"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1.jpg"/><Relationship Id="rId4" Type="http://schemas.openxmlformats.org/officeDocument/2006/relationships/image" Target="../media/image3.png"/><Relationship Id="rId5"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48.png"/><Relationship Id="rId4" Type="http://schemas.openxmlformats.org/officeDocument/2006/relationships/image" Target="../media/image3.png"/><Relationship Id="rId5"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png"/><Relationship Id="rId4" Type="http://schemas.openxmlformats.org/officeDocument/2006/relationships/image" Target="../media/image1.png"/><Relationship Id="rId11" Type="http://schemas.openxmlformats.org/officeDocument/2006/relationships/image" Target="../media/image45.jpg"/><Relationship Id="rId10" Type="http://schemas.openxmlformats.org/officeDocument/2006/relationships/image" Target="../media/image39.png"/><Relationship Id="rId12" Type="http://schemas.openxmlformats.org/officeDocument/2006/relationships/image" Target="../media/image4.png"/><Relationship Id="rId9" Type="http://schemas.openxmlformats.org/officeDocument/2006/relationships/image" Target="../media/image40.jpg"/><Relationship Id="rId5" Type="http://schemas.openxmlformats.org/officeDocument/2006/relationships/image" Target="../media/image43.png"/><Relationship Id="rId6" Type="http://schemas.openxmlformats.org/officeDocument/2006/relationships/image" Target="../media/image38.png"/><Relationship Id="rId7" Type="http://schemas.openxmlformats.org/officeDocument/2006/relationships/image" Target="../media/image42.png"/><Relationship Id="rId8"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3.png"/><Relationship Id="rId5"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0.jpg"/><Relationship Id="rId4" Type="http://schemas.openxmlformats.org/officeDocument/2006/relationships/image" Target="../media/image3.png"/><Relationship Id="rId5"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jpg"/><Relationship Id="rId4" Type="http://schemas.openxmlformats.org/officeDocument/2006/relationships/image" Target="../media/image3.png"/><Relationship Id="rId5"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
          <p:cNvSpPr txBox="1"/>
          <p:nvPr>
            <p:ph type="ctrTitle"/>
          </p:nvPr>
        </p:nvSpPr>
        <p:spPr>
          <a:xfrm>
            <a:off x="3303013" y="5117807"/>
            <a:ext cx="5585974" cy="606374"/>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Font typeface="Arial Black"/>
              <a:buNone/>
            </a:pPr>
            <a:r>
              <a:rPr lang="en-IE" sz="2400">
                <a:latin typeface="Arial Black"/>
                <a:ea typeface="Arial Black"/>
                <a:cs typeface="Arial Black"/>
                <a:sym typeface="Arial Black"/>
              </a:rPr>
              <a:t>Module 3</a:t>
            </a:r>
            <a:endParaRPr/>
          </a:p>
        </p:txBody>
      </p:sp>
      <p:pic>
        <p:nvPicPr>
          <p:cNvPr descr="Text&#10;&#10;Description automatically generated" id="97" name="Google Shape;97;p1"/>
          <p:cNvPicPr preferRelativeResize="0"/>
          <p:nvPr/>
        </p:nvPicPr>
        <p:blipFill rotWithShape="1">
          <a:blip r:embed="rId3">
            <a:alphaModFix/>
          </a:blip>
          <a:srcRect b="0" l="0" r="0" t="0"/>
          <a:stretch/>
        </p:blipFill>
        <p:spPr>
          <a:xfrm>
            <a:off x="235341" y="6247302"/>
            <a:ext cx="1964299" cy="427819"/>
          </a:xfrm>
          <a:prstGeom prst="rect">
            <a:avLst/>
          </a:prstGeom>
          <a:noFill/>
          <a:ln>
            <a:noFill/>
          </a:ln>
        </p:spPr>
      </p:pic>
      <p:pic>
        <p:nvPicPr>
          <p:cNvPr id="98" name="Google Shape;98;p1"/>
          <p:cNvPicPr preferRelativeResize="0"/>
          <p:nvPr/>
        </p:nvPicPr>
        <p:blipFill rotWithShape="1">
          <a:blip r:embed="rId4">
            <a:alphaModFix/>
          </a:blip>
          <a:srcRect b="0" l="0" r="0" t="0"/>
          <a:stretch/>
        </p:blipFill>
        <p:spPr>
          <a:xfrm>
            <a:off x="4542691" y="769716"/>
            <a:ext cx="3106618" cy="4021632"/>
          </a:xfrm>
          <a:prstGeom prst="rect">
            <a:avLst/>
          </a:prstGeom>
          <a:noFill/>
          <a:ln>
            <a:noFill/>
          </a:ln>
        </p:spPr>
      </p:pic>
      <p:pic>
        <p:nvPicPr>
          <p:cNvPr id="99" name="Google Shape;99;p1"/>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0" name="Shape 190"/>
        <p:cNvGrpSpPr/>
        <p:nvPr/>
      </p:nvGrpSpPr>
      <p:grpSpPr>
        <a:xfrm>
          <a:off x="0" y="0"/>
          <a:ext cx="0" cy="0"/>
          <a:chOff x="0" y="0"/>
          <a:chExt cx="0" cy="0"/>
        </a:xfrm>
      </p:grpSpPr>
      <p:sp>
        <p:nvSpPr>
          <p:cNvPr id="191" name="Google Shape;191;p33"/>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192" name="Google Shape;192;p33"/>
          <p:cNvCxnSpPr/>
          <p:nvPr/>
        </p:nvCxnSpPr>
        <p:spPr>
          <a:xfrm rot="10800000">
            <a:off x="831873" y="1749756"/>
            <a:ext cx="4718304" cy="0"/>
          </a:xfrm>
          <a:prstGeom prst="straightConnector1">
            <a:avLst/>
          </a:prstGeom>
          <a:noFill/>
          <a:ln cap="flat" cmpd="sng" w="12700">
            <a:solidFill>
              <a:schemeClr val="accent2"/>
            </a:solidFill>
            <a:prstDash val="solid"/>
            <a:round/>
            <a:headEnd len="sm" w="sm" type="none"/>
            <a:tailEnd len="sm" w="sm" type="none"/>
          </a:ln>
        </p:spPr>
      </p:cxnSp>
      <p:sp>
        <p:nvSpPr>
          <p:cNvPr id="193" name="Google Shape;193;p33"/>
          <p:cNvSpPr txBox="1"/>
          <p:nvPr/>
        </p:nvSpPr>
        <p:spPr>
          <a:xfrm>
            <a:off x="897769" y="1909192"/>
            <a:ext cx="4586513" cy="3647710"/>
          </a:xfrm>
          <a:prstGeom prst="rect">
            <a:avLst/>
          </a:prstGeom>
          <a:noFill/>
          <a:ln>
            <a:noFill/>
          </a:ln>
        </p:spPr>
        <p:txBody>
          <a:bodyPr anchorCtr="0" anchor="t" bIns="45700" lIns="91425" spcFirstLastPara="1" rIns="91425" wrap="square" tIns="45700">
            <a:normAutofit/>
          </a:bodyPr>
          <a:lstStyle/>
          <a:p>
            <a:pPr indent="-127000" lvl="0" marL="0" marR="0" rtl="0" algn="l">
              <a:lnSpc>
                <a:spcPct val="90000"/>
              </a:lnSpc>
              <a:spcBef>
                <a:spcPts val="0"/>
              </a:spcBef>
              <a:spcAft>
                <a:spcPts val="0"/>
              </a:spcAft>
              <a:buClr>
                <a:srgbClr val="000000"/>
              </a:buClr>
              <a:buSzPts val="2000"/>
              <a:buFont typeface="Arial"/>
              <a:buChar char="•"/>
            </a:pPr>
            <a:r>
              <a:rPr b="0" i="0" lang="en-IE" sz="2000" u="none" cap="none" strike="noStrike">
                <a:solidFill>
                  <a:schemeClr val="lt1"/>
                </a:solidFill>
                <a:latin typeface="Arial"/>
                <a:ea typeface="Arial"/>
                <a:cs typeface="Arial"/>
                <a:sym typeface="Arial"/>
              </a:rPr>
              <a:t>Βήμα 3: Σχέδιο/Πίνακας ιστορίας</a:t>
            </a:r>
            <a:endParaRPr b="0" i="0" sz="1400" u="none" cap="none" strike="noStrike">
              <a:solidFill>
                <a:srgbClr val="000000"/>
              </a:solidFill>
              <a:latin typeface="Arial"/>
              <a:ea typeface="Arial"/>
              <a:cs typeface="Arial"/>
              <a:sym typeface="Arial"/>
            </a:endParaRPr>
          </a:p>
        </p:txBody>
      </p:sp>
      <p:cxnSp>
        <p:nvCxnSpPr>
          <p:cNvPr id="194" name="Google Shape;194;p33"/>
          <p:cNvCxnSpPr/>
          <p:nvPr/>
        </p:nvCxnSpPr>
        <p:spPr>
          <a:xfrm rot="10800000">
            <a:off x="834027" y="5707672"/>
            <a:ext cx="4713997" cy="0"/>
          </a:xfrm>
          <a:prstGeom prst="straightConnector1">
            <a:avLst/>
          </a:prstGeom>
          <a:noFill/>
          <a:ln cap="flat" cmpd="sng" w="12700">
            <a:solidFill>
              <a:schemeClr val="accent2"/>
            </a:solidFill>
            <a:prstDash val="solid"/>
            <a:round/>
            <a:headEnd len="sm" w="sm" type="none"/>
            <a:tailEnd len="sm" w="sm" type="none"/>
          </a:ln>
        </p:spPr>
      </p:cxnSp>
      <p:pic>
        <p:nvPicPr>
          <p:cNvPr descr="Text&#10;&#10;Description automatically generated with medium confidence" id="195" name="Google Shape;195;p33"/>
          <p:cNvPicPr preferRelativeResize="0"/>
          <p:nvPr/>
        </p:nvPicPr>
        <p:blipFill rotWithShape="1">
          <a:blip r:embed="rId3">
            <a:alphaModFix/>
          </a:blip>
          <a:srcRect b="0" l="0" r="0" t="8020"/>
          <a:stretch/>
        </p:blipFill>
        <p:spPr>
          <a:xfrm>
            <a:off x="5823857" y="10"/>
            <a:ext cx="6368143" cy="6857990"/>
          </a:xfrm>
          <a:prstGeom prst="rect">
            <a:avLst/>
          </a:prstGeom>
          <a:noFill/>
          <a:ln>
            <a:noFill/>
          </a:ln>
        </p:spPr>
      </p:pic>
      <p:sp>
        <p:nvSpPr>
          <p:cNvPr id="196" name="Google Shape;196;p33"/>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97" name="Google Shape;197;p33"/>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198" name="Google Shape;198;p33"/>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99" name="Google Shape;199;p33"/>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3" name="Shape 203"/>
        <p:cNvGrpSpPr/>
        <p:nvPr/>
      </p:nvGrpSpPr>
      <p:grpSpPr>
        <a:xfrm>
          <a:off x="0" y="0"/>
          <a:ext cx="0" cy="0"/>
          <a:chOff x="0" y="0"/>
          <a:chExt cx="0" cy="0"/>
        </a:xfrm>
      </p:grpSpPr>
      <p:sp>
        <p:nvSpPr>
          <p:cNvPr id="204" name="Google Shape;204;p34"/>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205" name="Google Shape;205;p34"/>
          <p:cNvCxnSpPr/>
          <p:nvPr/>
        </p:nvCxnSpPr>
        <p:spPr>
          <a:xfrm rot="10800000">
            <a:off x="831873" y="1749756"/>
            <a:ext cx="4718304" cy="0"/>
          </a:xfrm>
          <a:prstGeom prst="straightConnector1">
            <a:avLst/>
          </a:prstGeom>
          <a:noFill/>
          <a:ln cap="flat" cmpd="sng" w="12700">
            <a:solidFill>
              <a:schemeClr val="accent2"/>
            </a:solidFill>
            <a:prstDash val="solid"/>
            <a:round/>
            <a:headEnd len="sm" w="sm" type="none"/>
            <a:tailEnd len="sm" w="sm" type="none"/>
          </a:ln>
        </p:spPr>
      </p:cxnSp>
      <p:sp>
        <p:nvSpPr>
          <p:cNvPr id="206" name="Google Shape;206;p34"/>
          <p:cNvSpPr txBox="1"/>
          <p:nvPr/>
        </p:nvSpPr>
        <p:spPr>
          <a:xfrm>
            <a:off x="897769" y="1909192"/>
            <a:ext cx="4586513" cy="3647710"/>
          </a:xfrm>
          <a:prstGeom prst="rect">
            <a:avLst/>
          </a:prstGeom>
          <a:noFill/>
          <a:ln>
            <a:noFill/>
          </a:ln>
        </p:spPr>
        <p:txBody>
          <a:bodyPr anchorCtr="0" anchor="t" bIns="45700" lIns="91425" spcFirstLastPara="1" rIns="91425" wrap="square" tIns="45700">
            <a:normAutofit/>
          </a:bodyPr>
          <a:lstStyle/>
          <a:p>
            <a:pPr indent="-127000" lvl="0" marL="0" marR="0" rtl="0" algn="l">
              <a:lnSpc>
                <a:spcPct val="90000"/>
              </a:lnSpc>
              <a:spcBef>
                <a:spcPts val="0"/>
              </a:spcBef>
              <a:spcAft>
                <a:spcPts val="0"/>
              </a:spcAft>
              <a:buClr>
                <a:srgbClr val="000000"/>
              </a:buClr>
              <a:buSzPts val="2000"/>
              <a:buFont typeface="Arial"/>
              <a:buChar char="•"/>
            </a:pPr>
            <a:r>
              <a:rPr b="0" i="0" lang="en-IE" sz="2000" u="none" cap="none" strike="noStrike">
                <a:solidFill>
                  <a:schemeClr val="lt1"/>
                </a:solidFill>
                <a:latin typeface="Arial"/>
                <a:ea typeface="Arial"/>
                <a:cs typeface="Arial"/>
                <a:sym typeface="Arial"/>
              </a:rPr>
              <a:t>Βήμα 4: Συγκ</a:t>
            </a:r>
            <a:r>
              <a:rPr lang="en-IE" sz="2000">
                <a:solidFill>
                  <a:schemeClr val="lt1"/>
                </a:solidFill>
              </a:rPr>
              <a:t>έντρωση</a:t>
            </a:r>
            <a:r>
              <a:rPr b="0" i="0" lang="en-IE" sz="2000" u="none" cap="none" strike="noStrike">
                <a:solidFill>
                  <a:schemeClr val="lt1"/>
                </a:solidFill>
                <a:latin typeface="Arial"/>
                <a:ea typeface="Arial"/>
                <a:cs typeface="Arial"/>
                <a:sym typeface="Arial"/>
              </a:rPr>
              <a:t> ή δημιουργ</a:t>
            </a:r>
            <a:r>
              <a:rPr lang="en-IE" sz="2000">
                <a:solidFill>
                  <a:schemeClr val="lt1"/>
                </a:solidFill>
              </a:rPr>
              <a:t>ία</a:t>
            </a:r>
            <a:r>
              <a:rPr b="0" i="0" lang="en-IE" sz="2000" u="none" cap="none" strike="noStrike">
                <a:solidFill>
                  <a:schemeClr val="lt1"/>
                </a:solidFill>
                <a:latin typeface="Arial"/>
                <a:ea typeface="Arial"/>
                <a:cs typeface="Arial"/>
                <a:sym typeface="Arial"/>
              </a:rPr>
              <a:t> εικόν</a:t>
            </a:r>
            <a:r>
              <a:rPr lang="en-IE" sz="2000">
                <a:solidFill>
                  <a:schemeClr val="lt1"/>
                </a:solidFill>
              </a:rPr>
              <a:t>ων</a:t>
            </a:r>
            <a:r>
              <a:rPr b="0" i="0" lang="en-IE" sz="2000" u="none" cap="none" strike="noStrike">
                <a:solidFill>
                  <a:schemeClr val="lt1"/>
                </a:solidFill>
                <a:latin typeface="Arial"/>
                <a:ea typeface="Arial"/>
                <a:cs typeface="Arial"/>
                <a:sym typeface="Arial"/>
              </a:rPr>
              <a:t>/ήχου/βίντεο</a:t>
            </a:r>
            <a:endParaRPr b="0" i="0" sz="1400" u="none" cap="none" strike="noStrike">
              <a:solidFill>
                <a:srgbClr val="000000"/>
              </a:solidFill>
              <a:latin typeface="Arial"/>
              <a:ea typeface="Arial"/>
              <a:cs typeface="Arial"/>
              <a:sym typeface="Arial"/>
            </a:endParaRPr>
          </a:p>
        </p:txBody>
      </p:sp>
      <p:cxnSp>
        <p:nvCxnSpPr>
          <p:cNvPr id="207" name="Google Shape;207;p34"/>
          <p:cNvCxnSpPr/>
          <p:nvPr/>
        </p:nvCxnSpPr>
        <p:spPr>
          <a:xfrm rot="10800000">
            <a:off x="834027" y="5707672"/>
            <a:ext cx="4713997" cy="0"/>
          </a:xfrm>
          <a:prstGeom prst="straightConnector1">
            <a:avLst/>
          </a:prstGeom>
          <a:noFill/>
          <a:ln cap="flat" cmpd="sng" w="12700">
            <a:solidFill>
              <a:schemeClr val="accent2"/>
            </a:solidFill>
            <a:prstDash val="solid"/>
            <a:round/>
            <a:headEnd len="sm" w="sm" type="none"/>
            <a:tailEnd len="sm" w="sm" type="none"/>
          </a:ln>
        </p:spPr>
      </p:cxnSp>
      <p:pic>
        <p:nvPicPr>
          <p:cNvPr descr="A person working on a computer&#10;&#10;Description automatically generated with low confidence" id="208" name="Google Shape;208;p34"/>
          <p:cNvPicPr preferRelativeResize="0"/>
          <p:nvPr/>
        </p:nvPicPr>
        <p:blipFill rotWithShape="1">
          <a:blip r:embed="rId3">
            <a:alphaModFix/>
          </a:blip>
          <a:srcRect b="17049" l="0" r="0" t="2165"/>
          <a:stretch/>
        </p:blipFill>
        <p:spPr>
          <a:xfrm>
            <a:off x="5902235" y="10"/>
            <a:ext cx="6289766" cy="6857990"/>
          </a:xfrm>
          <a:prstGeom prst="rect">
            <a:avLst/>
          </a:prstGeom>
          <a:noFill/>
          <a:ln>
            <a:noFill/>
          </a:ln>
        </p:spPr>
      </p:pic>
      <p:sp>
        <p:nvSpPr>
          <p:cNvPr id="209" name="Google Shape;209;p34"/>
          <p:cNvSpPr/>
          <p:nvPr/>
        </p:nvSpPr>
        <p:spPr>
          <a:xfrm flipH="1">
            <a:off x="12191999" y="57150"/>
            <a:ext cx="45719" cy="56340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sp>
        <p:nvSpPr>
          <p:cNvPr id="210" name="Google Shape;210;p34"/>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11" name="Google Shape;211;p34"/>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212" name="Google Shape;212;p34"/>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13" name="Google Shape;213;p34"/>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7" name="Shape 217"/>
        <p:cNvGrpSpPr/>
        <p:nvPr/>
      </p:nvGrpSpPr>
      <p:grpSpPr>
        <a:xfrm>
          <a:off x="0" y="0"/>
          <a:ext cx="0" cy="0"/>
          <a:chOff x="0" y="0"/>
          <a:chExt cx="0" cy="0"/>
        </a:xfrm>
      </p:grpSpPr>
      <p:sp>
        <p:nvSpPr>
          <p:cNvPr id="218" name="Google Shape;218;p35"/>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219" name="Google Shape;219;p35"/>
          <p:cNvCxnSpPr/>
          <p:nvPr/>
        </p:nvCxnSpPr>
        <p:spPr>
          <a:xfrm rot="10800000">
            <a:off x="831873" y="1749756"/>
            <a:ext cx="4718304" cy="0"/>
          </a:xfrm>
          <a:prstGeom prst="straightConnector1">
            <a:avLst/>
          </a:prstGeom>
          <a:noFill/>
          <a:ln cap="flat" cmpd="sng" w="12700">
            <a:solidFill>
              <a:schemeClr val="accent2"/>
            </a:solidFill>
            <a:prstDash val="solid"/>
            <a:round/>
            <a:headEnd len="sm" w="sm" type="none"/>
            <a:tailEnd len="sm" w="sm" type="none"/>
          </a:ln>
        </p:spPr>
      </p:cxnSp>
      <p:sp>
        <p:nvSpPr>
          <p:cNvPr id="220" name="Google Shape;220;p35"/>
          <p:cNvSpPr txBox="1"/>
          <p:nvPr/>
        </p:nvSpPr>
        <p:spPr>
          <a:xfrm>
            <a:off x="897769" y="1909192"/>
            <a:ext cx="4586513" cy="3647710"/>
          </a:xfrm>
          <a:prstGeom prst="rect">
            <a:avLst/>
          </a:prstGeom>
          <a:noFill/>
          <a:ln>
            <a:noFill/>
          </a:ln>
        </p:spPr>
        <p:txBody>
          <a:bodyPr anchorCtr="0" anchor="t" bIns="45700" lIns="91425" spcFirstLastPara="1" rIns="91425" wrap="square" tIns="45700">
            <a:normAutofit/>
          </a:bodyPr>
          <a:lstStyle/>
          <a:p>
            <a:pPr indent="-127000" lvl="0" marL="0" marR="0" rtl="0" algn="l">
              <a:lnSpc>
                <a:spcPct val="90000"/>
              </a:lnSpc>
              <a:spcBef>
                <a:spcPts val="0"/>
              </a:spcBef>
              <a:spcAft>
                <a:spcPts val="0"/>
              </a:spcAft>
              <a:buClr>
                <a:srgbClr val="000000"/>
              </a:buClr>
              <a:buSzPts val="2000"/>
              <a:buFont typeface="Arial"/>
              <a:buChar char="•"/>
            </a:pPr>
            <a:r>
              <a:rPr b="0" i="0" lang="en-IE" sz="2000" u="none" cap="none" strike="noStrike">
                <a:solidFill>
                  <a:schemeClr val="lt1"/>
                </a:solidFill>
                <a:latin typeface="Arial"/>
                <a:ea typeface="Arial"/>
                <a:cs typeface="Arial"/>
                <a:sym typeface="Arial"/>
              </a:rPr>
              <a:t>Βήμα 5: </a:t>
            </a:r>
            <a:r>
              <a:rPr lang="en-IE" sz="2000">
                <a:solidFill>
                  <a:schemeClr val="lt1"/>
                </a:solidFill>
              </a:rPr>
              <a:t>Σύνθεση</a:t>
            </a:r>
            <a:r>
              <a:rPr b="0" i="0" lang="en-IE" sz="20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cxnSp>
        <p:nvCxnSpPr>
          <p:cNvPr id="221" name="Google Shape;221;p35"/>
          <p:cNvCxnSpPr/>
          <p:nvPr/>
        </p:nvCxnSpPr>
        <p:spPr>
          <a:xfrm rot="10800000">
            <a:off x="834027" y="5707672"/>
            <a:ext cx="4713997" cy="0"/>
          </a:xfrm>
          <a:prstGeom prst="straightConnector1">
            <a:avLst/>
          </a:prstGeom>
          <a:noFill/>
          <a:ln cap="flat" cmpd="sng" w="12700">
            <a:solidFill>
              <a:schemeClr val="accent2"/>
            </a:solidFill>
            <a:prstDash val="solid"/>
            <a:round/>
            <a:headEnd len="sm" w="sm" type="none"/>
            <a:tailEnd len="sm" w="sm" type="none"/>
          </a:ln>
        </p:spPr>
      </p:cxnSp>
      <p:pic>
        <p:nvPicPr>
          <p:cNvPr descr="A person using a computer&#10;&#10;Description automatically generated with medium confidence" id="222" name="Google Shape;222;p35"/>
          <p:cNvPicPr preferRelativeResize="0"/>
          <p:nvPr/>
        </p:nvPicPr>
        <p:blipFill rotWithShape="1">
          <a:blip r:embed="rId3">
            <a:alphaModFix/>
          </a:blip>
          <a:srcRect b="-1" l="32547" r="12299" t="0"/>
          <a:stretch/>
        </p:blipFill>
        <p:spPr>
          <a:xfrm>
            <a:off x="6525453" y="10"/>
            <a:ext cx="5666547" cy="6857990"/>
          </a:xfrm>
          <a:prstGeom prst="rect">
            <a:avLst/>
          </a:prstGeom>
          <a:noFill/>
          <a:ln>
            <a:noFill/>
          </a:ln>
        </p:spPr>
      </p:pic>
      <p:sp>
        <p:nvSpPr>
          <p:cNvPr id="223" name="Google Shape;223;p35"/>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24" name="Google Shape;224;p35"/>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225" name="Google Shape;225;p35"/>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26" name="Google Shape;226;p35"/>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0" name="Shape 230"/>
        <p:cNvGrpSpPr/>
        <p:nvPr/>
      </p:nvGrpSpPr>
      <p:grpSpPr>
        <a:xfrm>
          <a:off x="0" y="0"/>
          <a:ext cx="0" cy="0"/>
          <a:chOff x="0" y="0"/>
          <a:chExt cx="0" cy="0"/>
        </a:xfrm>
      </p:grpSpPr>
      <p:sp>
        <p:nvSpPr>
          <p:cNvPr id="231" name="Google Shape;231;p36"/>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232" name="Google Shape;232;p36"/>
          <p:cNvCxnSpPr/>
          <p:nvPr/>
        </p:nvCxnSpPr>
        <p:spPr>
          <a:xfrm rot="10800000">
            <a:off x="831873" y="1749756"/>
            <a:ext cx="4718304" cy="0"/>
          </a:xfrm>
          <a:prstGeom prst="straightConnector1">
            <a:avLst/>
          </a:prstGeom>
          <a:noFill/>
          <a:ln cap="flat" cmpd="sng" w="12700">
            <a:solidFill>
              <a:schemeClr val="accent2"/>
            </a:solidFill>
            <a:prstDash val="solid"/>
            <a:round/>
            <a:headEnd len="sm" w="sm" type="none"/>
            <a:tailEnd len="sm" w="sm" type="none"/>
          </a:ln>
        </p:spPr>
      </p:cxnSp>
      <p:sp>
        <p:nvSpPr>
          <p:cNvPr id="233" name="Google Shape;233;p36"/>
          <p:cNvSpPr txBox="1"/>
          <p:nvPr/>
        </p:nvSpPr>
        <p:spPr>
          <a:xfrm>
            <a:off x="897769" y="1909192"/>
            <a:ext cx="4586513" cy="3647710"/>
          </a:xfrm>
          <a:prstGeom prst="rect">
            <a:avLst/>
          </a:prstGeom>
          <a:noFill/>
          <a:ln>
            <a:noFill/>
          </a:ln>
        </p:spPr>
        <p:txBody>
          <a:bodyPr anchorCtr="0" anchor="t" bIns="45700" lIns="91425" spcFirstLastPara="1" rIns="91425" wrap="square" tIns="45700">
            <a:normAutofit/>
          </a:bodyPr>
          <a:lstStyle/>
          <a:p>
            <a:pPr indent="-127000" lvl="0" marL="0" marR="0" rtl="0" algn="l">
              <a:lnSpc>
                <a:spcPct val="90000"/>
              </a:lnSpc>
              <a:spcBef>
                <a:spcPts val="0"/>
              </a:spcBef>
              <a:spcAft>
                <a:spcPts val="0"/>
              </a:spcAft>
              <a:buClr>
                <a:srgbClr val="000000"/>
              </a:buClr>
              <a:buSzPts val="2000"/>
              <a:buFont typeface="Arial"/>
              <a:buChar char="•"/>
            </a:pPr>
            <a:r>
              <a:rPr b="0" i="0" lang="en-IE" sz="2000" u="none" cap="none" strike="noStrike">
                <a:solidFill>
                  <a:schemeClr val="lt1"/>
                </a:solidFill>
                <a:latin typeface="Arial"/>
                <a:ea typeface="Arial"/>
                <a:cs typeface="Arial"/>
                <a:sym typeface="Arial"/>
              </a:rPr>
              <a:t>Βήμα 6: Δημοσίευση </a:t>
            </a:r>
            <a:endParaRPr b="0" i="0" sz="1400" u="none" cap="none" strike="noStrike">
              <a:solidFill>
                <a:srgbClr val="000000"/>
              </a:solidFill>
              <a:latin typeface="Arial"/>
              <a:ea typeface="Arial"/>
              <a:cs typeface="Arial"/>
              <a:sym typeface="Arial"/>
            </a:endParaRPr>
          </a:p>
        </p:txBody>
      </p:sp>
      <p:cxnSp>
        <p:nvCxnSpPr>
          <p:cNvPr id="234" name="Google Shape;234;p36"/>
          <p:cNvCxnSpPr/>
          <p:nvPr/>
        </p:nvCxnSpPr>
        <p:spPr>
          <a:xfrm rot="10800000">
            <a:off x="834027" y="5707672"/>
            <a:ext cx="4713997" cy="0"/>
          </a:xfrm>
          <a:prstGeom prst="straightConnector1">
            <a:avLst/>
          </a:prstGeom>
          <a:noFill/>
          <a:ln cap="flat" cmpd="sng" w="12700">
            <a:solidFill>
              <a:schemeClr val="accent2"/>
            </a:solidFill>
            <a:prstDash val="solid"/>
            <a:round/>
            <a:headEnd len="sm" w="sm" type="none"/>
            <a:tailEnd len="sm" w="sm" type="none"/>
          </a:ln>
        </p:spPr>
      </p:cxnSp>
      <p:pic>
        <p:nvPicPr>
          <p:cNvPr descr="A picture containing person, indoor&#10;&#10;Description automatically generated" id="235" name="Google Shape;235;p36"/>
          <p:cNvPicPr preferRelativeResize="0"/>
          <p:nvPr/>
        </p:nvPicPr>
        <p:blipFill rotWithShape="1">
          <a:blip r:embed="rId3">
            <a:alphaModFix/>
          </a:blip>
          <a:srcRect b="16205" l="0" r="0" t="3008"/>
          <a:stretch/>
        </p:blipFill>
        <p:spPr>
          <a:xfrm>
            <a:off x="6525453" y="10"/>
            <a:ext cx="5666547" cy="6857990"/>
          </a:xfrm>
          <a:prstGeom prst="rect">
            <a:avLst/>
          </a:prstGeom>
          <a:noFill/>
          <a:ln>
            <a:noFill/>
          </a:ln>
        </p:spPr>
      </p:pic>
      <p:sp>
        <p:nvSpPr>
          <p:cNvPr id="236" name="Google Shape;236;p36"/>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37" name="Google Shape;237;p36"/>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238" name="Google Shape;238;p36"/>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39" name="Google Shape;239;p36"/>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43" name="Shape 243"/>
        <p:cNvGrpSpPr/>
        <p:nvPr/>
      </p:nvGrpSpPr>
      <p:grpSpPr>
        <a:xfrm>
          <a:off x="0" y="0"/>
          <a:ext cx="0" cy="0"/>
          <a:chOff x="0" y="0"/>
          <a:chExt cx="0" cy="0"/>
        </a:xfrm>
      </p:grpSpPr>
      <p:sp>
        <p:nvSpPr>
          <p:cNvPr id="244" name="Google Shape;244;p37"/>
          <p:cNvSpPr txBox="1"/>
          <p:nvPr/>
        </p:nvSpPr>
        <p:spPr>
          <a:xfrm>
            <a:off x="838200" y="2322576"/>
            <a:ext cx="6254496" cy="3858768"/>
          </a:xfrm>
          <a:prstGeom prst="rect">
            <a:avLst/>
          </a:prstGeom>
          <a:noFill/>
          <a:ln>
            <a:noFill/>
          </a:ln>
        </p:spPr>
        <p:txBody>
          <a:bodyPr anchorCtr="0" anchor="t" bIns="45700" lIns="91425" spcFirstLastPara="1" rIns="91425" wrap="square" tIns="45700">
            <a:normAutofit/>
          </a:bodyPr>
          <a:lstStyle/>
          <a:p>
            <a:pPr indent="-152400" lvl="0" marL="0" marR="0" rtl="0" algn="l">
              <a:lnSpc>
                <a:spcPct val="90000"/>
              </a:lnSpc>
              <a:spcBef>
                <a:spcPts val="0"/>
              </a:spcBef>
              <a:spcAft>
                <a:spcPts val="0"/>
              </a:spcAft>
              <a:buClr>
                <a:srgbClr val="000000"/>
              </a:buClr>
              <a:buSzPts val="2400"/>
              <a:buFont typeface="Arial"/>
              <a:buChar char="•"/>
            </a:pPr>
            <a:r>
              <a:rPr b="0" i="0" lang="en-IE" sz="2400" u="none" cap="none" strike="noStrike">
                <a:solidFill>
                  <a:schemeClr val="lt1"/>
                </a:solidFill>
                <a:latin typeface="Arial"/>
                <a:ea typeface="Arial"/>
                <a:cs typeface="Arial"/>
                <a:sym typeface="Arial"/>
              </a:rPr>
              <a:t>Βήμα 7: Ανατροφοδότηση και προβληματισμός</a:t>
            </a:r>
            <a:endParaRPr b="0" i="0" sz="1400" u="none" cap="none" strike="noStrike">
              <a:solidFill>
                <a:srgbClr val="000000"/>
              </a:solidFill>
              <a:latin typeface="Arial"/>
              <a:ea typeface="Arial"/>
              <a:cs typeface="Arial"/>
              <a:sym typeface="Arial"/>
            </a:endParaRPr>
          </a:p>
        </p:txBody>
      </p:sp>
      <p:pic>
        <p:nvPicPr>
          <p:cNvPr descr="A picture containing text&#10;&#10;Description automatically generated" id="245" name="Google Shape;245;p37"/>
          <p:cNvPicPr preferRelativeResize="0"/>
          <p:nvPr/>
        </p:nvPicPr>
        <p:blipFill rotWithShape="1">
          <a:blip r:embed="rId3">
            <a:alphaModFix/>
          </a:blip>
          <a:srcRect b="-1" l="0" r="-2" t="1337"/>
          <a:stretch/>
        </p:blipFill>
        <p:spPr>
          <a:xfrm>
            <a:off x="5660571" y="10"/>
            <a:ext cx="6531428" cy="6857990"/>
          </a:xfrm>
          <a:prstGeom prst="rect">
            <a:avLst/>
          </a:prstGeom>
          <a:noFill/>
          <a:ln>
            <a:noFill/>
          </a:ln>
        </p:spPr>
      </p:pic>
      <p:sp>
        <p:nvSpPr>
          <p:cNvPr id="246" name="Google Shape;246;p37"/>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47" name="Google Shape;247;p37"/>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248" name="Google Shape;248;p37"/>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49" name="Google Shape;249;p37"/>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38"/>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255" name="Google Shape;255;p38"/>
          <p:cNvPicPr preferRelativeResize="0"/>
          <p:nvPr/>
        </p:nvPicPr>
        <p:blipFill rotWithShape="1">
          <a:blip r:embed="rId4">
            <a:alphaModFix/>
          </a:blip>
          <a:srcRect b="0" l="0" r="0" t="0"/>
          <a:stretch/>
        </p:blipFill>
        <p:spPr>
          <a:xfrm>
            <a:off x="2331065" y="1222216"/>
            <a:ext cx="7529869" cy="4869747"/>
          </a:xfrm>
          <a:prstGeom prst="rect">
            <a:avLst/>
          </a:prstGeom>
          <a:noFill/>
          <a:ln>
            <a:noFill/>
          </a:ln>
        </p:spPr>
      </p:pic>
      <p:sp>
        <p:nvSpPr>
          <p:cNvPr id="256" name="Google Shape;256;p38"/>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57" name="Google Shape;257;p38"/>
          <p:cNvPicPr preferRelativeResize="0"/>
          <p:nvPr/>
        </p:nvPicPr>
        <p:blipFill rotWithShape="1">
          <a:blip r:embed="rId5">
            <a:alphaModFix/>
          </a:blip>
          <a:srcRect b="0" l="0" r="0" t="0"/>
          <a:stretch/>
        </p:blipFill>
        <p:spPr>
          <a:xfrm>
            <a:off x="235341" y="6242795"/>
            <a:ext cx="1964299" cy="427819"/>
          </a:xfrm>
          <a:prstGeom prst="rect">
            <a:avLst/>
          </a:prstGeom>
          <a:noFill/>
          <a:ln>
            <a:noFill/>
          </a:ln>
        </p:spPr>
      </p:pic>
      <p:sp>
        <p:nvSpPr>
          <p:cNvPr id="258" name="Google Shape;258;p38"/>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59" name="Google Shape;259;p38"/>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260" name="Google Shape;260;p38"/>
          <p:cNvSpPr txBox="1"/>
          <p:nvPr/>
        </p:nvSpPr>
        <p:spPr>
          <a:xfrm>
            <a:off x="2669925" y="2087050"/>
            <a:ext cx="6981000" cy="314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6600" u="none" cap="none" strike="noStrike">
                <a:solidFill>
                  <a:srgbClr val="000000"/>
                </a:solidFill>
                <a:latin typeface="Arial"/>
                <a:ea typeface="Arial"/>
                <a:cs typeface="Arial"/>
                <a:sym typeface="Arial"/>
              </a:rPr>
              <a:t>Ενότητα 2: </a:t>
            </a:r>
            <a:r>
              <a:rPr lang="en-IE" sz="6600"/>
              <a:t>Κινηματογράφηση</a:t>
            </a:r>
            <a:r>
              <a:rPr b="0" i="0" lang="en-IE" sz="6600" u="none" cap="none" strike="noStrike">
                <a:solidFill>
                  <a:srgbClr val="000000"/>
                </a:solidFill>
                <a:latin typeface="Arial"/>
                <a:ea typeface="Arial"/>
                <a:cs typeface="Arial"/>
                <a:sym typeface="Arial"/>
              </a:rPr>
              <a:t> με Smartphone </a:t>
            </a:r>
            <a:endParaRPr b="0" i="0" sz="66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4" name="Shape 264"/>
        <p:cNvGrpSpPr/>
        <p:nvPr/>
      </p:nvGrpSpPr>
      <p:grpSpPr>
        <a:xfrm>
          <a:off x="0" y="0"/>
          <a:ext cx="0" cy="0"/>
          <a:chOff x="0" y="0"/>
          <a:chExt cx="0" cy="0"/>
        </a:xfrm>
      </p:grpSpPr>
      <p:pic>
        <p:nvPicPr>
          <p:cNvPr descr="A picture containing indoor&#10;&#10;Description automatically generated" id="265" name="Google Shape;265;p39"/>
          <p:cNvPicPr preferRelativeResize="0"/>
          <p:nvPr/>
        </p:nvPicPr>
        <p:blipFill rotWithShape="1">
          <a:blip r:embed="rId3">
            <a:alphaModFix/>
          </a:blip>
          <a:srcRect b="9608" l="0" r="0" t="6122"/>
          <a:stretch/>
        </p:blipFill>
        <p:spPr>
          <a:xfrm>
            <a:off x="20" y="10"/>
            <a:ext cx="12191980" cy="6857990"/>
          </a:xfrm>
          <a:prstGeom prst="rect">
            <a:avLst/>
          </a:prstGeom>
          <a:noFill/>
          <a:ln>
            <a:noFill/>
          </a:ln>
        </p:spPr>
      </p:pic>
      <p:sp>
        <p:nvSpPr>
          <p:cNvPr id="266" name="Google Shape;266;p39"/>
          <p:cNvSpPr/>
          <p:nvPr/>
        </p:nvSpPr>
        <p:spPr>
          <a:xfrm>
            <a:off x="7488621" y="2277613"/>
            <a:ext cx="4703379" cy="4580387"/>
          </a:xfrm>
          <a:custGeom>
            <a:rect b="b" l="l" r="r" t="t"/>
            <a:pathLst>
              <a:path extrusionOk="0" h="1298" w="1333">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69411"/>
            </a:schemeClr>
          </a:solid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267" name="Google Shape;267;p39"/>
          <p:cNvSpPr txBox="1"/>
          <p:nvPr/>
        </p:nvSpPr>
        <p:spPr>
          <a:xfrm>
            <a:off x="8022021" y="3231931"/>
            <a:ext cx="3852041" cy="1834056"/>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None/>
            </a:pPr>
            <a:r>
              <a:rPr b="1" i="0" lang="en-IE" sz="4000" u="none" cap="none" strike="noStrike">
                <a:solidFill>
                  <a:schemeClr val="dk1"/>
                </a:solidFill>
                <a:latin typeface="Arial"/>
                <a:ea typeface="Arial"/>
                <a:cs typeface="Arial"/>
                <a:sym typeface="Arial"/>
              </a:rPr>
              <a:t>Ποιότητα κάμερας</a:t>
            </a:r>
            <a:endParaRPr b="0" i="0" sz="1400" u="none" cap="none" strike="noStrike">
              <a:solidFill>
                <a:srgbClr val="000000"/>
              </a:solidFill>
              <a:latin typeface="Arial"/>
              <a:ea typeface="Arial"/>
              <a:cs typeface="Arial"/>
              <a:sym typeface="Arial"/>
            </a:endParaRPr>
          </a:p>
        </p:txBody>
      </p:sp>
      <p:cxnSp>
        <p:nvCxnSpPr>
          <p:cNvPr id="268" name="Google Shape;268;p39"/>
          <p:cNvCxnSpPr/>
          <p:nvPr/>
        </p:nvCxnSpPr>
        <p:spPr>
          <a:xfrm>
            <a:off x="9480331" y="5123793"/>
            <a:ext cx="935420" cy="0"/>
          </a:xfrm>
          <a:prstGeom prst="straightConnector1">
            <a:avLst/>
          </a:prstGeom>
          <a:noFill/>
          <a:ln cap="sq" cmpd="sng" w="25400">
            <a:solidFill>
              <a:srgbClr val="262626"/>
            </a:solidFill>
            <a:prstDash val="solid"/>
            <a:bevel/>
            <a:headEnd len="sm" w="sm" type="none"/>
            <a:tailEnd len="sm" w="sm" type="none"/>
          </a:ln>
        </p:spPr>
      </p:cxnSp>
      <p:sp>
        <p:nvSpPr>
          <p:cNvPr id="269" name="Google Shape;269;p39"/>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70" name="Google Shape;270;p39"/>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271" name="Google Shape;271;p39"/>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72" name="Google Shape;272;p39"/>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6" name="Shape 276"/>
        <p:cNvGrpSpPr/>
        <p:nvPr/>
      </p:nvGrpSpPr>
      <p:grpSpPr>
        <a:xfrm>
          <a:off x="0" y="0"/>
          <a:ext cx="0" cy="0"/>
          <a:chOff x="0" y="0"/>
          <a:chExt cx="0" cy="0"/>
        </a:xfrm>
      </p:grpSpPr>
      <p:sp>
        <p:nvSpPr>
          <p:cNvPr id="277" name="Google Shape;277;p4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person, indoor&#10;&#10;Description automatically generated" id="278" name="Google Shape;278;p40"/>
          <p:cNvPicPr preferRelativeResize="0"/>
          <p:nvPr/>
        </p:nvPicPr>
        <p:blipFill rotWithShape="1">
          <a:blip r:embed="rId3">
            <a:alphaModFix/>
          </a:blip>
          <a:srcRect b="-1" l="16529" r="4806" t="0"/>
          <a:stretch/>
        </p:blipFill>
        <p:spPr>
          <a:xfrm>
            <a:off x="4110127" y="10"/>
            <a:ext cx="8081873" cy="6857990"/>
          </a:xfrm>
          <a:custGeom>
            <a:rect b="b" l="l" r="r" t="t"/>
            <a:pathLst>
              <a:path extrusionOk="0" h="6858000" w="8081873">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ln>
            <a:noFill/>
          </a:ln>
        </p:spPr>
      </p:pic>
      <p:sp>
        <p:nvSpPr>
          <p:cNvPr id="279" name="Google Shape;279;p40"/>
          <p:cNvSpPr/>
          <p:nvPr/>
        </p:nvSpPr>
        <p:spPr>
          <a:xfrm>
            <a:off x="0" y="0"/>
            <a:ext cx="4959047" cy="6858000"/>
          </a:xfrm>
          <a:custGeom>
            <a:rect b="b" l="l" r="r" t="t"/>
            <a:pathLst>
              <a:path extrusionOk="0" h="6858000" w="4959047">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solidFill>
            <a:schemeClr val="lt1"/>
          </a:solidFill>
          <a:ln cap="flat" cmpd="sng" w="9525">
            <a:solidFill>
              <a:srgbClr val="FCFBFB"/>
            </a:solidFill>
            <a:prstDash val="solid"/>
            <a:round/>
            <a:headEnd len="sm" w="sm" type="none"/>
            <a:tailEnd len="sm" w="sm" type="none"/>
          </a:ln>
          <a:effectLst>
            <a:outerShdw blurRad="50800" rotWithShape="0" algn="l" dist="38100">
              <a:srgbClr val="D8D8D8">
                <a:alpha val="2941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0" name="Google Shape;280;p40"/>
          <p:cNvSpPr/>
          <p:nvPr/>
        </p:nvSpPr>
        <p:spPr>
          <a:xfrm>
            <a:off x="0" y="0"/>
            <a:ext cx="4948887" cy="6858000"/>
          </a:xfrm>
          <a:custGeom>
            <a:rect b="b" l="l" r="r" t="t"/>
            <a:pathLst>
              <a:path extrusionOk="0" h="6858000" w="4948887">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1" name="Google Shape;281;p40"/>
          <p:cNvSpPr txBox="1"/>
          <p:nvPr/>
        </p:nvSpPr>
        <p:spPr>
          <a:xfrm>
            <a:off x="477981" y="1122363"/>
            <a:ext cx="4023360" cy="320413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i="0" lang="en-IE" sz="4800" u="none" cap="none" strike="noStrike">
                <a:solidFill>
                  <a:schemeClr val="dk1"/>
                </a:solidFill>
                <a:latin typeface="Arial"/>
                <a:ea typeface="Arial"/>
                <a:cs typeface="Arial"/>
                <a:sym typeface="Arial"/>
              </a:rPr>
              <a:t>Φωτισμός</a:t>
            </a:r>
            <a:endParaRPr b="0" i="0" sz="1400" u="none" cap="none" strike="noStrike">
              <a:solidFill>
                <a:srgbClr val="000000"/>
              </a:solidFill>
              <a:latin typeface="Arial"/>
              <a:ea typeface="Arial"/>
              <a:cs typeface="Arial"/>
              <a:sym typeface="Arial"/>
            </a:endParaRPr>
          </a:p>
        </p:txBody>
      </p:sp>
      <p:sp>
        <p:nvSpPr>
          <p:cNvPr id="282" name="Google Shape;282;p40"/>
          <p:cNvSpPr/>
          <p:nvPr/>
        </p:nvSpPr>
        <p:spPr>
          <a:xfrm rot="5400000">
            <a:off x="759921" y="346791"/>
            <a:ext cx="146304"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3" name="Google Shape;283;p40"/>
          <p:cNvSpPr/>
          <p:nvPr/>
        </p:nvSpPr>
        <p:spPr>
          <a:xfrm>
            <a:off x="481029" y="4546920"/>
            <a:ext cx="402336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4" name="Google Shape;284;p40"/>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85" name="Google Shape;285;p40"/>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286" name="Google Shape;286;p40"/>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87" name="Google Shape;287;p40"/>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1" name="Shape 291"/>
        <p:cNvGrpSpPr/>
        <p:nvPr/>
      </p:nvGrpSpPr>
      <p:grpSpPr>
        <a:xfrm>
          <a:off x="0" y="0"/>
          <a:ext cx="0" cy="0"/>
          <a:chOff x="0" y="0"/>
          <a:chExt cx="0" cy="0"/>
        </a:xfrm>
      </p:grpSpPr>
      <p:sp>
        <p:nvSpPr>
          <p:cNvPr id="292" name="Google Shape;292;p4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eiryo"/>
              <a:ea typeface="Meiryo"/>
              <a:cs typeface="Meiryo"/>
              <a:sym typeface="Meiryo"/>
            </a:endParaRPr>
          </a:p>
        </p:txBody>
      </p:sp>
      <p:sp>
        <p:nvSpPr>
          <p:cNvPr id="293" name="Google Shape;293;p41"/>
          <p:cNvSpPr/>
          <p:nvPr/>
        </p:nvSpPr>
        <p:spPr>
          <a:xfrm flipH="1">
            <a:off x="2212206" y="0"/>
            <a:ext cx="2529723" cy="6858000"/>
          </a:xfrm>
          <a:custGeom>
            <a:rect b="b" l="l" r="r" t="t"/>
            <a:pathLst>
              <a:path extrusionOk="0" h="6858000" w="2529723">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4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Meiryo"/>
              <a:ea typeface="Meiryo"/>
              <a:cs typeface="Meiryo"/>
              <a:sym typeface="Meiryo"/>
            </a:endParaRPr>
          </a:p>
        </p:txBody>
      </p:sp>
      <p:sp>
        <p:nvSpPr>
          <p:cNvPr id="294" name="Google Shape;294;p41"/>
          <p:cNvSpPr/>
          <p:nvPr/>
        </p:nvSpPr>
        <p:spPr>
          <a:xfrm flipH="1">
            <a:off x="2417551" y="0"/>
            <a:ext cx="2536434" cy="6858000"/>
          </a:xfrm>
          <a:custGeom>
            <a:rect b="b" l="l" r="r" t="t"/>
            <a:pathLst>
              <a:path extrusionOk="0" h="6858000" w="2536434">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4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Meiryo"/>
              <a:ea typeface="Meiryo"/>
              <a:cs typeface="Meiryo"/>
              <a:sym typeface="Meiryo"/>
            </a:endParaRPr>
          </a:p>
        </p:txBody>
      </p:sp>
      <p:pic>
        <p:nvPicPr>
          <p:cNvPr descr="A person looking through a camera&#10;&#10;Description automatically generated with medium confidence" id="295" name="Google Shape;295;p41"/>
          <p:cNvPicPr preferRelativeResize="0"/>
          <p:nvPr/>
        </p:nvPicPr>
        <p:blipFill rotWithShape="1">
          <a:blip r:embed="rId3">
            <a:alphaModFix/>
          </a:blip>
          <a:srcRect b="-1" l="7075" r="-1" t="0"/>
          <a:stretch/>
        </p:blipFill>
        <p:spPr>
          <a:xfrm>
            <a:off x="2644776" y="10"/>
            <a:ext cx="9547224" cy="6857990"/>
          </a:xfrm>
          <a:custGeom>
            <a:rect b="b" l="l" r="r" t="t"/>
            <a:pathLst>
              <a:path extrusionOk="0" h="6858000" w="9547224">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a:noFill/>
          <a:ln>
            <a:noFill/>
          </a:ln>
        </p:spPr>
      </p:pic>
      <p:sp>
        <p:nvSpPr>
          <p:cNvPr id="296" name="Google Shape;296;p41"/>
          <p:cNvSpPr/>
          <p:nvPr/>
        </p:nvSpPr>
        <p:spPr>
          <a:xfrm flipH="1">
            <a:off x="2644774" y="0"/>
            <a:ext cx="2756893" cy="6858000"/>
          </a:xfrm>
          <a:custGeom>
            <a:rect b="b" l="l" r="r" t="t"/>
            <a:pathLst>
              <a:path extrusionOk="0" h="6858000" w="2756893">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7" name="Google Shape;297;p41"/>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98" name="Google Shape;298;p41"/>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299" name="Google Shape;299;p41"/>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00" name="Google Shape;300;p41"/>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301" name="Google Shape;301;p41"/>
          <p:cNvSpPr txBox="1"/>
          <p:nvPr/>
        </p:nvSpPr>
        <p:spPr>
          <a:xfrm>
            <a:off x="474157" y="936380"/>
            <a:ext cx="3211286"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IE" sz="4000" u="none" cap="none" strike="noStrike">
                <a:solidFill>
                  <a:schemeClr val="dk1"/>
                </a:solidFill>
                <a:highlight>
                  <a:schemeClr val="lt1"/>
                </a:highlight>
                <a:latin typeface="Arial"/>
                <a:ea typeface="Arial"/>
                <a:cs typeface="Arial"/>
                <a:sym typeface="Arial"/>
              </a:rPr>
              <a:t>Φωτισμός</a:t>
            </a:r>
            <a:endParaRPr b="1" i="0" sz="4000" u="none" cap="none" strike="noStrike">
              <a:solidFill>
                <a:srgbClr val="000000"/>
              </a:solidFill>
              <a:highlight>
                <a:schemeClr val="lt1"/>
              </a:highlight>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5" name="Shape 305"/>
        <p:cNvGrpSpPr/>
        <p:nvPr/>
      </p:nvGrpSpPr>
      <p:grpSpPr>
        <a:xfrm>
          <a:off x="0" y="0"/>
          <a:ext cx="0" cy="0"/>
          <a:chOff x="0" y="0"/>
          <a:chExt cx="0" cy="0"/>
        </a:xfrm>
      </p:grpSpPr>
      <p:pic>
        <p:nvPicPr>
          <p:cNvPr descr="A person sitting at a desk with a camera and a computer&#10;&#10;Description automatically generated with medium confidence" id="306" name="Google Shape;306;p42"/>
          <p:cNvPicPr preferRelativeResize="0"/>
          <p:nvPr/>
        </p:nvPicPr>
        <p:blipFill rotWithShape="1">
          <a:blip r:embed="rId3">
            <a:alphaModFix/>
          </a:blip>
          <a:srcRect b="0" l="0" r="0" t="0"/>
          <a:stretch/>
        </p:blipFill>
        <p:spPr>
          <a:xfrm>
            <a:off x="4236656" y="643466"/>
            <a:ext cx="3718687" cy="5571067"/>
          </a:xfrm>
          <a:prstGeom prst="rect">
            <a:avLst/>
          </a:prstGeom>
          <a:noFill/>
          <a:ln>
            <a:noFill/>
          </a:ln>
        </p:spPr>
      </p:pic>
      <p:sp>
        <p:nvSpPr>
          <p:cNvPr id="307" name="Google Shape;307;p42"/>
          <p:cNvSpPr/>
          <p:nvPr/>
        </p:nvSpPr>
        <p:spPr>
          <a:xfrm>
            <a:off x="10435590" y="57150"/>
            <a:ext cx="1756410" cy="56340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sp>
        <p:nvSpPr>
          <p:cNvPr id="308" name="Google Shape;308;p42"/>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09" name="Google Shape;309;p42"/>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10" name="Google Shape;310;p42"/>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Logo&#10;&#10;Description automatically generated with medium confidence" id="311" name="Google Shape;311;p42"/>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312" name="Google Shape;312;p42"/>
          <p:cNvSpPr txBox="1"/>
          <p:nvPr/>
        </p:nvSpPr>
        <p:spPr>
          <a:xfrm>
            <a:off x="856706" y="936380"/>
            <a:ext cx="2485208"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IE" sz="4000" u="none" cap="none" strike="noStrike">
                <a:solidFill>
                  <a:srgbClr val="000000"/>
                </a:solidFill>
                <a:latin typeface="Arial"/>
                <a:ea typeface="Arial"/>
                <a:cs typeface="Arial"/>
                <a:sym typeface="Arial"/>
              </a:rPr>
              <a:t>Βάση τρίποδου</a:t>
            </a:r>
            <a:endParaRPr b="1" i="0" sz="40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p2"/>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05" name="Google Shape;105;p2"/>
          <p:cNvPicPr preferRelativeResize="0"/>
          <p:nvPr/>
        </p:nvPicPr>
        <p:blipFill rotWithShape="1">
          <a:blip r:embed="rId4">
            <a:alphaModFix/>
          </a:blip>
          <a:srcRect b="0" l="0" r="0" t="0"/>
          <a:stretch/>
        </p:blipFill>
        <p:spPr>
          <a:xfrm rot="5400000">
            <a:off x="4017640" y="-488420"/>
            <a:ext cx="4156720" cy="7335722"/>
          </a:xfrm>
          <a:prstGeom prst="rect">
            <a:avLst/>
          </a:prstGeom>
          <a:noFill/>
          <a:ln>
            <a:noFill/>
          </a:ln>
        </p:spPr>
      </p:pic>
      <p:sp>
        <p:nvSpPr>
          <p:cNvPr id="106" name="Google Shape;106;p2"/>
          <p:cNvSpPr txBox="1"/>
          <p:nvPr/>
        </p:nvSpPr>
        <p:spPr>
          <a:xfrm>
            <a:off x="2997272" y="2084079"/>
            <a:ext cx="6197400" cy="1754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lang="en-IE" sz="3600">
                <a:solidFill>
                  <a:srgbClr val="FD3259"/>
                </a:solidFill>
                <a:latin typeface="Arial Black"/>
                <a:ea typeface="Arial Black"/>
                <a:cs typeface="Arial Black"/>
                <a:sym typeface="Arial Black"/>
              </a:rPr>
              <a:t>Μάθημα</a:t>
            </a:r>
            <a:r>
              <a:rPr b="0" i="0" lang="en-IE" sz="3600" u="none" cap="none" strike="noStrike">
                <a:solidFill>
                  <a:srgbClr val="FD3259"/>
                </a:solidFill>
                <a:latin typeface="Arial Black"/>
                <a:ea typeface="Arial Black"/>
                <a:cs typeface="Arial Black"/>
                <a:sym typeface="Arial Black"/>
              </a:rPr>
              <a:t> 3: Παραγωγή της ιστορίας σας σε ψηφιακή μορφή</a:t>
            </a:r>
            <a:endParaRPr b="0" i="0" sz="3600" u="none" cap="none" strike="noStrike">
              <a:solidFill>
                <a:srgbClr val="FD3259"/>
              </a:solidFill>
              <a:latin typeface="Arial Black"/>
              <a:ea typeface="Arial Black"/>
              <a:cs typeface="Arial Black"/>
              <a:sym typeface="Arial Black"/>
            </a:endParaRPr>
          </a:p>
        </p:txBody>
      </p:sp>
      <p:sp>
        <p:nvSpPr>
          <p:cNvPr id="107" name="Google Shape;107;p2"/>
          <p:cNvSpPr/>
          <p:nvPr/>
        </p:nvSpPr>
        <p:spPr>
          <a:xfrm>
            <a:off x="0" y="6198244"/>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08" name="Google Shape;108;p2"/>
          <p:cNvPicPr preferRelativeResize="0"/>
          <p:nvPr/>
        </p:nvPicPr>
        <p:blipFill rotWithShape="1">
          <a:blip r:embed="rId5">
            <a:alphaModFix/>
          </a:blip>
          <a:srcRect b="0" l="0" r="0" t="0"/>
          <a:stretch/>
        </p:blipFill>
        <p:spPr>
          <a:xfrm>
            <a:off x="235341" y="6247302"/>
            <a:ext cx="1964299" cy="427819"/>
          </a:xfrm>
          <a:prstGeom prst="rect">
            <a:avLst/>
          </a:prstGeom>
          <a:noFill/>
          <a:ln>
            <a:noFill/>
          </a:ln>
        </p:spPr>
      </p:pic>
      <p:sp>
        <p:nvSpPr>
          <p:cNvPr id="109" name="Google Shape;109;p2"/>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10" name="Google Shape;110;p2"/>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6" name="Shape 316"/>
        <p:cNvGrpSpPr/>
        <p:nvPr/>
      </p:nvGrpSpPr>
      <p:grpSpPr>
        <a:xfrm>
          <a:off x="0" y="0"/>
          <a:ext cx="0" cy="0"/>
          <a:chOff x="0" y="0"/>
          <a:chExt cx="0" cy="0"/>
        </a:xfrm>
      </p:grpSpPr>
      <p:sp>
        <p:nvSpPr>
          <p:cNvPr id="317" name="Google Shape;317;p43"/>
          <p:cNvSpPr/>
          <p:nvPr/>
        </p:nvSpPr>
        <p:spPr>
          <a:xfrm>
            <a:off x="2" y="0"/>
            <a:ext cx="12191997"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hand holding a phone&#10;&#10;Description automatically generated with low confidence" id="318" name="Google Shape;318;p43"/>
          <p:cNvPicPr preferRelativeResize="0"/>
          <p:nvPr/>
        </p:nvPicPr>
        <p:blipFill rotWithShape="1">
          <a:blip r:embed="rId3">
            <a:alphaModFix/>
          </a:blip>
          <a:srcRect b="19914" l="0" r="-1" t="6126"/>
          <a:stretch/>
        </p:blipFill>
        <p:spPr>
          <a:xfrm>
            <a:off x="20" y="10"/>
            <a:ext cx="9272902" cy="6857990"/>
          </a:xfrm>
          <a:custGeom>
            <a:rect b="b" l="l" r="r" t="t"/>
            <a:pathLst>
              <a:path extrusionOk="0" h="6858000" w="9272922">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ln>
            <a:noFill/>
          </a:ln>
        </p:spPr>
      </p:pic>
      <p:sp>
        <p:nvSpPr>
          <p:cNvPr id="319" name="Google Shape;319;p43"/>
          <p:cNvSpPr/>
          <p:nvPr/>
        </p:nvSpPr>
        <p:spPr>
          <a:xfrm>
            <a:off x="9160561" y="1348782"/>
            <a:ext cx="935037" cy="824315"/>
          </a:xfrm>
          <a:custGeom>
            <a:rect b="b" l="l" r="r" t="t"/>
            <a:pathLst>
              <a:path extrusionOk="0" h="692" w="785">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cap="flat" cmpd="sng" w="285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43"/>
          <p:cNvSpPr/>
          <p:nvPr/>
        </p:nvSpPr>
        <p:spPr>
          <a:xfrm>
            <a:off x="9960661" y="1000124"/>
            <a:ext cx="762167" cy="671915"/>
          </a:xfrm>
          <a:custGeom>
            <a:rect b="b" l="l" r="r" t="t"/>
            <a:pathLst>
              <a:path extrusionOk="0" h="692" w="785">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cap="flat" cmpd="sng" w="285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43"/>
          <p:cNvSpPr/>
          <p:nvPr/>
        </p:nvSpPr>
        <p:spPr>
          <a:xfrm>
            <a:off x="10435590" y="57150"/>
            <a:ext cx="1756410" cy="56340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sp>
        <p:nvSpPr>
          <p:cNvPr id="322" name="Google Shape;322;p43"/>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23" name="Google Shape;323;p43"/>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24" name="Google Shape;324;p43"/>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Logo&#10;&#10;Description automatically generated with medium confidence" id="325" name="Google Shape;325;p43"/>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326" name="Google Shape;326;p43"/>
          <p:cNvSpPr txBox="1"/>
          <p:nvPr/>
        </p:nvSpPr>
        <p:spPr>
          <a:xfrm>
            <a:off x="8789437" y="4684904"/>
            <a:ext cx="3402562" cy="7078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IE" sz="4000" u="none" cap="none" strike="noStrike">
                <a:solidFill>
                  <a:srgbClr val="000000"/>
                </a:solidFill>
                <a:latin typeface="Arial"/>
                <a:ea typeface="Arial"/>
                <a:cs typeface="Arial"/>
                <a:sym typeface="Arial"/>
              </a:rPr>
              <a:t>Ηχογράφηση</a:t>
            </a:r>
            <a:endParaRPr b="1" i="0" sz="40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0" name="Shape 330"/>
        <p:cNvGrpSpPr/>
        <p:nvPr/>
      </p:nvGrpSpPr>
      <p:grpSpPr>
        <a:xfrm>
          <a:off x="0" y="0"/>
          <a:ext cx="0" cy="0"/>
          <a:chOff x="0" y="0"/>
          <a:chExt cx="0" cy="0"/>
        </a:xfrm>
      </p:grpSpPr>
      <p:sp>
        <p:nvSpPr>
          <p:cNvPr id="331" name="Google Shape;331;p4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32" name="Google Shape;332;p44"/>
          <p:cNvSpPr/>
          <p:nvPr/>
        </p:nvSpPr>
        <p:spPr>
          <a:xfrm>
            <a:off x="0" y="0"/>
            <a:ext cx="12192000" cy="6858000"/>
          </a:xfrm>
          <a:custGeom>
            <a:rect b="b" l="l" r="r" t="t"/>
            <a:pathLst>
              <a:path extrusionOk="0" h="6858000" w="1219200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dk2">
              <a:alpha val="4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A picture containing text, electronics, cellphone&#10;&#10;Description automatically generated" id="333" name="Google Shape;333;p44"/>
          <p:cNvPicPr preferRelativeResize="0"/>
          <p:nvPr/>
        </p:nvPicPr>
        <p:blipFill rotWithShape="1">
          <a:blip r:embed="rId3">
            <a:alphaModFix/>
          </a:blip>
          <a:srcRect b="0" l="0" r="0" t="0"/>
          <a:stretch/>
        </p:blipFill>
        <p:spPr>
          <a:xfrm>
            <a:off x="5070853" y="1201003"/>
            <a:ext cx="2310736" cy="4107976"/>
          </a:xfrm>
          <a:prstGeom prst="rect">
            <a:avLst/>
          </a:prstGeom>
          <a:noFill/>
          <a:ln>
            <a:noFill/>
          </a:ln>
        </p:spPr>
      </p:pic>
      <p:sp>
        <p:nvSpPr>
          <p:cNvPr id="334" name="Google Shape;334;p44"/>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35" name="Google Shape;335;p44"/>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36" name="Google Shape;336;p44"/>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37" name="Google Shape;337;p44"/>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1" name="Shape 341"/>
        <p:cNvGrpSpPr/>
        <p:nvPr/>
      </p:nvGrpSpPr>
      <p:grpSpPr>
        <a:xfrm>
          <a:off x="0" y="0"/>
          <a:ext cx="0" cy="0"/>
          <a:chOff x="0" y="0"/>
          <a:chExt cx="0" cy="0"/>
        </a:xfrm>
      </p:grpSpPr>
      <p:sp>
        <p:nvSpPr>
          <p:cNvPr id="342" name="Google Shape;342;p45"/>
          <p:cNvSpPr/>
          <p:nvPr/>
        </p:nvSpPr>
        <p:spPr>
          <a:xfrm>
            <a:off x="1524" y="0"/>
            <a:ext cx="12188952"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erson holding a sign&#10;&#10;Description automatically generated with low confidence" id="343" name="Google Shape;343;p45"/>
          <p:cNvPicPr preferRelativeResize="0"/>
          <p:nvPr/>
        </p:nvPicPr>
        <p:blipFill rotWithShape="1">
          <a:blip r:embed="rId3">
            <a:alphaModFix/>
          </a:blip>
          <a:srcRect b="16541" l="0" r="0" t="141"/>
          <a:stretch/>
        </p:blipFill>
        <p:spPr>
          <a:xfrm>
            <a:off x="20" y="1282"/>
            <a:ext cx="12191980" cy="6856718"/>
          </a:xfrm>
          <a:prstGeom prst="rect">
            <a:avLst/>
          </a:prstGeom>
          <a:noFill/>
          <a:ln>
            <a:noFill/>
          </a:ln>
        </p:spPr>
      </p:pic>
      <p:sp>
        <p:nvSpPr>
          <p:cNvPr id="344" name="Google Shape;344;p45"/>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45" name="Google Shape;345;p45"/>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46" name="Google Shape;346;p45"/>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47" name="Google Shape;347;p45"/>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id="352" name="Google Shape;352;p46"/>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353" name="Google Shape;353;p46"/>
          <p:cNvPicPr preferRelativeResize="0"/>
          <p:nvPr/>
        </p:nvPicPr>
        <p:blipFill rotWithShape="1">
          <a:blip r:embed="rId4">
            <a:alphaModFix/>
          </a:blip>
          <a:srcRect b="0" l="0" r="0" t="0"/>
          <a:stretch/>
        </p:blipFill>
        <p:spPr>
          <a:xfrm>
            <a:off x="2331064" y="1800570"/>
            <a:ext cx="7529869" cy="4869747"/>
          </a:xfrm>
          <a:prstGeom prst="rect">
            <a:avLst/>
          </a:prstGeom>
          <a:noFill/>
          <a:ln>
            <a:noFill/>
          </a:ln>
        </p:spPr>
      </p:pic>
      <p:sp>
        <p:nvSpPr>
          <p:cNvPr id="354" name="Google Shape;354;p46"/>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55" name="Google Shape;355;p46"/>
          <p:cNvPicPr preferRelativeResize="0"/>
          <p:nvPr/>
        </p:nvPicPr>
        <p:blipFill rotWithShape="1">
          <a:blip r:embed="rId5">
            <a:alphaModFix/>
          </a:blip>
          <a:srcRect b="0" l="0" r="0" t="0"/>
          <a:stretch/>
        </p:blipFill>
        <p:spPr>
          <a:xfrm>
            <a:off x="235341" y="6242795"/>
            <a:ext cx="1964299" cy="427819"/>
          </a:xfrm>
          <a:prstGeom prst="rect">
            <a:avLst/>
          </a:prstGeom>
          <a:noFill/>
          <a:ln>
            <a:noFill/>
          </a:ln>
        </p:spPr>
      </p:pic>
      <p:sp>
        <p:nvSpPr>
          <p:cNvPr id="356" name="Google Shape;356;p46"/>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57" name="Google Shape;357;p46"/>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358" name="Google Shape;358;p46"/>
          <p:cNvSpPr txBox="1"/>
          <p:nvPr/>
        </p:nvSpPr>
        <p:spPr>
          <a:xfrm>
            <a:off x="3153747" y="2313753"/>
            <a:ext cx="6354146" cy="31392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6600" u="none" cap="none" strike="noStrike">
                <a:solidFill>
                  <a:srgbClr val="000000"/>
                </a:solidFill>
                <a:latin typeface="Arial"/>
                <a:ea typeface="Arial"/>
                <a:cs typeface="Arial"/>
                <a:sym typeface="Arial"/>
              </a:rPr>
              <a:t>Ενότητα 3: Εισαγωγή στην παραγωγή ήχου</a:t>
            </a:r>
            <a:endParaRPr b="0" i="0" sz="66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2" name="Shape 362"/>
        <p:cNvGrpSpPr/>
        <p:nvPr/>
      </p:nvGrpSpPr>
      <p:grpSpPr>
        <a:xfrm>
          <a:off x="0" y="0"/>
          <a:ext cx="0" cy="0"/>
          <a:chOff x="0" y="0"/>
          <a:chExt cx="0" cy="0"/>
        </a:xfrm>
      </p:grpSpPr>
      <p:sp>
        <p:nvSpPr>
          <p:cNvPr id="363" name="Google Shape;363;p47"/>
          <p:cNvSpPr/>
          <p:nvPr/>
        </p:nvSpPr>
        <p:spPr>
          <a:xfrm>
            <a:off x="1210277" y="0"/>
            <a:ext cx="9771446" cy="6858000"/>
          </a:xfrm>
          <a:custGeom>
            <a:rect b="b" l="l" r="r" t="t"/>
            <a:pathLst>
              <a:path extrusionOk="0" h="6858000" w="9771446">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rgbClr val="D8D8D8">
              <a:alpha val="61568"/>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table, indoor, person&#10;&#10;Description automatically generated" id="364" name="Google Shape;364;p47"/>
          <p:cNvPicPr preferRelativeResize="0"/>
          <p:nvPr/>
        </p:nvPicPr>
        <p:blipFill rotWithShape="1">
          <a:blip r:embed="rId3">
            <a:alphaModFix/>
          </a:blip>
          <a:srcRect b="33807" l="0" r="0" t="16813"/>
          <a:stretch/>
        </p:blipFill>
        <p:spPr>
          <a:xfrm>
            <a:off x="1460597" y="10"/>
            <a:ext cx="9270806" cy="6857990"/>
          </a:xfrm>
          <a:custGeom>
            <a:rect b="b" l="l" r="r" t="t"/>
            <a:pathLst>
              <a:path extrusionOk="0" h="6858000" w="9270806">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ln>
            <a:noFill/>
          </a:ln>
        </p:spPr>
      </p:pic>
      <p:sp>
        <p:nvSpPr>
          <p:cNvPr id="365" name="Google Shape;365;p47"/>
          <p:cNvSpPr/>
          <p:nvPr/>
        </p:nvSpPr>
        <p:spPr>
          <a:xfrm>
            <a:off x="10435590" y="57150"/>
            <a:ext cx="1756410" cy="56340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sp>
        <p:nvSpPr>
          <p:cNvPr id="366" name="Google Shape;366;p47"/>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67" name="Google Shape;367;p47"/>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68" name="Google Shape;368;p47"/>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69" name="Google Shape;369;p47"/>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370" name="Google Shape;370;p47"/>
          <p:cNvSpPr txBox="1"/>
          <p:nvPr/>
        </p:nvSpPr>
        <p:spPr>
          <a:xfrm>
            <a:off x="130577" y="187386"/>
            <a:ext cx="2960966"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IE" sz="4000" u="none" cap="none" strike="noStrike">
                <a:solidFill>
                  <a:srgbClr val="000000"/>
                </a:solidFill>
                <a:latin typeface="Arial"/>
                <a:ea typeface="Arial"/>
                <a:cs typeface="Arial"/>
                <a:sym typeface="Arial"/>
              </a:rPr>
              <a:t>Ηχογράφηση ήχου</a:t>
            </a:r>
            <a:endParaRPr b="1" i="0" sz="40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4" name="Shape 374"/>
        <p:cNvGrpSpPr/>
        <p:nvPr/>
      </p:nvGrpSpPr>
      <p:grpSpPr>
        <a:xfrm>
          <a:off x="0" y="0"/>
          <a:ext cx="0" cy="0"/>
          <a:chOff x="0" y="0"/>
          <a:chExt cx="0" cy="0"/>
        </a:xfrm>
      </p:grpSpPr>
      <p:pic>
        <p:nvPicPr>
          <p:cNvPr descr="A pencil on a piece of paper&#10;&#10;Description automatically generated with low confidence" id="375" name="Google Shape;375;p48"/>
          <p:cNvPicPr preferRelativeResize="0"/>
          <p:nvPr/>
        </p:nvPicPr>
        <p:blipFill rotWithShape="1">
          <a:blip r:embed="rId3">
            <a:alphaModFix/>
          </a:blip>
          <a:srcRect b="15635" l="0" r="-1" t="29272"/>
          <a:stretch/>
        </p:blipFill>
        <p:spPr>
          <a:xfrm>
            <a:off x="3882570" y="10"/>
            <a:ext cx="8309429" cy="6857990"/>
          </a:xfrm>
          <a:custGeom>
            <a:rect b="b" l="l" r="r" t="t"/>
            <a:pathLst>
              <a:path extrusionOk="0" h="6858000" w="12192000">
                <a:moveTo>
                  <a:pt x="0" y="0"/>
                </a:moveTo>
                <a:lnTo>
                  <a:pt x="12192000" y="0"/>
                </a:lnTo>
                <a:lnTo>
                  <a:pt x="12192000" y="6858000"/>
                </a:lnTo>
                <a:lnTo>
                  <a:pt x="0" y="6858000"/>
                </a:lnTo>
                <a:close/>
              </a:path>
            </a:pathLst>
          </a:custGeom>
          <a:noFill/>
          <a:ln>
            <a:noFill/>
          </a:ln>
        </p:spPr>
      </p:pic>
      <p:grpSp>
        <p:nvGrpSpPr>
          <p:cNvPr id="376" name="Google Shape;376;p48"/>
          <p:cNvGrpSpPr/>
          <p:nvPr/>
        </p:nvGrpSpPr>
        <p:grpSpPr>
          <a:xfrm>
            <a:off x="-2" y="-1"/>
            <a:ext cx="4581526" cy="6858002"/>
            <a:chOff x="-2" y="-1"/>
            <a:chExt cx="4581526" cy="6858002"/>
          </a:xfrm>
        </p:grpSpPr>
        <p:sp>
          <p:nvSpPr>
            <p:cNvPr id="377" name="Google Shape;377;p48"/>
            <p:cNvSpPr/>
            <p:nvPr/>
          </p:nvSpPr>
          <p:spPr>
            <a:xfrm>
              <a:off x="-2" y="-1"/>
              <a:ext cx="4572002" cy="6858002"/>
            </a:xfrm>
            <a:custGeom>
              <a:rect b="b" l="l" r="r" t="t"/>
              <a:pathLst>
                <a:path extrusionOk="0" h="6858002" w="4572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dk1"/>
            </a:solidFill>
            <a:ln>
              <a:noFill/>
            </a:ln>
            <a:effectLst>
              <a:outerShdw blurRad="381000" rotWithShape="0" algn="ctr" dist="50800">
                <a:srgbClr val="000000">
                  <a:alpha val="941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378" name="Google Shape;378;p48"/>
            <p:cNvGrpSpPr/>
            <p:nvPr/>
          </p:nvGrpSpPr>
          <p:grpSpPr>
            <a:xfrm>
              <a:off x="3697283" y="0"/>
              <a:ext cx="884241" cy="6858002"/>
              <a:chOff x="3697283" y="0"/>
              <a:chExt cx="884241" cy="6858002"/>
            </a:xfrm>
          </p:grpSpPr>
          <p:grpSp>
            <p:nvGrpSpPr>
              <p:cNvPr id="379" name="Google Shape;379;p48"/>
              <p:cNvGrpSpPr/>
              <p:nvPr/>
            </p:nvGrpSpPr>
            <p:grpSpPr>
              <a:xfrm>
                <a:off x="3697283" y="0"/>
                <a:ext cx="884241" cy="6858001"/>
                <a:chOff x="3697283" y="0"/>
                <a:chExt cx="884241" cy="6858001"/>
              </a:xfrm>
            </p:grpSpPr>
            <p:sp>
              <p:nvSpPr>
                <p:cNvPr id="380" name="Google Shape;380;p48"/>
                <p:cNvSpPr/>
                <p:nvPr/>
              </p:nvSpPr>
              <p:spPr>
                <a:xfrm flipH="1" rot="-5400000">
                  <a:off x="705641" y="2991642"/>
                  <a:ext cx="6858001" cy="874716"/>
                </a:xfrm>
                <a:custGeom>
                  <a:rect b="b" l="l" r="r" t="t"/>
                  <a:pathLst>
                    <a:path extrusionOk="0" h="874716" w="6858001">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81" name="Google Shape;381;p48"/>
                <p:cNvSpPr/>
                <p:nvPr/>
              </p:nvSpPr>
              <p:spPr>
                <a:xfrm flipH="1" rot="-5400000">
                  <a:off x="715166" y="2991642"/>
                  <a:ext cx="6858001" cy="874716"/>
                </a:xfrm>
                <a:custGeom>
                  <a:rect b="b" l="l" r="r" t="t"/>
                  <a:pathLst>
                    <a:path extrusionOk="0" h="874716" w="6858001">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382" name="Google Shape;382;p48"/>
              <p:cNvGrpSpPr/>
              <p:nvPr/>
            </p:nvGrpSpPr>
            <p:grpSpPr>
              <a:xfrm>
                <a:off x="3697283" y="1"/>
                <a:ext cx="884241" cy="6858001"/>
                <a:chOff x="3697283" y="0"/>
                <a:chExt cx="884241" cy="6858001"/>
              </a:xfrm>
            </p:grpSpPr>
            <p:sp>
              <p:nvSpPr>
                <p:cNvPr id="383" name="Google Shape;383;p48"/>
                <p:cNvSpPr/>
                <p:nvPr/>
              </p:nvSpPr>
              <p:spPr>
                <a:xfrm flipH="1" rot="-5400000">
                  <a:off x="705641" y="2991642"/>
                  <a:ext cx="6858001" cy="874716"/>
                </a:xfrm>
                <a:custGeom>
                  <a:rect b="b" l="l" r="r" t="t"/>
                  <a:pathLst>
                    <a:path extrusionOk="0" h="874716" w="6858001">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rotWithShape="1">
                  <a:blip r:embed="rId4">
                    <a:alphaModFix amt="57000"/>
                  </a:blip>
                  <a:tile algn="tl" flip="none" tx="0" sx="100000" ty="0" sy="100000"/>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84" name="Google Shape;384;p48"/>
                <p:cNvSpPr/>
                <p:nvPr/>
              </p:nvSpPr>
              <p:spPr>
                <a:xfrm flipH="1" rot="-5400000">
                  <a:off x="715166" y="2991642"/>
                  <a:ext cx="6858001" cy="874716"/>
                </a:xfrm>
                <a:custGeom>
                  <a:rect b="b" l="l" r="r" t="t"/>
                  <a:pathLst>
                    <a:path extrusionOk="0" h="874716" w="6858001">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rotWithShape="1">
                  <a:blip r:embed="rId4">
                    <a:alphaModFix amt="57000"/>
                  </a:blip>
                  <a:tile algn="tl" flip="none" tx="0" sx="100000" ty="0" sy="100000"/>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grpSp>
      <p:sp>
        <p:nvSpPr>
          <p:cNvPr id="385" name="Google Shape;385;p48"/>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86" name="Google Shape;386;p48"/>
          <p:cNvPicPr preferRelativeResize="0"/>
          <p:nvPr/>
        </p:nvPicPr>
        <p:blipFill rotWithShape="1">
          <a:blip r:embed="rId5">
            <a:alphaModFix/>
          </a:blip>
          <a:srcRect b="0" l="0" r="0" t="0"/>
          <a:stretch/>
        </p:blipFill>
        <p:spPr>
          <a:xfrm>
            <a:off x="235341" y="6242795"/>
            <a:ext cx="1964299" cy="427819"/>
          </a:xfrm>
          <a:prstGeom prst="rect">
            <a:avLst/>
          </a:prstGeom>
          <a:noFill/>
          <a:ln>
            <a:noFill/>
          </a:ln>
        </p:spPr>
      </p:pic>
      <p:sp>
        <p:nvSpPr>
          <p:cNvPr id="387" name="Google Shape;387;p48"/>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88" name="Google Shape;388;p48"/>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389" name="Google Shape;389;p48"/>
          <p:cNvSpPr txBox="1"/>
          <p:nvPr/>
        </p:nvSpPr>
        <p:spPr>
          <a:xfrm>
            <a:off x="-9526" y="1725268"/>
            <a:ext cx="43203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4000" u="none" cap="none" strike="noStrike">
                <a:solidFill>
                  <a:schemeClr val="lt1"/>
                </a:solidFill>
                <a:highlight>
                  <a:schemeClr val="dk1"/>
                </a:highlight>
                <a:latin typeface="Arial"/>
                <a:ea typeface="Arial"/>
                <a:cs typeface="Arial"/>
                <a:sym typeface="Arial"/>
              </a:rPr>
              <a:t>Οργάνωση και προγραμματισμός</a:t>
            </a:r>
            <a:endParaRPr b="0" i="0" sz="4000" u="none" cap="none" strike="noStrike">
              <a:solidFill>
                <a:schemeClr val="lt1"/>
              </a:solidFill>
              <a:highlight>
                <a:schemeClr val="dk1"/>
              </a:highlight>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3" name="Shape 393"/>
        <p:cNvGrpSpPr/>
        <p:nvPr/>
      </p:nvGrpSpPr>
      <p:grpSpPr>
        <a:xfrm>
          <a:off x="0" y="0"/>
          <a:ext cx="0" cy="0"/>
          <a:chOff x="0" y="0"/>
          <a:chExt cx="0" cy="0"/>
        </a:xfrm>
      </p:grpSpPr>
      <p:sp>
        <p:nvSpPr>
          <p:cNvPr id="394" name="Google Shape;394;p49"/>
          <p:cNvSpPr/>
          <p:nvPr/>
        </p:nvSpPr>
        <p:spPr>
          <a:xfrm>
            <a:off x="1524" y="0"/>
            <a:ext cx="12188952"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microphone in front of a computer screen&#10;&#10;Description automatically generated with medium confidence" id="395" name="Google Shape;395;p49"/>
          <p:cNvPicPr preferRelativeResize="0"/>
          <p:nvPr/>
        </p:nvPicPr>
        <p:blipFill rotWithShape="1">
          <a:blip r:embed="rId3">
            <a:alphaModFix/>
          </a:blip>
          <a:srcRect b="6706" l="0" r="0" t="9040"/>
          <a:stretch/>
        </p:blipFill>
        <p:spPr>
          <a:xfrm>
            <a:off x="-1504" y="1282"/>
            <a:ext cx="12191980" cy="6856718"/>
          </a:xfrm>
          <a:prstGeom prst="rect">
            <a:avLst/>
          </a:prstGeom>
          <a:noFill/>
          <a:ln>
            <a:noFill/>
          </a:ln>
        </p:spPr>
      </p:pic>
      <p:sp>
        <p:nvSpPr>
          <p:cNvPr id="396" name="Google Shape;396;p49"/>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97" name="Google Shape;397;p49"/>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98" name="Google Shape;398;p49"/>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99" name="Google Shape;399;p49"/>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400" name="Google Shape;400;p49"/>
          <p:cNvSpPr txBox="1"/>
          <p:nvPr/>
        </p:nvSpPr>
        <p:spPr>
          <a:xfrm>
            <a:off x="4899208" y="274660"/>
            <a:ext cx="3892786" cy="7078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IE" sz="4000" u="none" cap="none" strike="noStrike">
                <a:solidFill>
                  <a:srgbClr val="000000"/>
                </a:solidFill>
                <a:latin typeface="Arial"/>
                <a:ea typeface="Arial"/>
                <a:cs typeface="Arial"/>
                <a:sym typeface="Arial"/>
              </a:rPr>
              <a:t>Λήψη ήχου</a:t>
            </a:r>
            <a:endParaRPr b="1" i="0" sz="40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4" name="Shape 404"/>
        <p:cNvGrpSpPr/>
        <p:nvPr/>
      </p:nvGrpSpPr>
      <p:grpSpPr>
        <a:xfrm>
          <a:off x="0" y="0"/>
          <a:ext cx="0" cy="0"/>
          <a:chOff x="0" y="0"/>
          <a:chExt cx="0" cy="0"/>
        </a:xfrm>
      </p:grpSpPr>
      <p:sp>
        <p:nvSpPr>
          <p:cNvPr id="405" name="Google Shape;405;p50"/>
          <p:cNvSpPr/>
          <p:nvPr/>
        </p:nvSpPr>
        <p:spPr>
          <a:xfrm>
            <a:off x="1210277" y="0"/>
            <a:ext cx="9771446" cy="6858000"/>
          </a:xfrm>
          <a:custGeom>
            <a:rect b="b" l="l" r="r" t="t"/>
            <a:pathLst>
              <a:path extrusionOk="0" h="6858000" w="9771446">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rgbClr val="D8D8D8">
              <a:alpha val="61568"/>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floor, indoor, room, seat&#10;&#10;Description automatically generated" id="406" name="Google Shape;406;p50"/>
          <p:cNvPicPr preferRelativeResize="0"/>
          <p:nvPr/>
        </p:nvPicPr>
        <p:blipFill rotWithShape="1">
          <a:blip r:embed="rId3">
            <a:alphaModFix/>
          </a:blip>
          <a:srcRect b="26789" l="0" r="0" t="23831"/>
          <a:stretch/>
        </p:blipFill>
        <p:spPr>
          <a:xfrm>
            <a:off x="1460597" y="10"/>
            <a:ext cx="9270806" cy="6857990"/>
          </a:xfrm>
          <a:custGeom>
            <a:rect b="b" l="l" r="r" t="t"/>
            <a:pathLst>
              <a:path extrusionOk="0" h="6858000" w="9270806">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ln>
            <a:noFill/>
          </a:ln>
        </p:spPr>
      </p:pic>
      <p:sp>
        <p:nvSpPr>
          <p:cNvPr id="407" name="Google Shape;407;p50"/>
          <p:cNvSpPr/>
          <p:nvPr/>
        </p:nvSpPr>
        <p:spPr>
          <a:xfrm>
            <a:off x="10435590" y="57150"/>
            <a:ext cx="1756410" cy="56340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sp>
        <p:nvSpPr>
          <p:cNvPr id="408" name="Google Shape;408;p50"/>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09" name="Google Shape;409;p50"/>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410" name="Google Shape;410;p50"/>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11" name="Google Shape;411;p50"/>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412" name="Google Shape;412;p50"/>
          <p:cNvSpPr txBox="1"/>
          <p:nvPr/>
        </p:nvSpPr>
        <p:spPr>
          <a:xfrm>
            <a:off x="4985437" y="1611060"/>
            <a:ext cx="55395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4000" u="none" cap="none" strike="noStrike">
                <a:solidFill>
                  <a:schemeClr val="lt1"/>
                </a:solidFill>
                <a:highlight>
                  <a:schemeClr val="dk1"/>
                </a:highlight>
                <a:latin typeface="Arial"/>
                <a:ea typeface="Arial"/>
                <a:cs typeface="Arial"/>
                <a:sym typeface="Arial"/>
              </a:rPr>
              <a:t>Γράψτε το σενάριό σας </a:t>
            </a:r>
            <a:endParaRPr b="0" i="0" sz="4000" u="none" cap="none" strike="noStrike">
              <a:solidFill>
                <a:schemeClr val="lt1"/>
              </a:solidFill>
              <a:highlight>
                <a:schemeClr val="dk1"/>
              </a:highlight>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6" name="Shape 416"/>
        <p:cNvGrpSpPr/>
        <p:nvPr/>
      </p:nvGrpSpPr>
      <p:grpSpPr>
        <a:xfrm>
          <a:off x="0" y="0"/>
          <a:ext cx="0" cy="0"/>
          <a:chOff x="0" y="0"/>
          <a:chExt cx="0" cy="0"/>
        </a:xfrm>
      </p:grpSpPr>
      <p:sp>
        <p:nvSpPr>
          <p:cNvPr id="417" name="Google Shape;417;p51"/>
          <p:cNvSpPr/>
          <p:nvPr/>
        </p:nvSpPr>
        <p:spPr>
          <a:xfrm>
            <a:off x="1210277" y="0"/>
            <a:ext cx="9771446" cy="6858000"/>
          </a:xfrm>
          <a:custGeom>
            <a:rect b="b" l="l" r="r" t="t"/>
            <a:pathLst>
              <a:path extrusionOk="0" h="6858000" w="9771446">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rgbClr val="D8D8D8">
              <a:alpha val="61568"/>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floor, indoor, person&#10;&#10;Description automatically generated" id="418" name="Google Shape;418;p51"/>
          <p:cNvPicPr preferRelativeResize="0"/>
          <p:nvPr/>
        </p:nvPicPr>
        <p:blipFill rotWithShape="1">
          <a:blip r:embed="rId3">
            <a:alphaModFix/>
          </a:blip>
          <a:srcRect b="25273" l="0" r="0" t="25349"/>
          <a:stretch/>
        </p:blipFill>
        <p:spPr>
          <a:xfrm>
            <a:off x="1460597" y="10"/>
            <a:ext cx="9270806" cy="6857990"/>
          </a:xfrm>
          <a:custGeom>
            <a:rect b="b" l="l" r="r" t="t"/>
            <a:pathLst>
              <a:path extrusionOk="0" h="6858000" w="9270806">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ln>
            <a:noFill/>
          </a:ln>
        </p:spPr>
      </p:pic>
      <p:sp>
        <p:nvSpPr>
          <p:cNvPr id="419" name="Google Shape;419;p51"/>
          <p:cNvSpPr/>
          <p:nvPr/>
        </p:nvSpPr>
        <p:spPr>
          <a:xfrm>
            <a:off x="10435590" y="57150"/>
            <a:ext cx="1756410" cy="56340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sp>
        <p:nvSpPr>
          <p:cNvPr id="420" name="Google Shape;420;p51"/>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21" name="Google Shape;421;p51"/>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422" name="Google Shape;422;p51"/>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23" name="Google Shape;423;p51"/>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424" name="Google Shape;424;p51"/>
          <p:cNvSpPr txBox="1"/>
          <p:nvPr/>
        </p:nvSpPr>
        <p:spPr>
          <a:xfrm>
            <a:off x="2932183" y="5534909"/>
            <a:ext cx="63276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IE" sz="4000">
                <a:solidFill>
                  <a:schemeClr val="lt1"/>
                </a:solidFill>
                <a:highlight>
                  <a:schemeClr val="dk1"/>
                </a:highlight>
              </a:rPr>
              <a:t>Βρείτε</a:t>
            </a:r>
            <a:r>
              <a:rPr b="0" i="0" lang="en-IE" sz="4000" u="none" cap="none" strike="noStrike">
                <a:solidFill>
                  <a:schemeClr val="lt1"/>
                </a:solidFill>
                <a:highlight>
                  <a:schemeClr val="dk1"/>
                </a:highlight>
                <a:latin typeface="Arial"/>
                <a:ea typeface="Arial"/>
                <a:cs typeface="Arial"/>
                <a:sym typeface="Arial"/>
              </a:rPr>
              <a:t> τους καλεσμένους σας</a:t>
            </a:r>
            <a:endParaRPr b="0" i="0" sz="4000" u="none" cap="none" strike="noStrike">
              <a:solidFill>
                <a:schemeClr val="lt1"/>
              </a:solidFill>
              <a:highlight>
                <a:schemeClr val="dk1"/>
              </a:highlight>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8" name="Shape 428"/>
        <p:cNvGrpSpPr/>
        <p:nvPr/>
      </p:nvGrpSpPr>
      <p:grpSpPr>
        <a:xfrm>
          <a:off x="0" y="0"/>
          <a:ext cx="0" cy="0"/>
          <a:chOff x="0" y="0"/>
          <a:chExt cx="0" cy="0"/>
        </a:xfrm>
      </p:grpSpPr>
      <p:sp>
        <p:nvSpPr>
          <p:cNvPr id="429" name="Google Shape;429;p52"/>
          <p:cNvSpPr/>
          <p:nvPr/>
        </p:nvSpPr>
        <p:spPr>
          <a:xfrm>
            <a:off x="1524" y="0"/>
            <a:ext cx="12188952"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person, posing&#10;&#10;Description automatically generated" id="430" name="Google Shape;430;p52"/>
          <p:cNvPicPr preferRelativeResize="0"/>
          <p:nvPr/>
        </p:nvPicPr>
        <p:blipFill rotWithShape="1">
          <a:blip r:embed="rId3">
            <a:alphaModFix/>
          </a:blip>
          <a:srcRect b="3378" l="0" r="0" t="12368"/>
          <a:stretch/>
        </p:blipFill>
        <p:spPr>
          <a:xfrm>
            <a:off x="20" y="1282"/>
            <a:ext cx="12191980" cy="6856718"/>
          </a:xfrm>
          <a:prstGeom prst="rect">
            <a:avLst/>
          </a:prstGeom>
          <a:noFill/>
          <a:ln>
            <a:noFill/>
          </a:ln>
        </p:spPr>
      </p:pic>
      <p:sp>
        <p:nvSpPr>
          <p:cNvPr id="431" name="Google Shape;431;p52"/>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32" name="Google Shape;432;p52"/>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433" name="Google Shape;433;p52"/>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34" name="Google Shape;434;p52"/>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435" name="Google Shape;435;p52"/>
          <p:cNvSpPr txBox="1"/>
          <p:nvPr/>
        </p:nvSpPr>
        <p:spPr>
          <a:xfrm>
            <a:off x="5660333" y="520943"/>
            <a:ext cx="45870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4000" u="none" cap="none" strike="noStrike">
                <a:solidFill>
                  <a:schemeClr val="lt1"/>
                </a:solidFill>
                <a:highlight>
                  <a:schemeClr val="dk1"/>
                </a:highlight>
                <a:latin typeface="Arial"/>
                <a:ea typeface="Arial"/>
                <a:cs typeface="Arial"/>
                <a:sym typeface="Arial"/>
              </a:rPr>
              <a:t>Καταγράψτε την εκπομπή</a:t>
            </a:r>
            <a:endParaRPr b="0" i="0" sz="4000" u="none" cap="none" strike="noStrike">
              <a:solidFill>
                <a:schemeClr val="lt1"/>
              </a:solidFill>
              <a:highlight>
                <a:schemeClr val="dk1"/>
              </a:highlight>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3"/>
          <p:cNvSpPr/>
          <p:nvPr/>
        </p:nvSpPr>
        <p:spPr>
          <a:xfrm>
            <a:off x="0" y="6198244"/>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16" name="Google Shape;116;p3"/>
          <p:cNvPicPr preferRelativeResize="0"/>
          <p:nvPr/>
        </p:nvPicPr>
        <p:blipFill rotWithShape="1">
          <a:blip r:embed="rId3">
            <a:alphaModFix/>
          </a:blip>
          <a:srcRect b="0" l="0" r="0" t="0"/>
          <a:stretch/>
        </p:blipFill>
        <p:spPr>
          <a:xfrm>
            <a:off x="235341" y="6247302"/>
            <a:ext cx="1964299" cy="427819"/>
          </a:xfrm>
          <a:prstGeom prst="rect">
            <a:avLst/>
          </a:prstGeom>
          <a:noFill/>
          <a:ln>
            <a:noFill/>
          </a:ln>
        </p:spPr>
      </p:pic>
      <p:sp>
        <p:nvSpPr>
          <p:cNvPr id="117" name="Google Shape;117;p3"/>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18" name="Google Shape;118;p3"/>
          <p:cNvPicPr preferRelativeResize="0"/>
          <p:nvPr/>
        </p:nvPicPr>
        <p:blipFill rotWithShape="1">
          <a:blip r:embed="rId3">
            <a:alphaModFix/>
          </a:blip>
          <a:srcRect b="0" l="0" r="0" t="0"/>
          <a:stretch/>
        </p:blipFill>
        <p:spPr>
          <a:xfrm>
            <a:off x="235341" y="6242795"/>
            <a:ext cx="1964299" cy="427819"/>
          </a:xfrm>
          <a:prstGeom prst="rect">
            <a:avLst/>
          </a:prstGeom>
          <a:noFill/>
          <a:ln>
            <a:noFill/>
          </a:ln>
        </p:spPr>
      </p:pic>
      <p:pic>
        <p:nvPicPr>
          <p:cNvPr id="119" name="Google Shape;119;p3"/>
          <p:cNvPicPr preferRelativeResize="0"/>
          <p:nvPr/>
        </p:nvPicPr>
        <p:blipFill rotWithShape="1">
          <a:blip r:embed="rId4">
            <a:alphaModFix/>
          </a:blip>
          <a:srcRect b="0" l="0" r="0" t="0"/>
          <a:stretch/>
        </p:blipFill>
        <p:spPr>
          <a:xfrm>
            <a:off x="853482" y="-13184"/>
            <a:ext cx="857250" cy="5667375"/>
          </a:xfrm>
          <a:prstGeom prst="rect">
            <a:avLst/>
          </a:prstGeom>
          <a:noFill/>
          <a:ln>
            <a:noFill/>
          </a:ln>
        </p:spPr>
      </p:pic>
      <p:sp>
        <p:nvSpPr>
          <p:cNvPr id="120" name="Google Shape;120;p3"/>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21" name="Google Shape;121;p3"/>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122" name="Google Shape;122;p3"/>
          <p:cNvSpPr txBox="1"/>
          <p:nvPr>
            <p:ph type="title"/>
          </p:nvPr>
        </p:nvSpPr>
        <p:spPr>
          <a:xfrm>
            <a:off x="2314459" y="310966"/>
            <a:ext cx="9060180" cy="1325563"/>
          </a:xfrm>
          <a:prstGeom prst="rect">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400"/>
              <a:buNone/>
            </a:pPr>
            <a:r>
              <a:rPr lang="en-IE">
                <a:latin typeface="Arial"/>
                <a:ea typeface="Arial"/>
                <a:cs typeface="Arial"/>
                <a:sym typeface="Arial"/>
              </a:rPr>
              <a:t>Μάθημα</a:t>
            </a:r>
            <a:r>
              <a:rPr lang="en-IE">
                <a:latin typeface="Arial"/>
                <a:ea typeface="Arial"/>
                <a:cs typeface="Arial"/>
                <a:sym typeface="Arial"/>
              </a:rPr>
              <a:t> 3</a:t>
            </a:r>
            <a:endParaRPr/>
          </a:p>
        </p:txBody>
      </p:sp>
      <p:sp>
        <p:nvSpPr>
          <p:cNvPr id="123" name="Google Shape;123;p3"/>
          <p:cNvSpPr/>
          <p:nvPr/>
        </p:nvSpPr>
        <p:spPr>
          <a:xfrm>
            <a:off x="2392103" y="2967335"/>
            <a:ext cx="7407798" cy="193895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IE" sz="6000" u="none" cap="none" strike="noStrike">
                <a:solidFill>
                  <a:srgbClr val="F7CAAC"/>
                </a:solidFill>
                <a:latin typeface="Arial"/>
                <a:ea typeface="Arial"/>
                <a:cs typeface="Arial"/>
                <a:sym typeface="Arial"/>
              </a:rPr>
              <a:t>Μαθησιακά αποτελέσματα</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9" name="Shape 439"/>
        <p:cNvGrpSpPr/>
        <p:nvPr/>
      </p:nvGrpSpPr>
      <p:grpSpPr>
        <a:xfrm>
          <a:off x="0" y="0"/>
          <a:ext cx="0" cy="0"/>
          <a:chOff x="0" y="0"/>
          <a:chExt cx="0" cy="0"/>
        </a:xfrm>
      </p:grpSpPr>
      <p:pic>
        <p:nvPicPr>
          <p:cNvPr descr="A cell phone next to a charger&#10;&#10;Description automatically generated with low confidence" id="440" name="Google Shape;440;p53"/>
          <p:cNvPicPr preferRelativeResize="0"/>
          <p:nvPr/>
        </p:nvPicPr>
        <p:blipFill rotWithShape="1">
          <a:blip r:embed="rId3">
            <a:alphaModFix/>
          </a:blip>
          <a:srcRect b="25825" l="0" r="0" t="36627"/>
          <a:stretch/>
        </p:blipFill>
        <p:spPr>
          <a:xfrm>
            <a:off x="20" y="10"/>
            <a:ext cx="12191980" cy="6857990"/>
          </a:xfrm>
          <a:prstGeom prst="rect">
            <a:avLst/>
          </a:prstGeom>
          <a:noFill/>
          <a:ln>
            <a:noFill/>
          </a:ln>
        </p:spPr>
      </p:pic>
      <p:sp>
        <p:nvSpPr>
          <p:cNvPr id="441" name="Google Shape;441;p53"/>
          <p:cNvSpPr/>
          <p:nvPr/>
        </p:nvSpPr>
        <p:spPr>
          <a:xfrm>
            <a:off x="0" y="0"/>
            <a:ext cx="12192000" cy="6858000"/>
          </a:xfrm>
          <a:prstGeom prst="rect">
            <a:avLst/>
          </a:prstGeom>
          <a:gradFill>
            <a:gsLst>
              <a:gs pos="0">
                <a:srgbClr val="0C0C0C"/>
              </a:gs>
              <a:gs pos="45000">
                <a:srgbClr val="0C0C0C">
                  <a:alpha val="0"/>
                </a:srgbClr>
              </a:gs>
              <a:gs pos="100000">
                <a:srgbClr val="0C0C0C">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42" name="Google Shape;442;p53"/>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43" name="Google Shape;443;p53"/>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444" name="Google Shape;444;p53"/>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45" name="Google Shape;445;p53"/>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446" name="Google Shape;446;p53"/>
          <p:cNvSpPr txBox="1"/>
          <p:nvPr/>
        </p:nvSpPr>
        <p:spPr>
          <a:xfrm>
            <a:off x="6451126" y="4583450"/>
            <a:ext cx="47889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4000" u="none" cap="none" strike="noStrike">
                <a:solidFill>
                  <a:schemeClr val="lt1"/>
                </a:solidFill>
                <a:highlight>
                  <a:schemeClr val="dk1"/>
                </a:highlight>
                <a:latin typeface="Arial"/>
                <a:ea typeface="Arial"/>
                <a:cs typeface="Arial"/>
                <a:sym typeface="Arial"/>
              </a:rPr>
              <a:t>Δημοσ</a:t>
            </a:r>
            <a:r>
              <a:rPr lang="en-IE" sz="4000">
                <a:solidFill>
                  <a:schemeClr val="lt1"/>
                </a:solidFill>
                <a:highlight>
                  <a:schemeClr val="dk1"/>
                </a:highlight>
              </a:rPr>
              <a:t>ιεύστε την</a:t>
            </a:r>
            <a:endParaRPr b="0" i="0" sz="4000" u="none" cap="none" strike="noStrike">
              <a:solidFill>
                <a:schemeClr val="lt1"/>
              </a:solidFill>
              <a:highlight>
                <a:schemeClr val="dk1"/>
              </a:highlight>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450" name="Shape 450"/>
        <p:cNvGrpSpPr/>
        <p:nvPr/>
      </p:nvGrpSpPr>
      <p:grpSpPr>
        <a:xfrm>
          <a:off x="0" y="0"/>
          <a:ext cx="0" cy="0"/>
          <a:chOff x="0" y="0"/>
          <a:chExt cx="0" cy="0"/>
        </a:xfrm>
      </p:grpSpPr>
      <p:sp>
        <p:nvSpPr>
          <p:cNvPr id="451" name="Google Shape;451;p9"/>
          <p:cNvSpPr txBox="1"/>
          <p:nvPr/>
        </p:nvSpPr>
        <p:spPr>
          <a:xfrm>
            <a:off x="7464614" y="1783959"/>
            <a:ext cx="4087306" cy="288911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rgbClr val="000000"/>
              </a:buClr>
              <a:buSzPts val="5400"/>
              <a:buFont typeface="Arial"/>
              <a:buNone/>
            </a:pPr>
            <a:r>
              <a:t/>
            </a:r>
            <a:endParaRPr b="0" i="0" sz="5400" u="none" cap="none" strike="noStrike">
              <a:solidFill>
                <a:schemeClr val="lt1"/>
              </a:solidFill>
              <a:latin typeface="Arial"/>
              <a:ea typeface="Arial"/>
              <a:cs typeface="Arial"/>
              <a:sym typeface="Arial"/>
            </a:endParaRPr>
          </a:p>
        </p:txBody>
      </p:sp>
      <p:sp>
        <p:nvSpPr>
          <p:cNvPr id="452" name="Google Shape;452;p9"/>
          <p:cNvSpPr/>
          <p:nvPr/>
        </p:nvSpPr>
        <p:spPr>
          <a:xfrm rot="10800000">
            <a:off x="1" y="0"/>
            <a:ext cx="7188051" cy="6858000"/>
          </a:xfrm>
          <a:custGeom>
            <a:rect b="b" l="l" r="r" t="t"/>
            <a:pathLst>
              <a:path extrusionOk="0" h="6858000" w="7188051">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text, person, indoor&#10;&#10;Description automatically generated" id="453" name="Google Shape;453;p9"/>
          <p:cNvPicPr preferRelativeResize="0"/>
          <p:nvPr/>
        </p:nvPicPr>
        <p:blipFill rotWithShape="1">
          <a:blip r:embed="rId3">
            <a:alphaModFix/>
          </a:blip>
          <a:srcRect b="-1" l="27853" r="3735" t="0"/>
          <a:stretch/>
        </p:blipFill>
        <p:spPr>
          <a:xfrm>
            <a:off x="1" y="10"/>
            <a:ext cx="7028495" cy="6857990"/>
          </a:xfrm>
          <a:custGeom>
            <a:rect b="b" l="l" r="r" t="t"/>
            <a:pathLst>
              <a:path extrusionOk="0" h="6858000" w="7028495">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ln>
            <a:noFill/>
          </a:ln>
        </p:spPr>
      </p:pic>
      <p:sp>
        <p:nvSpPr>
          <p:cNvPr id="454" name="Google Shape;454;p9"/>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55" name="Google Shape;455;p9"/>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456" name="Google Shape;456;p9"/>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57" name="Google Shape;457;p9"/>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458" name="Google Shape;458;p9"/>
          <p:cNvSpPr txBox="1"/>
          <p:nvPr/>
        </p:nvSpPr>
        <p:spPr>
          <a:xfrm>
            <a:off x="8547651" y="3140765"/>
            <a:ext cx="2922105"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4000" u="none" cap="none" strike="noStrike">
                <a:solidFill>
                  <a:schemeClr val="lt1"/>
                </a:solidFill>
                <a:highlight>
                  <a:schemeClr val="dk1"/>
                </a:highlight>
                <a:latin typeface="Arial"/>
                <a:ea typeface="Arial"/>
                <a:cs typeface="Arial"/>
                <a:sym typeface="Arial"/>
              </a:rPr>
              <a:t>Ερωτήσεις;</a:t>
            </a:r>
            <a:endParaRPr b="0" i="0" sz="4000" u="none" cap="none" strike="noStrike">
              <a:solidFill>
                <a:schemeClr val="lt1"/>
              </a:solidFill>
              <a:highlight>
                <a:schemeClr val="dk1"/>
              </a:highlight>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17"/>
          <p:cNvSpPr txBox="1"/>
          <p:nvPr/>
        </p:nvSpPr>
        <p:spPr>
          <a:xfrm>
            <a:off x="3037812" y="6117162"/>
            <a:ext cx="6771640" cy="55399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IE" sz="1000" u="none" cap="none" strike="noStrike">
                <a:solidFill>
                  <a:schemeClr val="dk1"/>
                </a:solidFill>
                <a:latin typeface="Arial"/>
                <a:ea typeface="Arial"/>
                <a:cs typeface="Arial"/>
                <a:sym typeface="Arial"/>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2020-1-FR01-KA227-ADU-095130</a:t>
            </a:r>
            <a:endParaRPr b="0" i="0" sz="1400" u="none" cap="none" strike="noStrike">
              <a:solidFill>
                <a:srgbClr val="000000"/>
              </a:solidFill>
              <a:latin typeface="Arial"/>
              <a:ea typeface="Arial"/>
              <a:cs typeface="Arial"/>
              <a:sym typeface="Arial"/>
            </a:endParaRPr>
          </a:p>
        </p:txBody>
      </p:sp>
      <p:pic>
        <p:nvPicPr>
          <p:cNvPr descr="Text&#10;&#10;Description automatically generated" id="464" name="Google Shape;464;p17"/>
          <p:cNvPicPr preferRelativeResize="0"/>
          <p:nvPr/>
        </p:nvPicPr>
        <p:blipFill rotWithShape="1">
          <a:blip r:embed="rId3">
            <a:alphaModFix/>
          </a:blip>
          <a:srcRect b="0" l="0" r="0" t="0"/>
          <a:stretch/>
        </p:blipFill>
        <p:spPr>
          <a:xfrm>
            <a:off x="235341" y="6242795"/>
            <a:ext cx="1964299" cy="427819"/>
          </a:xfrm>
          <a:prstGeom prst="rect">
            <a:avLst/>
          </a:prstGeom>
          <a:noFill/>
          <a:ln>
            <a:noFill/>
          </a:ln>
        </p:spPr>
      </p:pic>
      <p:sp>
        <p:nvSpPr>
          <p:cNvPr id="465" name="Google Shape;465;p17"/>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66" name="Google Shape;466;p17"/>
          <p:cNvPicPr preferRelativeResize="0"/>
          <p:nvPr/>
        </p:nvPicPr>
        <p:blipFill rotWithShape="1">
          <a:blip r:embed="rId4">
            <a:alphaModFix/>
          </a:blip>
          <a:srcRect b="0" l="0" r="0" t="0"/>
          <a:stretch/>
        </p:blipFill>
        <p:spPr>
          <a:xfrm>
            <a:off x="11374639" y="152449"/>
            <a:ext cx="462675" cy="709197"/>
          </a:xfrm>
          <a:prstGeom prst="rect">
            <a:avLst/>
          </a:prstGeom>
          <a:noFill/>
          <a:ln>
            <a:noFill/>
          </a:ln>
        </p:spPr>
      </p:pic>
      <p:grpSp>
        <p:nvGrpSpPr>
          <p:cNvPr id="467" name="Google Shape;467;p17"/>
          <p:cNvGrpSpPr/>
          <p:nvPr/>
        </p:nvGrpSpPr>
        <p:grpSpPr>
          <a:xfrm>
            <a:off x="2602130" y="3591659"/>
            <a:ext cx="6987740" cy="2019664"/>
            <a:chOff x="1671918" y="2487063"/>
            <a:chExt cx="6453775" cy="1865333"/>
          </a:xfrm>
        </p:grpSpPr>
        <p:pic>
          <p:nvPicPr>
            <p:cNvPr id="468" name="Google Shape;468;p17"/>
            <p:cNvPicPr preferRelativeResize="0"/>
            <p:nvPr/>
          </p:nvPicPr>
          <p:blipFill rotWithShape="1">
            <a:blip r:embed="rId5">
              <a:alphaModFix/>
            </a:blip>
            <a:srcRect b="0" l="0" r="0" t="0"/>
            <a:stretch/>
          </p:blipFill>
          <p:spPr>
            <a:xfrm>
              <a:off x="3628337" y="3554732"/>
              <a:ext cx="1131311" cy="754207"/>
            </a:xfrm>
            <a:prstGeom prst="rect">
              <a:avLst/>
            </a:prstGeom>
            <a:noFill/>
            <a:ln>
              <a:noFill/>
            </a:ln>
          </p:spPr>
        </p:pic>
        <p:pic>
          <p:nvPicPr>
            <p:cNvPr descr="Logo&#10;&#10;Description automatically generated" id="469" name="Google Shape;469;p17"/>
            <p:cNvPicPr preferRelativeResize="0"/>
            <p:nvPr/>
          </p:nvPicPr>
          <p:blipFill rotWithShape="1">
            <a:blip r:embed="rId6">
              <a:alphaModFix/>
            </a:blip>
            <a:srcRect b="0" l="0" r="0" t="0"/>
            <a:stretch/>
          </p:blipFill>
          <p:spPr>
            <a:xfrm>
              <a:off x="6637985" y="3567439"/>
              <a:ext cx="1487708" cy="741500"/>
            </a:xfrm>
            <a:prstGeom prst="rect">
              <a:avLst/>
            </a:prstGeom>
            <a:noFill/>
            <a:ln>
              <a:noFill/>
            </a:ln>
          </p:spPr>
        </p:pic>
        <p:pic>
          <p:nvPicPr>
            <p:cNvPr descr="A picture containing text, first-aid kit, sign&#10;&#10;Description automatically generated" id="470" name="Google Shape;470;p17"/>
            <p:cNvPicPr preferRelativeResize="0"/>
            <p:nvPr/>
          </p:nvPicPr>
          <p:blipFill rotWithShape="1">
            <a:blip r:embed="rId7">
              <a:alphaModFix/>
            </a:blip>
            <a:srcRect b="0" l="0" r="0" t="0"/>
            <a:stretch/>
          </p:blipFill>
          <p:spPr>
            <a:xfrm>
              <a:off x="4572000" y="2510287"/>
              <a:ext cx="594745" cy="853963"/>
            </a:xfrm>
            <a:prstGeom prst="rect">
              <a:avLst/>
            </a:prstGeom>
            <a:noFill/>
            <a:ln>
              <a:noFill/>
            </a:ln>
          </p:spPr>
        </p:pic>
        <p:pic>
          <p:nvPicPr>
            <p:cNvPr descr="A picture containing text&#10;&#10;Description automatically generated" id="471" name="Google Shape;471;p17"/>
            <p:cNvPicPr preferRelativeResize="0"/>
            <p:nvPr/>
          </p:nvPicPr>
          <p:blipFill rotWithShape="1">
            <a:blip r:embed="rId8">
              <a:alphaModFix/>
            </a:blip>
            <a:srcRect b="0" l="0" r="0" t="0"/>
            <a:stretch/>
          </p:blipFill>
          <p:spPr>
            <a:xfrm>
              <a:off x="5827597" y="2487063"/>
              <a:ext cx="1007918" cy="1007918"/>
            </a:xfrm>
            <a:prstGeom prst="rect">
              <a:avLst/>
            </a:prstGeom>
            <a:noFill/>
            <a:ln>
              <a:noFill/>
            </a:ln>
          </p:spPr>
        </p:pic>
        <p:pic>
          <p:nvPicPr>
            <p:cNvPr descr="A picture containing text&#10;&#10;Description automatically generated" id="472" name="Google Shape;472;p17"/>
            <p:cNvPicPr preferRelativeResize="0"/>
            <p:nvPr/>
          </p:nvPicPr>
          <p:blipFill rotWithShape="1">
            <a:blip r:embed="rId9">
              <a:alphaModFix/>
            </a:blip>
            <a:srcRect b="0" l="0" r="0" t="0"/>
            <a:stretch/>
          </p:blipFill>
          <p:spPr>
            <a:xfrm>
              <a:off x="5228359" y="3462417"/>
              <a:ext cx="889979" cy="889979"/>
            </a:xfrm>
            <a:prstGeom prst="rect">
              <a:avLst/>
            </a:prstGeom>
            <a:noFill/>
            <a:ln>
              <a:noFill/>
            </a:ln>
          </p:spPr>
        </p:pic>
        <p:pic>
          <p:nvPicPr>
            <p:cNvPr descr="Logo&#10;&#10;Description automatically generated with medium confidence" id="473" name="Google Shape;473;p17"/>
            <p:cNvPicPr preferRelativeResize="0"/>
            <p:nvPr/>
          </p:nvPicPr>
          <p:blipFill rotWithShape="1">
            <a:blip r:embed="rId10">
              <a:alphaModFix/>
            </a:blip>
            <a:srcRect b="0" l="0" r="0" t="0"/>
            <a:stretch/>
          </p:blipFill>
          <p:spPr>
            <a:xfrm>
              <a:off x="1671918" y="3687222"/>
              <a:ext cx="1487708" cy="607605"/>
            </a:xfrm>
            <a:prstGeom prst="rect">
              <a:avLst/>
            </a:prstGeom>
            <a:noFill/>
            <a:ln>
              <a:noFill/>
            </a:ln>
          </p:spPr>
        </p:pic>
        <p:pic>
          <p:nvPicPr>
            <p:cNvPr descr="Logo&#10;&#10;Description automatically generated with medium confidence" id="474" name="Google Shape;474;p17"/>
            <p:cNvPicPr preferRelativeResize="0"/>
            <p:nvPr/>
          </p:nvPicPr>
          <p:blipFill rotWithShape="1">
            <a:blip r:embed="rId11">
              <a:alphaModFix/>
            </a:blip>
            <a:srcRect b="0" l="0" r="0" t="0"/>
            <a:stretch/>
          </p:blipFill>
          <p:spPr>
            <a:xfrm>
              <a:off x="2822894" y="2510287"/>
              <a:ext cx="1007918" cy="984694"/>
            </a:xfrm>
            <a:prstGeom prst="rect">
              <a:avLst/>
            </a:prstGeom>
            <a:noFill/>
            <a:ln>
              <a:noFill/>
            </a:ln>
          </p:spPr>
        </p:pic>
      </p:grpSp>
      <p:pic>
        <p:nvPicPr>
          <p:cNvPr id="475" name="Google Shape;475;p17"/>
          <p:cNvPicPr preferRelativeResize="0"/>
          <p:nvPr/>
        </p:nvPicPr>
        <p:blipFill rotWithShape="1">
          <a:blip r:embed="rId12">
            <a:alphaModFix/>
          </a:blip>
          <a:srcRect b="0" l="0" r="0" t="0"/>
          <a:stretch/>
        </p:blipFill>
        <p:spPr>
          <a:xfrm>
            <a:off x="5129963" y="398400"/>
            <a:ext cx="1932074" cy="250114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4"/>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Text&#10;&#10;Description automatically generated" id="129" name="Google Shape;129;p4"/>
          <p:cNvPicPr preferRelativeResize="0"/>
          <p:nvPr/>
        </p:nvPicPr>
        <p:blipFill rotWithShape="1">
          <a:blip r:embed="rId4">
            <a:alphaModFix/>
          </a:blip>
          <a:srcRect b="0" l="0" r="0" t="0"/>
          <a:stretch/>
        </p:blipFill>
        <p:spPr>
          <a:xfrm>
            <a:off x="235341" y="6247302"/>
            <a:ext cx="1964299" cy="427819"/>
          </a:xfrm>
          <a:prstGeom prst="rect">
            <a:avLst/>
          </a:prstGeom>
          <a:noFill/>
          <a:ln>
            <a:noFill/>
          </a:ln>
        </p:spPr>
      </p:pic>
      <p:pic>
        <p:nvPicPr>
          <p:cNvPr id="130" name="Google Shape;130;p4"/>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graphicFrame>
        <p:nvGraphicFramePr>
          <p:cNvPr id="131" name="Google Shape;131;p4"/>
          <p:cNvGraphicFramePr/>
          <p:nvPr/>
        </p:nvGraphicFramePr>
        <p:xfrm>
          <a:off x="1291150" y="509138"/>
          <a:ext cx="3000000" cy="3000000"/>
        </p:xfrm>
        <a:graphic>
          <a:graphicData uri="http://schemas.openxmlformats.org/drawingml/2006/table">
            <a:tbl>
              <a:tblPr bandRow="1" firstRow="1">
                <a:noFill/>
                <a:tableStyleId>{A45DB548-F241-4629-9DF0-D98D7298C5F3}</a:tableStyleId>
              </a:tblPr>
              <a:tblGrid>
                <a:gridCol w="1367550"/>
                <a:gridCol w="3437300"/>
                <a:gridCol w="2402425"/>
                <a:gridCol w="2402425"/>
              </a:tblGrid>
              <a:tr h="1075275">
                <a:tc rowSpan="4">
                  <a:txBody>
                    <a:bodyPr/>
                    <a:lstStyle/>
                    <a:p>
                      <a:pPr indent="0" lvl="0" marL="0" marR="0" rtl="0" algn="l">
                        <a:lnSpc>
                          <a:spcPct val="100000"/>
                        </a:lnSpc>
                        <a:spcBef>
                          <a:spcPts val="0"/>
                        </a:spcBef>
                        <a:spcAft>
                          <a:spcPts val="0"/>
                        </a:spcAft>
                        <a:buClr>
                          <a:srgbClr val="000000"/>
                        </a:buClr>
                        <a:buSzPts val="1800"/>
                        <a:buFont typeface="Arial"/>
                        <a:buNone/>
                      </a:pPr>
                      <a:r>
                        <a:rPr lang="en-IE" sz="1800" u="none" cap="none" strike="noStrike"/>
                        <a:t>Με την επιτυχή ολοκλήρωση</a:t>
                      </a:r>
                      <a:r>
                        <a:rPr lang="en-IE" sz="1800"/>
                        <a:t> αυτού του μαθήματος</a:t>
                      </a:r>
                      <a:r>
                        <a:rPr lang="en-IE" sz="1800" u="none" cap="none" strike="noStrike"/>
                        <a:t>, οι ενήλικες εκπαιδευόμενοι θα είναι σε θέση ... </a:t>
                      </a:r>
                      <a:endParaRPr sz="18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p>
                      <a:pPr indent="0" lvl="0" marL="0" marR="0" rtl="0" algn="ctr">
                        <a:lnSpc>
                          <a:spcPct val="100000"/>
                        </a:lnSpc>
                        <a:spcBef>
                          <a:spcPts val="0"/>
                        </a:spcBef>
                        <a:spcAft>
                          <a:spcPts val="0"/>
                        </a:spcAft>
                        <a:buClr>
                          <a:srgbClr val="000000"/>
                        </a:buClr>
                        <a:buSzPts val="1800"/>
                        <a:buFont typeface="Arial"/>
                        <a:buNone/>
                      </a:pPr>
                      <a:r>
                        <a:rPr lang="en-IE" sz="1800" u="none" cap="none" strike="noStrike"/>
                        <a:t>Γνώσ</a:t>
                      </a:r>
                      <a:r>
                        <a:rPr lang="en-IE" sz="1800"/>
                        <a:t>εις</a:t>
                      </a:r>
                      <a:r>
                        <a:rPr lang="en-IE" sz="1800" u="none" cap="none" strike="noStrike"/>
                        <a:t> </a:t>
                      </a:r>
                      <a:endParaRPr sz="18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p>
                      <a:pPr indent="0" lvl="0" marL="0" marR="0" rtl="0" algn="ctr">
                        <a:lnSpc>
                          <a:spcPct val="100000"/>
                        </a:lnSpc>
                        <a:spcBef>
                          <a:spcPts val="0"/>
                        </a:spcBef>
                        <a:spcAft>
                          <a:spcPts val="0"/>
                        </a:spcAft>
                        <a:buClr>
                          <a:srgbClr val="000000"/>
                        </a:buClr>
                        <a:buSzPts val="1800"/>
                        <a:buFont typeface="Arial"/>
                        <a:buNone/>
                      </a:pPr>
                      <a:r>
                        <a:rPr lang="en-IE" sz="1800" u="none" cap="none" strike="noStrike"/>
                        <a:t>Δεξιότητες</a:t>
                      </a:r>
                      <a:endParaRPr sz="18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p>
                      <a:pPr indent="0" lvl="0" marL="0" marR="0" rtl="0" algn="ctr">
                        <a:lnSpc>
                          <a:spcPct val="100000"/>
                        </a:lnSpc>
                        <a:spcBef>
                          <a:spcPts val="0"/>
                        </a:spcBef>
                        <a:spcAft>
                          <a:spcPts val="0"/>
                        </a:spcAft>
                        <a:buClr>
                          <a:srgbClr val="000000"/>
                        </a:buClr>
                        <a:buSzPts val="1800"/>
                        <a:buFont typeface="Arial"/>
                        <a:buNone/>
                      </a:pPr>
                      <a:r>
                        <a:rPr lang="en-IE" sz="1800" u="none" cap="none" strike="noStrike"/>
                        <a:t>Στάσ</a:t>
                      </a:r>
                      <a:r>
                        <a:rPr lang="en-IE" sz="1800"/>
                        <a:t>εις</a:t>
                      </a:r>
                      <a:endParaRPr sz="1800" u="none" cap="none" strike="noStrike"/>
                    </a:p>
                  </a:txBody>
                  <a:tcPr marT="45725" marB="45725" marR="91450" marL="91450"/>
                </a:tc>
              </a:tr>
              <a:tr h="1075275">
                <a:tc vMerge="1"/>
                <a:tc>
                  <a:txBody>
                    <a:bodyPr/>
                    <a:lstStyle/>
                    <a:p>
                      <a:pPr indent="-342900" lvl="0" marL="342900" marR="0" rtl="0" algn="l">
                        <a:lnSpc>
                          <a:spcPct val="107000"/>
                        </a:lnSpc>
                        <a:spcBef>
                          <a:spcPts val="0"/>
                        </a:spcBef>
                        <a:spcAft>
                          <a:spcPts val="0"/>
                        </a:spcAft>
                        <a:buClr>
                          <a:srgbClr val="000000"/>
                        </a:buClr>
                        <a:buSzPts val="1000"/>
                        <a:buFont typeface="Noto Sans Symbols"/>
                        <a:buChar char="∙"/>
                      </a:pPr>
                      <a:r>
                        <a:rPr lang="en-IE" sz="1600"/>
                        <a:t>Να έχουν β</a:t>
                      </a:r>
                      <a:r>
                        <a:rPr lang="en-IE" sz="1600" u="none" cap="none" strike="noStrike">
                          <a:latin typeface="Calibri"/>
                          <a:ea typeface="Calibri"/>
                          <a:cs typeface="Calibri"/>
                          <a:sym typeface="Calibri"/>
                        </a:rPr>
                        <a:t>ασικές γνώσεις σχετικά με το πώς μπορεί να χρησιμοποιηθεί η ψηφιακή αφήγηση για την προώθηση και την ανταλλαγή ιστοριών με την ευρύτερη κοινότητα. </a:t>
                      </a:r>
                      <a:endParaRPr sz="1400" u="none" cap="none" strike="noStrike"/>
                    </a:p>
                  </a:txBody>
                  <a:tcPr marT="0" marB="0" marR="114300" marL="114300"/>
                </a:tc>
                <a:tc>
                  <a:txBody>
                    <a:bodyPr/>
                    <a:lstStyle/>
                    <a:p>
                      <a:pPr indent="-342900" lvl="0" marL="342900" marR="0" rtl="0" algn="l">
                        <a:lnSpc>
                          <a:spcPct val="107000"/>
                        </a:lnSpc>
                        <a:spcBef>
                          <a:spcPts val="0"/>
                        </a:spcBef>
                        <a:spcAft>
                          <a:spcPts val="0"/>
                        </a:spcAft>
                        <a:buClr>
                          <a:srgbClr val="000000"/>
                        </a:buClr>
                        <a:buSzPts val="1000"/>
                        <a:buFont typeface="Noto Sans Symbols"/>
                        <a:buChar char="∙"/>
                      </a:pPr>
                      <a:r>
                        <a:rPr lang="en-IE" sz="1600"/>
                        <a:t>Να σ</a:t>
                      </a:r>
                      <a:r>
                        <a:rPr lang="en-IE" sz="1600" u="none" cap="none" strike="noStrike">
                          <a:latin typeface="Calibri"/>
                          <a:ea typeface="Calibri"/>
                          <a:cs typeface="Calibri"/>
                          <a:sym typeface="Calibri"/>
                        </a:rPr>
                        <a:t>υζητ</a:t>
                      </a:r>
                      <a:r>
                        <a:rPr lang="en-IE" sz="1600"/>
                        <a:t>ούν</a:t>
                      </a:r>
                      <a:r>
                        <a:rPr lang="en-IE" sz="1600" u="none" cap="none" strike="noStrike">
                          <a:latin typeface="Calibri"/>
                          <a:ea typeface="Calibri"/>
                          <a:cs typeface="Calibri"/>
                          <a:sym typeface="Calibri"/>
                        </a:rPr>
                        <a:t> τον ρόλο της ψηφιακής αφήγησης στην ανταλλαγή ιστοριών</a:t>
                      </a:r>
                      <a:endParaRPr sz="1400" u="none" cap="none" strike="noStrike"/>
                    </a:p>
                  </a:txBody>
                  <a:tcPr marT="0" marB="0" marR="114300" marL="114300"/>
                </a:tc>
                <a:tc>
                  <a:txBody>
                    <a:bodyPr/>
                    <a:lstStyle/>
                    <a:p>
                      <a:pPr indent="-342900" lvl="0" marL="342900" marR="0" rtl="0" algn="l">
                        <a:lnSpc>
                          <a:spcPct val="100000"/>
                        </a:lnSpc>
                        <a:spcBef>
                          <a:spcPts val="0"/>
                        </a:spcBef>
                        <a:spcAft>
                          <a:spcPts val="0"/>
                        </a:spcAft>
                        <a:buClr>
                          <a:srgbClr val="000000"/>
                        </a:buClr>
                        <a:buSzPts val="1000"/>
                        <a:buFont typeface="Noto Sans Symbols"/>
                        <a:buChar char="∙"/>
                      </a:pPr>
                      <a:r>
                        <a:rPr lang="en-IE" sz="1600">
                          <a:solidFill>
                            <a:srgbClr val="000000"/>
                          </a:solidFill>
                        </a:rPr>
                        <a:t>Να είναι πρόθυμοι για χρήση των </a:t>
                      </a:r>
                      <a:r>
                        <a:rPr b="0" i="0" lang="en-IE" sz="1600" u="none" cap="none" strike="noStrike">
                          <a:solidFill>
                            <a:srgbClr val="000000"/>
                          </a:solidFill>
                          <a:latin typeface="Calibri"/>
                          <a:ea typeface="Calibri"/>
                          <a:cs typeface="Calibri"/>
                          <a:sym typeface="Calibri"/>
                        </a:rPr>
                        <a:t>τεχνολογιών για την παραγωγή ιστοριών σε ψηφιακή μορφή</a:t>
                      </a:r>
                      <a:endParaRPr sz="1600" u="none" cap="none" strike="noStrike">
                        <a:latin typeface="Calibri"/>
                        <a:ea typeface="Calibri"/>
                        <a:cs typeface="Calibri"/>
                        <a:sym typeface="Calibri"/>
                      </a:endParaRPr>
                    </a:p>
                  </a:txBody>
                  <a:tcPr marT="45725" marB="45725" marR="91450" marL="91450"/>
                </a:tc>
              </a:tr>
              <a:tr h="1075275">
                <a:tc vMerge="1"/>
                <a:tc>
                  <a:txBody>
                    <a:bodyPr/>
                    <a:lstStyle/>
                    <a:p>
                      <a:pPr indent="-342900" lvl="0" marL="342900" marR="0" rtl="0" algn="l">
                        <a:lnSpc>
                          <a:spcPct val="107000"/>
                        </a:lnSpc>
                        <a:spcBef>
                          <a:spcPts val="0"/>
                        </a:spcBef>
                        <a:spcAft>
                          <a:spcPts val="0"/>
                        </a:spcAft>
                        <a:buClr>
                          <a:srgbClr val="000000"/>
                        </a:buClr>
                        <a:buSzPts val="1000"/>
                        <a:buFont typeface="Noto Sans Symbols"/>
                        <a:buChar char="∙"/>
                      </a:pPr>
                      <a:r>
                        <a:rPr lang="en-IE" sz="1600"/>
                        <a:t>Να έχουν β</a:t>
                      </a:r>
                      <a:r>
                        <a:rPr lang="en-IE" sz="1600" u="none" cap="none" strike="noStrike">
                          <a:latin typeface="Calibri"/>
                          <a:ea typeface="Calibri"/>
                          <a:cs typeface="Calibri"/>
                          <a:sym typeface="Calibri"/>
                        </a:rPr>
                        <a:t>ασική γνώση του τρόπου με τον οποίο η ψηφιακή αφήγηση μπορεί να δημιουργήσει συναισθηματικές συνδέσεις </a:t>
                      </a:r>
                      <a:endParaRPr sz="1400" u="none" cap="none" strike="noStrike"/>
                    </a:p>
                  </a:txBody>
                  <a:tcPr marT="0" marB="0" marR="114300" marL="114300"/>
                </a:tc>
                <a:tc>
                  <a:txBody>
                    <a:bodyPr/>
                    <a:lstStyle/>
                    <a:p>
                      <a:pPr indent="-342900" lvl="0" marL="342900" marR="0" rtl="0" algn="l">
                        <a:lnSpc>
                          <a:spcPct val="107000"/>
                        </a:lnSpc>
                        <a:spcBef>
                          <a:spcPts val="0"/>
                        </a:spcBef>
                        <a:spcAft>
                          <a:spcPts val="0"/>
                        </a:spcAft>
                        <a:buClr>
                          <a:srgbClr val="000000"/>
                        </a:buClr>
                        <a:buSzPts val="1000"/>
                        <a:buFont typeface="Noto Sans Symbols"/>
                        <a:buChar char="∙"/>
                      </a:pPr>
                      <a:r>
                        <a:rPr lang="en-IE" sz="1600"/>
                        <a:t>Να α</a:t>
                      </a:r>
                      <a:r>
                        <a:rPr lang="en-IE" sz="1600" u="none" cap="none" strike="noStrike">
                          <a:latin typeface="Calibri"/>
                          <a:ea typeface="Calibri"/>
                          <a:cs typeface="Calibri"/>
                          <a:sym typeface="Calibri"/>
                        </a:rPr>
                        <a:t>ναγνωρίζουν τη σημασία της ψηφιακής αφήγησης στον 21ο αιώνα </a:t>
                      </a:r>
                      <a:endParaRPr sz="1600" u="none" cap="none" strike="noStrike">
                        <a:latin typeface="Calibri"/>
                        <a:ea typeface="Calibri"/>
                        <a:cs typeface="Calibri"/>
                        <a:sym typeface="Calibri"/>
                      </a:endParaRPr>
                    </a:p>
                  </a:txBody>
                  <a:tcPr marT="0" marB="0" marR="114300" marL="114300"/>
                </a:tc>
                <a:tc>
                  <a:txBody>
                    <a:bodyPr/>
                    <a:lstStyle/>
                    <a:p>
                      <a:pPr indent="-342900" lvl="0" marL="342900" marR="0" rtl="0" algn="l">
                        <a:lnSpc>
                          <a:spcPct val="100000"/>
                        </a:lnSpc>
                        <a:spcBef>
                          <a:spcPts val="0"/>
                        </a:spcBef>
                        <a:spcAft>
                          <a:spcPts val="0"/>
                        </a:spcAft>
                        <a:buClr>
                          <a:srgbClr val="000000"/>
                        </a:buClr>
                        <a:buSzPts val="1000"/>
                        <a:buFont typeface="Noto Sans Symbols"/>
                        <a:buChar char="∙"/>
                      </a:pPr>
                      <a:r>
                        <a:rPr lang="en-IE" sz="1600">
                          <a:solidFill>
                            <a:srgbClr val="000000"/>
                          </a:solidFill>
                        </a:rPr>
                        <a:t>Να είναι πρόθυμοι </a:t>
                      </a:r>
                      <a:r>
                        <a:rPr b="0" i="0" lang="en-IE" sz="1600" u="none" cap="none" strike="noStrike">
                          <a:solidFill>
                            <a:srgbClr val="000000"/>
                          </a:solidFill>
                          <a:latin typeface="Calibri"/>
                          <a:ea typeface="Calibri"/>
                          <a:cs typeface="Calibri"/>
                          <a:sym typeface="Calibri"/>
                        </a:rPr>
                        <a:t>να διερευνήσ</a:t>
                      </a:r>
                      <a:r>
                        <a:rPr lang="en-IE" sz="1600">
                          <a:solidFill>
                            <a:srgbClr val="000000"/>
                          </a:solidFill>
                        </a:rPr>
                        <a:t>ουν</a:t>
                      </a:r>
                      <a:r>
                        <a:rPr b="0" i="0" lang="en-IE" sz="1600" u="none" cap="none" strike="noStrike">
                          <a:solidFill>
                            <a:srgbClr val="000000"/>
                          </a:solidFill>
                          <a:latin typeface="Calibri"/>
                          <a:ea typeface="Calibri"/>
                          <a:cs typeface="Calibri"/>
                          <a:sym typeface="Calibri"/>
                        </a:rPr>
                        <a:t> τον ψηφιακό γραμματισμό ως συστατικό στοιχείο της ψηφιακής αφήγησης </a:t>
                      </a:r>
                      <a:endParaRPr sz="1600" u="none" cap="none" strike="noStrike">
                        <a:latin typeface="Calibri"/>
                        <a:ea typeface="Calibri"/>
                        <a:cs typeface="Calibri"/>
                        <a:sym typeface="Calibri"/>
                      </a:endParaRPr>
                    </a:p>
                  </a:txBody>
                  <a:tcPr marT="45725" marB="45725" marR="91450" marL="91450"/>
                </a:tc>
              </a:tr>
              <a:tr h="1075275">
                <a:tc vMerge="1"/>
                <a:tc>
                  <a:txBody>
                    <a:bodyPr/>
                    <a:lstStyle/>
                    <a:p>
                      <a:pPr indent="-342900" lvl="0" marL="342900" marR="0" rtl="0" algn="l">
                        <a:lnSpc>
                          <a:spcPct val="107000"/>
                        </a:lnSpc>
                        <a:spcBef>
                          <a:spcPts val="0"/>
                        </a:spcBef>
                        <a:spcAft>
                          <a:spcPts val="0"/>
                        </a:spcAft>
                        <a:buClr>
                          <a:srgbClr val="000000"/>
                        </a:buClr>
                        <a:buSzPts val="1000"/>
                        <a:buFont typeface="Noto Sans Symbols"/>
                        <a:buChar char="∙"/>
                      </a:pPr>
                      <a:r>
                        <a:rPr lang="en-IE" sz="1600"/>
                        <a:t>Να έχουν β</a:t>
                      </a:r>
                      <a:r>
                        <a:rPr lang="en-IE" sz="1600" u="none" cap="none" strike="noStrike">
                          <a:latin typeface="Calibri"/>
                          <a:ea typeface="Calibri"/>
                          <a:cs typeface="Calibri"/>
                          <a:sym typeface="Calibri"/>
                        </a:rPr>
                        <a:t>ασικές γνώσεις σχετικά με το πώς μπορούν να παραχθούν ιστορίες ως ταινίες μικρού μήκους, podcast, κινούμενα σχέδια, συνεντεύξεις, βίντεο κ.λπ.</a:t>
                      </a:r>
                      <a:endParaRPr sz="1400" u="none" cap="none" strike="noStrike"/>
                    </a:p>
                  </a:txBody>
                  <a:tcPr marT="0" marB="0" marR="114300" marL="114300"/>
                </a:tc>
                <a:tc>
                  <a:txBody>
                    <a:bodyPr/>
                    <a:lstStyle/>
                    <a:p>
                      <a:pPr indent="-342900" lvl="0" marL="342900" marR="0" rtl="0" algn="l">
                        <a:lnSpc>
                          <a:spcPct val="107000"/>
                        </a:lnSpc>
                        <a:spcBef>
                          <a:spcPts val="0"/>
                        </a:spcBef>
                        <a:spcAft>
                          <a:spcPts val="0"/>
                        </a:spcAft>
                        <a:buClr>
                          <a:srgbClr val="000000"/>
                        </a:buClr>
                        <a:buSzPts val="1000"/>
                        <a:buFont typeface="Noto Sans Symbols"/>
                        <a:buChar char="∙"/>
                      </a:pPr>
                      <a:r>
                        <a:rPr lang="en-IE" sz="1600"/>
                        <a:t>Να π</a:t>
                      </a:r>
                      <a:r>
                        <a:rPr lang="en-IE" sz="1600" u="none" cap="none" strike="noStrike">
                          <a:latin typeface="Calibri"/>
                          <a:ea typeface="Calibri"/>
                          <a:cs typeface="Calibri"/>
                          <a:sym typeface="Calibri"/>
                        </a:rPr>
                        <a:t>ροσδιορ</a:t>
                      </a:r>
                      <a:r>
                        <a:rPr lang="en-IE" sz="1600"/>
                        <a:t>ίζουν</a:t>
                      </a:r>
                      <a:r>
                        <a:rPr lang="en-IE" sz="1600" u="none" cap="none" strike="noStrike">
                          <a:latin typeface="Calibri"/>
                          <a:ea typeface="Calibri"/>
                          <a:cs typeface="Calibri"/>
                          <a:sym typeface="Calibri"/>
                        </a:rPr>
                        <a:t> μέσ</a:t>
                      </a:r>
                      <a:r>
                        <a:rPr lang="en-IE" sz="1600"/>
                        <a:t>α </a:t>
                      </a:r>
                      <a:r>
                        <a:rPr lang="en-IE" sz="1600" u="none" cap="none" strike="noStrike">
                          <a:latin typeface="Calibri"/>
                          <a:ea typeface="Calibri"/>
                          <a:cs typeface="Calibri"/>
                          <a:sym typeface="Calibri"/>
                        </a:rPr>
                        <a:t>και μεθοδολογ</a:t>
                      </a:r>
                      <a:r>
                        <a:rPr lang="en-IE" sz="1600"/>
                        <a:t>ίες</a:t>
                      </a:r>
                      <a:r>
                        <a:rPr lang="en-IE" sz="1600" u="none" cap="none" strike="noStrike">
                          <a:latin typeface="Calibri"/>
                          <a:ea typeface="Calibri"/>
                          <a:cs typeface="Calibri"/>
                          <a:sym typeface="Calibri"/>
                        </a:rPr>
                        <a:t> ψηφιακής αφήγησης </a:t>
                      </a:r>
                      <a:endParaRPr sz="1600" u="none" cap="none" strike="noStrike">
                        <a:latin typeface="Calibri"/>
                        <a:ea typeface="Calibri"/>
                        <a:cs typeface="Calibri"/>
                        <a:sym typeface="Calibri"/>
                      </a:endParaRPr>
                    </a:p>
                  </a:txBody>
                  <a:tcPr marT="0" marB="0" marR="114300" marL="114300"/>
                </a:tc>
                <a:tc>
                  <a:txBody>
                    <a:bodyPr/>
                    <a:lstStyle/>
                    <a:p>
                      <a:pPr indent="-342900" lvl="0" marL="342900" marR="0" rtl="0" algn="l">
                        <a:lnSpc>
                          <a:spcPct val="100000"/>
                        </a:lnSpc>
                        <a:spcBef>
                          <a:spcPts val="0"/>
                        </a:spcBef>
                        <a:spcAft>
                          <a:spcPts val="0"/>
                        </a:spcAft>
                        <a:buClr>
                          <a:srgbClr val="000000"/>
                        </a:buClr>
                        <a:buSzPts val="1000"/>
                        <a:buFont typeface="Noto Sans Symbols"/>
                        <a:buChar char="∙"/>
                      </a:pPr>
                      <a:r>
                        <a:rPr lang="en-IE" sz="1600">
                          <a:solidFill>
                            <a:srgbClr val="000000"/>
                          </a:solidFill>
                        </a:rPr>
                        <a:t>Να συνειδητοποιούν τη</a:t>
                      </a:r>
                      <a:r>
                        <a:rPr b="0" i="0" lang="en-IE" sz="1600" u="none" cap="none" strike="noStrike">
                          <a:solidFill>
                            <a:srgbClr val="000000"/>
                          </a:solidFill>
                          <a:latin typeface="Calibri"/>
                          <a:ea typeface="Calibri"/>
                          <a:cs typeface="Calibri"/>
                          <a:sym typeface="Calibri"/>
                        </a:rPr>
                        <a:t> σημασία της ψηφιακής αφήγησης στη σημερινή σύγχρονη κοινωνία </a:t>
                      </a:r>
                      <a:endParaRPr sz="1600" u="none" cap="none" strike="noStrike">
                        <a:latin typeface="Calibri"/>
                        <a:ea typeface="Calibri"/>
                        <a:cs typeface="Calibri"/>
                        <a:sym typeface="Calibri"/>
                      </a:endParaRPr>
                    </a:p>
                  </a:txBody>
                  <a:tcPr marT="45725" marB="45725" marR="91450" marL="91450"/>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30"/>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Text&#10;&#10;Description automatically generated" id="137" name="Google Shape;137;p30"/>
          <p:cNvPicPr preferRelativeResize="0"/>
          <p:nvPr/>
        </p:nvPicPr>
        <p:blipFill rotWithShape="1">
          <a:blip r:embed="rId4">
            <a:alphaModFix/>
          </a:blip>
          <a:srcRect b="0" l="0" r="0" t="0"/>
          <a:stretch/>
        </p:blipFill>
        <p:spPr>
          <a:xfrm>
            <a:off x="235341" y="6247302"/>
            <a:ext cx="1964299" cy="427819"/>
          </a:xfrm>
          <a:prstGeom prst="rect">
            <a:avLst/>
          </a:prstGeom>
          <a:noFill/>
          <a:ln>
            <a:noFill/>
          </a:ln>
        </p:spPr>
      </p:pic>
      <p:pic>
        <p:nvPicPr>
          <p:cNvPr id="138" name="Google Shape;138;p30"/>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graphicFrame>
        <p:nvGraphicFramePr>
          <p:cNvPr id="139" name="Google Shape;139;p30"/>
          <p:cNvGraphicFramePr/>
          <p:nvPr/>
        </p:nvGraphicFramePr>
        <p:xfrm>
          <a:off x="1291150" y="249379"/>
          <a:ext cx="3000000" cy="3000000"/>
        </p:xfrm>
        <a:graphic>
          <a:graphicData uri="http://schemas.openxmlformats.org/drawingml/2006/table">
            <a:tbl>
              <a:tblPr bandRow="1" firstRow="1">
                <a:noFill/>
                <a:tableStyleId>{A45DB548-F241-4629-9DF0-D98D7298C5F3}</a:tableStyleId>
              </a:tblPr>
              <a:tblGrid>
                <a:gridCol w="1292375"/>
                <a:gridCol w="3169075"/>
                <a:gridCol w="2906050"/>
                <a:gridCol w="2242200"/>
              </a:tblGrid>
              <a:tr h="1075275">
                <a:tc rowSpan="4">
                  <a:txBody>
                    <a:bodyPr/>
                    <a:lstStyle/>
                    <a:p>
                      <a:pPr indent="0" lvl="0" marL="0" marR="0" rtl="0" algn="l">
                        <a:lnSpc>
                          <a:spcPct val="100000"/>
                        </a:lnSpc>
                        <a:spcBef>
                          <a:spcPts val="0"/>
                        </a:spcBef>
                        <a:spcAft>
                          <a:spcPts val="0"/>
                        </a:spcAft>
                        <a:buClr>
                          <a:srgbClr val="000000"/>
                        </a:buClr>
                        <a:buSzPts val="1800"/>
                        <a:buFont typeface="Arial"/>
                        <a:buNone/>
                      </a:pPr>
                      <a:r>
                        <a:rPr lang="en-IE" sz="1800" u="none" cap="none" strike="noStrike"/>
                        <a:t>Με την επιτυχή ολοκλήρωση </a:t>
                      </a:r>
                      <a:r>
                        <a:rPr lang="en-IE" sz="1800"/>
                        <a:t>αυτού του μαθήματος,</a:t>
                      </a:r>
                      <a:r>
                        <a:rPr lang="en-IE" sz="1800" u="none" cap="none" strike="noStrike"/>
                        <a:t>οι ενήλικες εκπαιδευόμενοι θα είναι σε θέση... </a:t>
                      </a:r>
                      <a:endParaRPr sz="18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p>
                      <a:pPr indent="0" lvl="0" marL="0" marR="0" rtl="0" algn="ctr">
                        <a:lnSpc>
                          <a:spcPct val="100000"/>
                        </a:lnSpc>
                        <a:spcBef>
                          <a:spcPts val="0"/>
                        </a:spcBef>
                        <a:spcAft>
                          <a:spcPts val="0"/>
                        </a:spcAft>
                        <a:buClr>
                          <a:srgbClr val="000000"/>
                        </a:buClr>
                        <a:buSzPts val="1800"/>
                        <a:buFont typeface="Arial"/>
                        <a:buNone/>
                      </a:pPr>
                      <a:r>
                        <a:rPr lang="en-IE" sz="1800" u="none" cap="none" strike="noStrike"/>
                        <a:t>Γνώσ</a:t>
                      </a:r>
                      <a:r>
                        <a:rPr lang="en-IE" sz="1800"/>
                        <a:t>εις</a:t>
                      </a:r>
                      <a:endParaRPr sz="18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p>
                      <a:pPr indent="0" lvl="0" marL="0" marR="0" rtl="0" algn="ctr">
                        <a:lnSpc>
                          <a:spcPct val="100000"/>
                        </a:lnSpc>
                        <a:spcBef>
                          <a:spcPts val="0"/>
                        </a:spcBef>
                        <a:spcAft>
                          <a:spcPts val="0"/>
                        </a:spcAft>
                        <a:buClr>
                          <a:srgbClr val="000000"/>
                        </a:buClr>
                        <a:buSzPts val="1800"/>
                        <a:buFont typeface="Arial"/>
                        <a:buNone/>
                      </a:pPr>
                      <a:r>
                        <a:rPr lang="en-IE" sz="1800" u="none" cap="none" strike="noStrike"/>
                        <a:t>Δεξιότητες </a:t>
                      </a:r>
                      <a:endParaRPr sz="18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p>
                      <a:pPr indent="0" lvl="0" marL="0" marR="0" rtl="0" algn="ctr">
                        <a:lnSpc>
                          <a:spcPct val="100000"/>
                        </a:lnSpc>
                        <a:spcBef>
                          <a:spcPts val="0"/>
                        </a:spcBef>
                        <a:spcAft>
                          <a:spcPts val="0"/>
                        </a:spcAft>
                        <a:buClr>
                          <a:srgbClr val="000000"/>
                        </a:buClr>
                        <a:buSzPts val="1800"/>
                        <a:buFont typeface="Arial"/>
                        <a:buNone/>
                      </a:pPr>
                      <a:r>
                        <a:rPr lang="en-IE" sz="1800" u="none" cap="none" strike="noStrike"/>
                        <a:t>Στάσ</a:t>
                      </a:r>
                      <a:r>
                        <a:rPr lang="en-IE" sz="1800"/>
                        <a:t>εις</a:t>
                      </a:r>
                      <a:endParaRPr sz="1800" u="none" cap="none" strike="noStrike"/>
                    </a:p>
                  </a:txBody>
                  <a:tcPr marT="45725" marB="45725" marR="91450" marL="91450"/>
                </a:tc>
              </a:tr>
              <a:tr h="1075275">
                <a:tc vMerge="1"/>
                <a:tc>
                  <a:txBody>
                    <a:bodyPr/>
                    <a:lstStyle/>
                    <a:p>
                      <a:pPr indent="-342900" lvl="0" marL="342900" marR="0" rtl="0" algn="l">
                        <a:lnSpc>
                          <a:spcPct val="107000"/>
                        </a:lnSpc>
                        <a:spcBef>
                          <a:spcPts val="0"/>
                        </a:spcBef>
                        <a:spcAft>
                          <a:spcPts val="0"/>
                        </a:spcAft>
                        <a:buClr>
                          <a:srgbClr val="000000"/>
                        </a:buClr>
                        <a:buSzPts val="1000"/>
                        <a:buFont typeface="Noto Sans Symbols"/>
                        <a:buChar char="∙"/>
                      </a:pPr>
                      <a:r>
                        <a:rPr lang="en-IE" sz="1600"/>
                        <a:t>Να έχουν π</a:t>
                      </a:r>
                      <a:r>
                        <a:rPr lang="en-IE" sz="1600" u="none" cap="none" strike="noStrike">
                          <a:latin typeface="Calibri"/>
                          <a:ea typeface="Calibri"/>
                          <a:cs typeface="Calibri"/>
                          <a:sym typeface="Calibri"/>
                        </a:rPr>
                        <a:t>ραγματ</a:t>
                      </a:r>
                      <a:r>
                        <a:rPr lang="en-IE" sz="1600"/>
                        <a:t>ολογικές</a:t>
                      </a:r>
                      <a:r>
                        <a:rPr lang="en-IE" sz="1600" u="none" cap="none" strike="noStrike">
                          <a:latin typeface="Calibri"/>
                          <a:ea typeface="Calibri"/>
                          <a:cs typeface="Calibri"/>
                          <a:sym typeface="Calibri"/>
                        </a:rPr>
                        <a:t> γνώσεις για το πώς </a:t>
                      </a:r>
                      <a:r>
                        <a:rPr lang="en-IE" sz="1600"/>
                        <a:t>να </a:t>
                      </a:r>
                      <a:r>
                        <a:rPr lang="en-IE" sz="1600" u="none" cap="none" strike="noStrike">
                          <a:latin typeface="Calibri"/>
                          <a:ea typeface="Calibri"/>
                          <a:cs typeface="Calibri"/>
                          <a:sym typeface="Calibri"/>
                        </a:rPr>
                        <a:t>παράγ</a:t>
                      </a:r>
                      <a:r>
                        <a:rPr lang="en-IE" sz="1600"/>
                        <a:t>ουν</a:t>
                      </a:r>
                      <a:r>
                        <a:rPr lang="en-IE" sz="1600" u="none" cap="none" strike="noStrike">
                          <a:latin typeface="Calibri"/>
                          <a:ea typeface="Calibri"/>
                          <a:cs typeface="Calibri"/>
                          <a:sym typeface="Calibri"/>
                        </a:rPr>
                        <a:t> μια ταινία μικρού μήκους στο smartphone </a:t>
                      </a:r>
                      <a:r>
                        <a:rPr lang="en-IE" sz="1600"/>
                        <a:t>τους</a:t>
                      </a:r>
                      <a:r>
                        <a:rPr lang="en-IE" sz="1600" u="none" cap="none" strike="noStrike">
                          <a:latin typeface="Calibri"/>
                          <a:ea typeface="Calibri"/>
                          <a:cs typeface="Calibri"/>
                          <a:sym typeface="Calibri"/>
                        </a:rPr>
                        <a:t> για να μοιραστ</a:t>
                      </a:r>
                      <a:r>
                        <a:rPr lang="en-IE" sz="1600"/>
                        <a:t>ούν</a:t>
                      </a:r>
                      <a:r>
                        <a:rPr lang="en-IE" sz="1600" u="none" cap="none" strike="noStrike">
                          <a:latin typeface="Calibri"/>
                          <a:ea typeface="Calibri"/>
                          <a:cs typeface="Calibri"/>
                          <a:sym typeface="Calibri"/>
                        </a:rPr>
                        <a:t> μια ιστορία</a:t>
                      </a:r>
                      <a:endParaRPr sz="1600" u="none" cap="none" strike="noStrike">
                        <a:latin typeface="Calibri"/>
                        <a:ea typeface="Calibri"/>
                        <a:cs typeface="Calibri"/>
                        <a:sym typeface="Calibri"/>
                      </a:endParaRPr>
                    </a:p>
                  </a:txBody>
                  <a:tcPr marT="0" marB="0" marR="114300" marL="114300"/>
                </a:tc>
                <a:tc>
                  <a:txBody>
                    <a:bodyPr/>
                    <a:lstStyle/>
                    <a:p>
                      <a:pPr indent="-342900" lvl="0" marL="342900" marR="0" rtl="0" algn="l">
                        <a:lnSpc>
                          <a:spcPct val="107000"/>
                        </a:lnSpc>
                        <a:spcBef>
                          <a:spcPts val="0"/>
                        </a:spcBef>
                        <a:spcAft>
                          <a:spcPts val="0"/>
                        </a:spcAft>
                        <a:buClr>
                          <a:srgbClr val="000000"/>
                        </a:buClr>
                        <a:buSzPts val="1000"/>
                        <a:buFont typeface="Noto Sans Symbols"/>
                        <a:buChar char="∙"/>
                      </a:pPr>
                      <a:r>
                        <a:rPr lang="en-IE" sz="1600"/>
                        <a:t>Να κατανοούν τον τρόπο </a:t>
                      </a:r>
                      <a:r>
                        <a:rPr lang="en-IE" sz="1600" u="none" cap="none" strike="noStrike">
                          <a:latin typeface="Calibri"/>
                          <a:ea typeface="Calibri"/>
                          <a:cs typeface="Calibri"/>
                          <a:sym typeface="Calibri"/>
                        </a:rPr>
                        <a:t>πλοήγησης σε άμεσα διαθέσιμες συσκευές (smartphones, επιτραπέζιες συσκευές) για την παραγωγή ιστοριών σε ψηφιακή μορφή </a:t>
                      </a:r>
                      <a:endParaRPr sz="1600" u="none" cap="none" strike="noStrike">
                        <a:latin typeface="Calibri"/>
                        <a:ea typeface="Calibri"/>
                        <a:cs typeface="Calibri"/>
                        <a:sym typeface="Calibri"/>
                      </a:endParaRPr>
                    </a:p>
                  </a:txBody>
                  <a:tcPr marT="0" marB="0" marR="114300" marL="114300"/>
                </a:tc>
                <a:tc>
                  <a:txBody>
                    <a:bodyPr/>
                    <a:lstStyle/>
                    <a:p>
                      <a:pPr indent="-342900" lvl="0" marL="342900" marR="0" rtl="0" algn="l">
                        <a:lnSpc>
                          <a:spcPct val="100000"/>
                        </a:lnSpc>
                        <a:spcBef>
                          <a:spcPts val="0"/>
                        </a:spcBef>
                        <a:spcAft>
                          <a:spcPts val="0"/>
                        </a:spcAft>
                        <a:buClr>
                          <a:srgbClr val="000000"/>
                        </a:buClr>
                        <a:buSzPts val="1000"/>
                        <a:buFont typeface="Noto Sans Symbols"/>
                        <a:buChar char="∙"/>
                      </a:pPr>
                      <a:r>
                        <a:rPr lang="en-IE" sz="1600"/>
                        <a:t>Να είναι ανοικτοί στη</a:t>
                      </a:r>
                      <a:r>
                        <a:rPr lang="en-IE" sz="1600" u="none" cap="none" strike="noStrike">
                          <a:latin typeface="Calibri"/>
                          <a:ea typeface="Calibri"/>
                          <a:cs typeface="Calibri"/>
                          <a:sym typeface="Calibri"/>
                        </a:rPr>
                        <a:t> χρήση των ψηφιακών τεχνολογιών για την παραγωγή ιστοριών</a:t>
                      </a:r>
                      <a:endParaRPr sz="1600" u="none" cap="none" strike="noStrike">
                        <a:latin typeface="Calibri"/>
                        <a:ea typeface="Calibri"/>
                        <a:cs typeface="Calibri"/>
                        <a:sym typeface="Calibri"/>
                      </a:endParaRPr>
                    </a:p>
                  </a:txBody>
                  <a:tcPr marT="0" marB="0" marR="114300" marL="114300"/>
                </a:tc>
              </a:tr>
              <a:tr h="1075275">
                <a:tc vMerge="1"/>
                <a:tc>
                  <a:txBody>
                    <a:bodyPr/>
                    <a:lstStyle/>
                    <a:p>
                      <a:pPr indent="-342900" lvl="0" marL="342900" marR="0" rtl="0" algn="l">
                        <a:lnSpc>
                          <a:spcPct val="107000"/>
                        </a:lnSpc>
                        <a:spcBef>
                          <a:spcPts val="0"/>
                        </a:spcBef>
                        <a:spcAft>
                          <a:spcPts val="0"/>
                        </a:spcAft>
                        <a:buClr>
                          <a:srgbClr val="000000"/>
                        </a:buClr>
                        <a:buSzPts val="1000"/>
                        <a:buFont typeface="Noto Sans Symbols"/>
                        <a:buChar char="∙"/>
                      </a:pPr>
                      <a:r>
                        <a:rPr lang="en-IE" sz="1600"/>
                        <a:t>Να έχουν β</a:t>
                      </a:r>
                      <a:r>
                        <a:rPr lang="en-IE" sz="1600" u="none" cap="none" strike="noStrike">
                          <a:latin typeface="Calibri"/>
                          <a:ea typeface="Calibri"/>
                          <a:cs typeface="Calibri"/>
                          <a:sym typeface="Calibri"/>
                        </a:rPr>
                        <a:t>ασικές γνώσεις σχετικά με το πώς μπορεί να χρησιμοποιηθεί η ψηφιακή αφήγηση για την προώθηση και την ανταλλαγή ιστοριών με την ευρύτερη κοινότητα.</a:t>
                      </a:r>
                      <a:endParaRPr sz="1600" u="none" cap="none" strike="noStrike">
                        <a:latin typeface="Calibri"/>
                        <a:ea typeface="Calibri"/>
                        <a:cs typeface="Calibri"/>
                        <a:sym typeface="Calibri"/>
                      </a:endParaRPr>
                    </a:p>
                  </a:txBody>
                  <a:tcPr marT="0" marB="0" marR="114300" marL="114300"/>
                </a:tc>
                <a:tc>
                  <a:txBody>
                    <a:bodyPr/>
                    <a:lstStyle/>
                    <a:p>
                      <a:pPr indent="-342900" lvl="0" marL="342900" marR="0" rtl="0" algn="l">
                        <a:lnSpc>
                          <a:spcPct val="107000"/>
                        </a:lnSpc>
                        <a:spcBef>
                          <a:spcPts val="0"/>
                        </a:spcBef>
                        <a:spcAft>
                          <a:spcPts val="0"/>
                        </a:spcAft>
                        <a:buClr>
                          <a:srgbClr val="000000"/>
                        </a:buClr>
                        <a:buSzPts val="1000"/>
                        <a:buFont typeface="Noto Sans Symbols"/>
                        <a:buChar char="∙"/>
                      </a:pPr>
                      <a:r>
                        <a:rPr lang="en-IE" sz="1600"/>
                        <a:t>Να επιδεικνύουν δεξιότητες και τεχνικές </a:t>
                      </a:r>
                      <a:r>
                        <a:rPr lang="en-IE" sz="1600" u="none" cap="none" strike="noStrike">
                          <a:latin typeface="Calibri"/>
                          <a:ea typeface="Calibri"/>
                          <a:cs typeface="Calibri"/>
                          <a:sym typeface="Calibri"/>
                        </a:rPr>
                        <a:t>που χρησιμοποιούνται για την παραγωγή ψηφιακών μέσων σε smartphones ή συσκευές tablet</a:t>
                      </a:r>
                      <a:endParaRPr sz="1400" u="none" cap="none" strike="noStrike"/>
                    </a:p>
                  </a:txBody>
                  <a:tcPr marT="0" marB="0" marR="114300" marL="114300"/>
                </a:tc>
                <a:tc>
                  <a:txBody>
                    <a:bodyPr/>
                    <a:lstStyle/>
                    <a:p>
                      <a:pPr indent="-279400" lvl="0" marL="342900" marR="0" rtl="0" algn="l">
                        <a:lnSpc>
                          <a:spcPct val="100000"/>
                        </a:lnSpc>
                        <a:spcBef>
                          <a:spcPts val="0"/>
                        </a:spcBef>
                        <a:spcAft>
                          <a:spcPts val="0"/>
                        </a:spcAft>
                        <a:buClr>
                          <a:srgbClr val="000000"/>
                        </a:buClr>
                        <a:buSzPts val="1000"/>
                        <a:buFont typeface="Noto Sans Symbols"/>
                        <a:buNone/>
                      </a:pPr>
                      <a:r>
                        <a:t/>
                      </a:r>
                      <a:endParaRPr sz="1600" u="none" cap="none" strike="noStrike">
                        <a:latin typeface="Calibri"/>
                        <a:ea typeface="Calibri"/>
                        <a:cs typeface="Calibri"/>
                        <a:sym typeface="Calibri"/>
                      </a:endParaRPr>
                    </a:p>
                  </a:txBody>
                  <a:tcPr marT="0" marB="0" marR="114300" marL="114300"/>
                </a:tc>
              </a:tr>
              <a:tr h="1075275">
                <a:tc vMerge="1"/>
                <a:tc>
                  <a:txBody>
                    <a:bodyPr/>
                    <a:lstStyle/>
                    <a:p>
                      <a:pPr indent="-342900" lvl="0" marL="342900" marR="0" rtl="0" algn="l">
                        <a:lnSpc>
                          <a:spcPct val="107000"/>
                        </a:lnSpc>
                        <a:spcBef>
                          <a:spcPts val="0"/>
                        </a:spcBef>
                        <a:spcAft>
                          <a:spcPts val="0"/>
                        </a:spcAft>
                        <a:buClr>
                          <a:srgbClr val="000000"/>
                        </a:buClr>
                        <a:buSzPts val="1000"/>
                        <a:buFont typeface="Noto Sans Symbols"/>
                        <a:buChar char="∙"/>
                      </a:pPr>
                      <a:r>
                        <a:rPr lang="en-IE" sz="1600"/>
                        <a:t>Να έχουν β</a:t>
                      </a:r>
                      <a:r>
                        <a:rPr lang="en-IE" sz="1600" u="none" cap="none" strike="noStrike">
                          <a:latin typeface="Calibri"/>
                          <a:ea typeface="Calibri"/>
                          <a:cs typeface="Calibri"/>
                          <a:sym typeface="Calibri"/>
                        </a:rPr>
                        <a:t>ασικές γνώσεις σχετικά με το πώς μπορούν να παραχθούν ιστορίες ως ταινίες μικρού μήκους, podcast, κινούμενα σχέδια, συνεντεύξεις, βίντεο κ.λπ.</a:t>
                      </a:r>
                      <a:endParaRPr sz="1600" u="none" cap="none" strike="noStrike">
                        <a:latin typeface="Calibri"/>
                        <a:ea typeface="Calibri"/>
                        <a:cs typeface="Calibri"/>
                        <a:sym typeface="Calibri"/>
                      </a:endParaRPr>
                    </a:p>
                  </a:txBody>
                  <a:tcPr marT="0" marB="0" marR="114300" marL="114300"/>
                </a:tc>
                <a:tc>
                  <a:txBody>
                    <a:bodyPr/>
                    <a:lstStyle/>
                    <a:p>
                      <a:pPr indent="-171450" lvl="0" marL="285750" marR="0" rtl="0" algn="l">
                        <a:lnSpc>
                          <a:spcPct val="100000"/>
                        </a:lnSpc>
                        <a:spcBef>
                          <a:spcPts val="0"/>
                        </a:spcBef>
                        <a:spcAft>
                          <a:spcPts val="0"/>
                        </a:spcAft>
                        <a:buClr>
                          <a:schemeClr val="dk1"/>
                        </a:buClr>
                        <a:buSzPts val="1800"/>
                        <a:buFont typeface="Courier New"/>
                        <a:buNone/>
                      </a:pPr>
                      <a:r>
                        <a:t/>
                      </a:r>
                      <a:endParaRPr sz="1600" u="none" cap="none" strike="noStrike">
                        <a:latin typeface="Calibri"/>
                        <a:ea typeface="Calibri"/>
                        <a:cs typeface="Calibri"/>
                        <a:sym typeface="Calibri"/>
                      </a:endParaRPr>
                    </a:p>
                  </a:txBody>
                  <a:tcPr marT="45725" marB="45725" marR="91450" marL="91450"/>
                </a:tc>
                <a:tc>
                  <a:txBody>
                    <a:bodyPr/>
                    <a:lstStyle/>
                    <a:p>
                      <a:pPr indent="-279400" lvl="0" marL="342900" marR="0" rtl="0" algn="l">
                        <a:lnSpc>
                          <a:spcPct val="100000"/>
                        </a:lnSpc>
                        <a:spcBef>
                          <a:spcPts val="0"/>
                        </a:spcBef>
                        <a:spcAft>
                          <a:spcPts val="0"/>
                        </a:spcAft>
                        <a:buClr>
                          <a:srgbClr val="000000"/>
                        </a:buClr>
                        <a:buSzPts val="1000"/>
                        <a:buFont typeface="Noto Sans Symbols"/>
                        <a:buNone/>
                      </a:pPr>
                      <a:r>
                        <a:t/>
                      </a:r>
                      <a:endParaRPr sz="1600" u="none" cap="none" strike="noStrike">
                        <a:latin typeface="Calibri"/>
                        <a:ea typeface="Calibri"/>
                        <a:cs typeface="Calibri"/>
                        <a:sym typeface="Calibri"/>
                      </a:endParaRPr>
                    </a:p>
                  </a:txBody>
                  <a:tcPr marT="0" marB="0" marR="114300" marL="114300"/>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11"/>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45" name="Google Shape;145;p11"/>
          <p:cNvPicPr preferRelativeResize="0"/>
          <p:nvPr/>
        </p:nvPicPr>
        <p:blipFill rotWithShape="1">
          <a:blip r:embed="rId4">
            <a:alphaModFix/>
          </a:blip>
          <a:srcRect b="0" l="0" r="0" t="0"/>
          <a:stretch/>
        </p:blipFill>
        <p:spPr>
          <a:xfrm>
            <a:off x="2331065" y="1222216"/>
            <a:ext cx="7529869" cy="4869747"/>
          </a:xfrm>
          <a:prstGeom prst="rect">
            <a:avLst/>
          </a:prstGeom>
          <a:noFill/>
          <a:ln>
            <a:noFill/>
          </a:ln>
        </p:spPr>
      </p:pic>
      <p:sp>
        <p:nvSpPr>
          <p:cNvPr id="146" name="Google Shape;146;p11"/>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47" name="Google Shape;147;p11"/>
          <p:cNvPicPr preferRelativeResize="0"/>
          <p:nvPr/>
        </p:nvPicPr>
        <p:blipFill rotWithShape="1">
          <a:blip r:embed="rId5">
            <a:alphaModFix/>
          </a:blip>
          <a:srcRect b="0" l="0" r="0" t="0"/>
          <a:stretch/>
        </p:blipFill>
        <p:spPr>
          <a:xfrm>
            <a:off x="235341" y="6242795"/>
            <a:ext cx="1964299" cy="427819"/>
          </a:xfrm>
          <a:prstGeom prst="rect">
            <a:avLst/>
          </a:prstGeom>
          <a:noFill/>
          <a:ln>
            <a:noFill/>
          </a:ln>
        </p:spPr>
      </p:pic>
      <p:sp>
        <p:nvSpPr>
          <p:cNvPr id="148" name="Google Shape;148;p11"/>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49" name="Google Shape;149;p11"/>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150" name="Google Shape;150;p11"/>
          <p:cNvSpPr txBox="1"/>
          <p:nvPr/>
        </p:nvSpPr>
        <p:spPr>
          <a:xfrm>
            <a:off x="3692304" y="2175143"/>
            <a:ext cx="4807500" cy="314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IE" sz="6600"/>
              <a:t>Ενότητα</a:t>
            </a:r>
            <a:r>
              <a:rPr b="0" i="0" lang="en-IE" sz="6600" u="none" cap="none" strike="noStrike">
                <a:solidFill>
                  <a:srgbClr val="000000"/>
                </a:solidFill>
                <a:latin typeface="Arial"/>
                <a:ea typeface="Arial"/>
                <a:cs typeface="Arial"/>
                <a:sym typeface="Arial"/>
              </a:rPr>
              <a:t> 1: Ψηφιακή αφήγηση</a:t>
            </a:r>
            <a:endParaRPr b="0" i="0" sz="66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7"/>
          <p:cNvPicPr preferRelativeResize="0"/>
          <p:nvPr/>
        </p:nvPicPr>
        <p:blipFill rotWithShape="1">
          <a:blip r:embed="rId3">
            <a:alphaModFix/>
          </a:blip>
          <a:srcRect b="0" l="0" r="0" t="0"/>
          <a:stretch/>
        </p:blipFill>
        <p:spPr>
          <a:xfrm>
            <a:off x="-1" y="0"/>
            <a:ext cx="12192000" cy="6858000"/>
          </a:xfrm>
          <a:prstGeom prst="rect">
            <a:avLst/>
          </a:prstGeom>
          <a:noFill/>
          <a:ln>
            <a:noFill/>
          </a:ln>
        </p:spPr>
      </p:pic>
      <p:sp>
        <p:nvSpPr>
          <p:cNvPr id="156" name="Google Shape;156;p7"/>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57" name="Google Shape;157;p7"/>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158" name="Google Shape;158;p7"/>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59" name="Google Shape;159;p7"/>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160" name="Google Shape;160;p7"/>
          <p:cNvSpPr txBox="1"/>
          <p:nvPr/>
        </p:nvSpPr>
        <p:spPr>
          <a:xfrm>
            <a:off x="832918" y="1674674"/>
            <a:ext cx="4001631" cy="2308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IE" sz="4800" u="none" cap="none" strike="noStrike">
                <a:solidFill>
                  <a:srgbClr val="000000"/>
                </a:solidFill>
                <a:latin typeface="Arial"/>
                <a:ea typeface="Arial"/>
                <a:cs typeface="Arial"/>
                <a:sym typeface="Arial"/>
              </a:rPr>
              <a:t>Τι είναι η ψηφιακή αφήγηση;</a:t>
            </a:r>
            <a:endParaRPr b="1" i="0" sz="48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4" name="Shape 164"/>
        <p:cNvGrpSpPr/>
        <p:nvPr/>
      </p:nvGrpSpPr>
      <p:grpSpPr>
        <a:xfrm>
          <a:off x="0" y="0"/>
          <a:ext cx="0" cy="0"/>
          <a:chOff x="0" y="0"/>
          <a:chExt cx="0" cy="0"/>
        </a:xfrm>
      </p:grpSpPr>
      <p:sp>
        <p:nvSpPr>
          <p:cNvPr id="165" name="Google Shape;165;p31"/>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166" name="Google Shape;166;p31"/>
          <p:cNvCxnSpPr/>
          <p:nvPr/>
        </p:nvCxnSpPr>
        <p:spPr>
          <a:xfrm rot="10800000">
            <a:off x="831873" y="1749756"/>
            <a:ext cx="4718304" cy="0"/>
          </a:xfrm>
          <a:prstGeom prst="straightConnector1">
            <a:avLst/>
          </a:prstGeom>
          <a:noFill/>
          <a:ln cap="flat" cmpd="sng" w="12700">
            <a:solidFill>
              <a:schemeClr val="accent2"/>
            </a:solidFill>
            <a:prstDash val="solid"/>
            <a:round/>
            <a:headEnd len="sm" w="sm" type="none"/>
            <a:tailEnd len="sm" w="sm" type="none"/>
          </a:ln>
        </p:spPr>
      </p:cxnSp>
      <p:sp>
        <p:nvSpPr>
          <p:cNvPr id="167" name="Google Shape;167;p31"/>
          <p:cNvSpPr txBox="1"/>
          <p:nvPr/>
        </p:nvSpPr>
        <p:spPr>
          <a:xfrm>
            <a:off x="897769" y="1909192"/>
            <a:ext cx="4586513" cy="3647710"/>
          </a:xfrm>
          <a:prstGeom prst="rect">
            <a:avLst/>
          </a:prstGeom>
          <a:noFill/>
          <a:ln>
            <a:noFill/>
          </a:ln>
        </p:spPr>
        <p:txBody>
          <a:bodyPr anchorCtr="0" anchor="t" bIns="45700" lIns="91425" spcFirstLastPara="1" rIns="91425" wrap="square" tIns="45700">
            <a:normAutofit/>
          </a:bodyPr>
          <a:lstStyle/>
          <a:p>
            <a:pPr indent="-127000" lvl="0" marL="0" marR="0" rtl="0" algn="l">
              <a:lnSpc>
                <a:spcPct val="90000"/>
              </a:lnSpc>
              <a:spcBef>
                <a:spcPts val="0"/>
              </a:spcBef>
              <a:spcAft>
                <a:spcPts val="0"/>
              </a:spcAft>
              <a:buClr>
                <a:srgbClr val="000000"/>
              </a:buClr>
              <a:buSzPts val="2000"/>
              <a:buFont typeface="Arial"/>
              <a:buChar char="•"/>
            </a:pPr>
            <a:r>
              <a:rPr b="0" i="0" lang="en-IE" sz="2000" u="none" cap="none" strike="noStrike">
                <a:solidFill>
                  <a:schemeClr val="lt1"/>
                </a:solidFill>
                <a:latin typeface="Arial"/>
                <a:ea typeface="Arial"/>
                <a:cs typeface="Arial"/>
                <a:sym typeface="Arial"/>
              </a:rPr>
              <a:t>Βήμα 1: </a:t>
            </a:r>
            <a:r>
              <a:rPr lang="en-IE" sz="2000">
                <a:solidFill>
                  <a:schemeClr val="lt1"/>
                </a:solidFill>
              </a:rPr>
              <a:t>Εντοπισμός</a:t>
            </a:r>
            <a:r>
              <a:rPr b="0" i="0" lang="en-IE" sz="2000" u="none" cap="none" strike="noStrike">
                <a:solidFill>
                  <a:schemeClr val="lt1"/>
                </a:solidFill>
                <a:latin typeface="Arial"/>
                <a:ea typeface="Arial"/>
                <a:cs typeface="Arial"/>
                <a:sym typeface="Arial"/>
              </a:rPr>
              <a:t> ιδέας</a:t>
            </a:r>
            <a:endParaRPr b="0" i="0" sz="1400" u="none" cap="none" strike="noStrike">
              <a:solidFill>
                <a:srgbClr val="000000"/>
              </a:solidFill>
              <a:latin typeface="Arial"/>
              <a:ea typeface="Arial"/>
              <a:cs typeface="Arial"/>
              <a:sym typeface="Arial"/>
            </a:endParaRPr>
          </a:p>
        </p:txBody>
      </p:sp>
      <p:cxnSp>
        <p:nvCxnSpPr>
          <p:cNvPr id="168" name="Google Shape;168;p31"/>
          <p:cNvCxnSpPr/>
          <p:nvPr/>
        </p:nvCxnSpPr>
        <p:spPr>
          <a:xfrm rot="10800000">
            <a:off x="834027" y="5707672"/>
            <a:ext cx="4713997" cy="0"/>
          </a:xfrm>
          <a:prstGeom prst="straightConnector1">
            <a:avLst/>
          </a:prstGeom>
          <a:noFill/>
          <a:ln cap="flat" cmpd="sng" w="12700">
            <a:solidFill>
              <a:schemeClr val="accent2"/>
            </a:solidFill>
            <a:prstDash val="solid"/>
            <a:round/>
            <a:headEnd len="sm" w="sm" type="none"/>
            <a:tailEnd len="sm" w="sm" type="none"/>
          </a:ln>
        </p:spPr>
      </p:cxnSp>
      <p:pic>
        <p:nvPicPr>
          <p:cNvPr descr="A hand holding a light bulb&#10;&#10;Description automatically generated" id="169" name="Google Shape;169;p31"/>
          <p:cNvPicPr preferRelativeResize="0"/>
          <p:nvPr/>
        </p:nvPicPr>
        <p:blipFill rotWithShape="1">
          <a:blip r:embed="rId3">
            <a:alphaModFix/>
          </a:blip>
          <a:srcRect b="0" l="0" r="0" t="19215"/>
          <a:stretch/>
        </p:blipFill>
        <p:spPr>
          <a:xfrm>
            <a:off x="6525453" y="10"/>
            <a:ext cx="5666547" cy="6857990"/>
          </a:xfrm>
          <a:prstGeom prst="rect">
            <a:avLst/>
          </a:prstGeom>
          <a:noFill/>
          <a:ln>
            <a:noFill/>
          </a:ln>
        </p:spPr>
      </p:pic>
      <p:sp>
        <p:nvSpPr>
          <p:cNvPr id="170" name="Google Shape;170;p31"/>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71" name="Google Shape;171;p31"/>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172" name="Google Shape;172;p31"/>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73" name="Google Shape;173;p31"/>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7" name="Shape 177"/>
        <p:cNvGrpSpPr/>
        <p:nvPr/>
      </p:nvGrpSpPr>
      <p:grpSpPr>
        <a:xfrm>
          <a:off x="0" y="0"/>
          <a:ext cx="0" cy="0"/>
          <a:chOff x="0" y="0"/>
          <a:chExt cx="0" cy="0"/>
        </a:xfrm>
      </p:grpSpPr>
      <p:sp>
        <p:nvSpPr>
          <p:cNvPr id="178" name="Google Shape;178;p32"/>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179" name="Google Shape;179;p32"/>
          <p:cNvCxnSpPr/>
          <p:nvPr/>
        </p:nvCxnSpPr>
        <p:spPr>
          <a:xfrm rot="10800000">
            <a:off x="831873" y="1749756"/>
            <a:ext cx="4718304" cy="0"/>
          </a:xfrm>
          <a:prstGeom prst="straightConnector1">
            <a:avLst/>
          </a:prstGeom>
          <a:noFill/>
          <a:ln cap="flat" cmpd="sng" w="12700">
            <a:solidFill>
              <a:schemeClr val="accent2"/>
            </a:solidFill>
            <a:prstDash val="solid"/>
            <a:round/>
            <a:headEnd len="sm" w="sm" type="none"/>
            <a:tailEnd len="sm" w="sm" type="none"/>
          </a:ln>
        </p:spPr>
      </p:cxnSp>
      <p:sp>
        <p:nvSpPr>
          <p:cNvPr id="180" name="Google Shape;180;p32"/>
          <p:cNvSpPr txBox="1"/>
          <p:nvPr/>
        </p:nvSpPr>
        <p:spPr>
          <a:xfrm>
            <a:off x="897769" y="1909192"/>
            <a:ext cx="4586513" cy="3647710"/>
          </a:xfrm>
          <a:prstGeom prst="rect">
            <a:avLst/>
          </a:prstGeom>
          <a:noFill/>
          <a:ln>
            <a:noFill/>
          </a:ln>
        </p:spPr>
        <p:txBody>
          <a:bodyPr anchorCtr="0" anchor="t" bIns="45700" lIns="91425" spcFirstLastPara="1" rIns="91425" wrap="square" tIns="45700">
            <a:normAutofit/>
          </a:bodyPr>
          <a:lstStyle/>
          <a:p>
            <a:pPr indent="-127000" lvl="0" marL="0" marR="0" rtl="0" algn="l">
              <a:lnSpc>
                <a:spcPct val="90000"/>
              </a:lnSpc>
              <a:spcBef>
                <a:spcPts val="0"/>
              </a:spcBef>
              <a:spcAft>
                <a:spcPts val="0"/>
              </a:spcAft>
              <a:buClr>
                <a:srgbClr val="000000"/>
              </a:buClr>
              <a:buSzPts val="2000"/>
              <a:buFont typeface="Arial"/>
              <a:buChar char="•"/>
            </a:pPr>
            <a:r>
              <a:rPr b="0" i="0" lang="en-IE" sz="2000" u="none" cap="none" strike="noStrike">
                <a:solidFill>
                  <a:schemeClr val="lt1"/>
                </a:solidFill>
                <a:latin typeface="Arial"/>
                <a:ea typeface="Arial"/>
                <a:cs typeface="Arial"/>
                <a:sym typeface="Arial"/>
              </a:rPr>
              <a:t>Βήμα 2: Έρευνα/Εξερεύνηση/Μάθηση</a:t>
            </a:r>
            <a:endParaRPr b="0" i="0" sz="1400" u="none" cap="none" strike="noStrike">
              <a:solidFill>
                <a:srgbClr val="000000"/>
              </a:solidFill>
              <a:latin typeface="Arial"/>
              <a:ea typeface="Arial"/>
              <a:cs typeface="Arial"/>
              <a:sym typeface="Arial"/>
            </a:endParaRPr>
          </a:p>
        </p:txBody>
      </p:sp>
      <p:cxnSp>
        <p:nvCxnSpPr>
          <p:cNvPr id="181" name="Google Shape;181;p32"/>
          <p:cNvCxnSpPr/>
          <p:nvPr/>
        </p:nvCxnSpPr>
        <p:spPr>
          <a:xfrm rot="10800000">
            <a:off x="834027" y="5707672"/>
            <a:ext cx="4713997" cy="0"/>
          </a:xfrm>
          <a:prstGeom prst="straightConnector1">
            <a:avLst/>
          </a:prstGeom>
          <a:noFill/>
          <a:ln cap="flat" cmpd="sng" w="12700">
            <a:solidFill>
              <a:schemeClr val="accent2"/>
            </a:solidFill>
            <a:prstDash val="solid"/>
            <a:round/>
            <a:headEnd len="sm" w="sm" type="none"/>
            <a:tailEnd len="sm" w="sm" type="none"/>
          </a:ln>
        </p:spPr>
      </p:cxnSp>
      <p:pic>
        <p:nvPicPr>
          <p:cNvPr descr="A picture containing text, indoor&#10;&#10;Description automatically generated" id="182" name="Google Shape;182;p32"/>
          <p:cNvPicPr preferRelativeResize="0"/>
          <p:nvPr/>
        </p:nvPicPr>
        <p:blipFill rotWithShape="1">
          <a:blip r:embed="rId3">
            <a:alphaModFix/>
          </a:blip>
          <a:srcRect b="17820" l="0" r="1" t="1092"/>
          <a:stretch/>
        </p:blipFill>
        <p:spPr>
          <a:xfrm>
            <a:off x="5704115" y="10"/>
            <a:ext cx="6487886" cy="6857990"/>
          </a:xfrm>
          <a:prstGeom prst="rect">
            <a:avLst/>
          </a:prstGeom>
          <a:noFill/>
          <a:ln>
            <a:noFill/>
          </a:ln>
        </p:spPr>
      </p:pic>
      <p:sp>
        <p:nvSpPr>
          <p:cNvPr id="183" name="Google Shape;183;p32"/>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84" name="Google Shape;184;p32"/>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185" name="Google Shape;185;p32"/>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86" name="Google Shape;186;p32"/>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2021-04-20T08:47:25Z</dcterms:created>
  <dc:creator>Gary</dc:creator>
</cp:coreProperties>
</file>