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12192000" cy="6858000"/>
  <p:notesSz cx="6858000" cy="9144000"/>
  <p:embeddedFontLst>
    <p:embeddedFont>
      <p:font typeface="Meiryo" panose="020B0604030504040204" pitchFamily="34" charset="-128"/>
      <p:regular r:id="rId36"/>
      <p:bold r:id="rId37"/>
      <p:italic r:id="rId38"/>
      <p:boldItalic r:id="rId39"/>
    </p:embeddedFont>
    <p:embeddedFont>
      <p:font typeface="Arial Black" panose="020B0A04020102020204" pitchFamily="34" charset="0"/>
      <p:regular r:id="rId40"/>
      <p:bold r:id="rId41"/>
    </p:embeddedFont>
    <p:embeddedFont>
      <p:font typeface="Calibri" panose="020F0502020204030204" pitchFamily="34" charset="0"/>
      <p:regular r:id="rId42"/>
      <p:bold r:id="rId43"/>
      <p:italic r:id="rId44"/>
      <p:boldItalic r:id="rId45"/>
    </p:embeddedFont>
    <p:embeddedFont>
      <p:font typeface="Oxygen" panose="02000503000000000000" pitchFamily="2" charset="0"/>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hIA2X/f//LdmdyyNGcSjpcSzg1i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79CDB0E-54C0-434A-B482-809E3759D2F4}">
  <a:tblStyle styleId="{F79CDB0E-54C0-434A-B482-809E3759D2F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b="off" i="off"/>
      <a:tcStyle>
        <a:tcBdr/>
        <a:fill>
          <a:solidFill>
            <a:srgbClr val="F8D6CC"/>
          </a:solidFill>
        </a:fill>
      </a:tcStyle>
    </a:band1H>
    <a:band2H>
      <a:tcTxStyle b="off" i="off"/>
      <a:tcStyle>
        <a:tcBdr/>
      </a:tcStyle>
    </a:band2H>
    <a:band1V>
      <a:tcTxStyle b="off" i="off"/>
      <a:tcStyle>
        <a:tcBdr/>
        <a:fill>
          <a:solidFill>
            <a:srgbClr val="F8D6CC"/>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680" autoAdjust="0"/>
  </p:normalViewPr>
  <p:slideViewPr>
    <p:cSldViewPr snapToGrid="0">
      <p:cViewPr varScale="1">
        <p:scale>
          <a:sx n="43" d="100"/>
          <a:sy n="43" d="100"/>
        </p:scale>
        <p:origin x="130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customschemas.google.com/relationships/presentationmetadata" Target="meta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O guião curto e as perguntas de entrevistas ou um storyboard não só o ajudarão a desenvolver o vídeo, como também o ajuda a saber o que precisa para gravar um vídeo. Tendo isto claro, pode gravar o vídeo com uma melhor qualidade. 
</a:t>
            </a:r>
            <a:endParaRPr dirty="0"/>
          </a:p>
        </p:txBody>
      </p:sp>
      <p:sp>
        <p:nvSpPr>
          <p:cNvPr id="189" name="Google Shape;189;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Utilize sites de imagem gratuitos que sejam gratuitos, como </a:t>
            </a:r>
            <a:r>
              <a:rPr lang="pt-PT" dirty="0" err="1"/>
              <a:t>Pexels</a:t>
            </a:r>
            <a:r>
              <a:rPr lang="pt-PT" dirty="0"/>
              <a:t> ou </a:t>
            </a:r>
            <a:r>
              <a:rPr lang="pt-PT" dirty="0" err="1"/>
              <a:t>Unsplash</a:t>
            </a:r>
            <a:r>
              <a:rPr lang="pt-PT" dirty="0"/>
              <a:t>. 
Também pode usar um software gratuito de edição de filmes, como cineasta ou </a:t>
            </a:r>
            <a:r>
              <a:rPr lang="pt-PT" dirty="0" err="1"/>
              <a:t>lightworks</a:t>
            </a:r>
            <a:r>
              <a:rPr lang="pt-PT" dirty="0"/>
              <a:t>
</a:t>
            </a:r>
            <a:endParaRPr dirty="0"/>
          </a:p>
        </p:txBody>
      </p:sp>
      <p:sp>
        <p:nvSpPr>
          <p:cNvPr id="202" name="Google Shape;20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2" name="Google Shape;24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2" name="Google Shape;25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As câmaras (traseiras e/ou frentes) de um telemóvel são ferramentas poderosas capazes de gerar imagens de qualidade que, adicionadas à portabilidade do dispositivo e à sua capacidade de distribuição na internet, convertem o telemóvel num mini estúdio de gravação de vídeo – com os qual pode trabalhar em movimento.
No entanto, o seu telemóvel não é apenas útil para tirar vídeos e fotografias improvisadas quando está fora; também pode ser usado para a produção de um vídeo com imagem estáveis, luz controlada e áudio de boa qualidade. Todos os telemóveis têm agora as características técnicas necessárias para produzir um vídeo com aparência profissional. 
A gravação de vídeos com o seu telemóvel já se tornou comum. A alta qualidade oferecida pelas câmaras da maioria dos telemóveis atuais significa que até os profissionais por vezes usam os seus telemóveis! A mais recente inovação incluída nas câmaras móveis é a capacidade de gravar com qualidade </a:t>
            </a:r>
            <a:r>
              <a:rPr lang="pt-PT" dirty="0" err="1"/>
              <a:t>4K</a:t>
            </a:r>
            <a:r>
              <a:rPr lang="pt-PT" dirty="0"/>
              <a:t>.  No entanto, apesar de termos câmaras de alta qualidade, isso não nos servirá de nada para fazer os nossos vídeos se não soubermos como usá-los corretamente. 
</a:t>
            </a:r>
            <a:endParaRPr dirty="0"/>
          </a:p>
          <a:p>
            <a:pPr marL="0" lvl="0" indent="0" algn="l" rtl="0">
              <a:lnSpc>
                <a:spcPct val="100000"/>
              </a:lnSpc>
              <a:spcBef>
                <a:spcPts val="0"/>
              </a:spcBef>
              <a:spcAft>
                <a:spcPts val="0"/>
              </a:spcAft>
              <a:buSzPts val="1100"/>
              <a:buNone/>
            </a:pPr>
            <a:endParaRPr dirty="0"/>
          </a:p>
        </p:txBody>
      </p:sp>
      <p:sp>
        <p:nvSpPr>
          <p:cNvPr id="263" name="Google Shape;26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pt-PT" dirty="0"/>
              <a:t>As câmaras de telemóvel têm pequenos sensores de imagem e um alcance dinâmico baixo. Fotografar em ambientes escuros vai dar-lhe imagens granulados e de baixa qualidade, por isso deve tentar filmar o seu vídeo em áreas bem iluminadas. Além disso, a exposição automática nos telemóveis é normalmente lenta a ajustar-se quando muda de uma cena para a outra, por isso tenha cuidado ao passar de áreas escuras para áreas brilhantes. A maioria das câmaras oferece focagem e exposição ao toque; utilizar esta função para expor uma parte específica de uma cena ou sujeito. Existem também algumas luzes LED no mercado que são pequenas e fáceis de usar.
</a:t>
            </a:r>
            <a:endParaRPr dirty="0"/>
          </a:p>
        </p:txBody>
      </p:sp>
      <p:sp>
        <p:nvSpPr>
          <p:cNvPr id="275" name="Google Shape;275;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Por que a iluminação direcional é importante:
A iluminação direcional envolve a interação entre o seu sujeito e a sua fonte de luz. Compreender como colocar o seu sujeito (ou mover-se em torno dele) para capturar os seus melhores lados possíveis irá ajudá-lo a tirar fotografias de tirar o fôlego com o seu telemóvel. Existem três tipos principais de iluminação direcional:
Iluminação frontal - Iluminação bem iluminada, até mesmo iluminação como esta é ideal para fotografia de paisagem, mas não confunda com luz do meio-dia dura! A iluminação frontal pode ser usada em dias nublados ou quando o sol está prestes a nascer ou se pôr.
Iluminação traseira - A luz de fundo é frequentemente utilizada durante a hora dourada. Os fotógrafos de retrato florescem quando se trata deste tipo de luz. Quando o sol está por trás do seu assunto, pode criar silhuetas interessantes ou usar os raios solares para criar elegantes auréolas de luz em torno do seu sujeito. Os resultados são alegres, dourados e visualmente apelativos. A iluminação de fundo é usada em vários géneros de fotografia, por isso certifique-se de experimentar com ele o máximo possível.
Iluminação Lateral - Isto envolve expor metade do seu sujeito a uma fonte de luz, seja artificial ou natural. A iluminação lateral cria sombras fascinantes, acentua as características expostas e destaca texturas. Ainda os fotógrafos de vida usam este tipo de iluminação para melhorar a textura natural dos objetos. Os fotógrafos de retrato usam frequentemente iluminação lateral nos estúdios para criar uma sensação de mistério.
</a:t>
            </a:r>
            <a:endParaRPr dirty="0"/>
          </a:p>
        </p:txBody>
      </p:sp>
      <p:sp>
        <p:nvSpPr>
          <p:cNvPr id="290" name="Google Shape;29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pt-PT" dirty="0"/>
              <a:t>Pode ser um desafio filmar imagens constantes com um telemóvel. Os </a:t>
            </a:r>
            <a:r>
              <a:rPr lang="pt-PT" dirty="0" err="1"/>
              <a:t>telemóvels</a:t>
            </a:r>
            <a:r>
              <a:rPr lang="pt-PT" dirty="0"/>
              <a:t> são leves e pequenos, tornando-os difíceis de manter estáveis. Atire sempre com ambas as mãos, mantendo o dispositivo o mais próximo possível do seu corpo. Considere apoiar o telefone ou os braços numa estrutura fixa, como uma mesa ou parede, para obter mais estabilidade. E para as filmagens mais firmes, considere obter um pequeno tripé. Os Vídeo instáveis podem ser o seu estilo ou intenção, mas na maioria dos casos, não é. Invista num pequeno sistema de apoio, como um tripé para fechar os seus </a:t>
            </a:r>
            <a:r>
              <a:rPr lang="pt-PT" dirty="0" err="1"/>
              <a:t>videos</a:t>
            </a:r>
            <a:r>
              <a:rPr lang="pt-PT" dirty="0"/>
              <a:t>. Mas não exagerar com um tripé </a:t>
            </a:r>
            <a:r>
              <a:rPr lang="pt-PT" dirty="0" err="1"/>
              <a:t>DSLR</a:t>
            </a:r>
            <a:r>
              <a:rPr lang="pt-PT" dirty="0"/>
              <a:t> volumoso; mantê-lo leve e pequeno para que seja fácil de transportar. Um tripé também pode ser usado como um poste para capturar esses ângulos altos, ou se quiser, para superar a multidão.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304" name="Google Shape;30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dirty="0"/>
              <a:t>3. </a:t>
            </a:r>
            <a:r>
              <a:rPr lang="pt-PT" dirty="0"/>
              <a:t>Exposição e foco
Os </a:t>
            </a:r>
            <a:r>
              <a:rPr lang="pt-PT" dirty="0" err="1"/>
              <a:t>telemóvels</a:t>
            </a:r>
            <a:r>
              <a:rPr lang="pt-PT" dirty="0"/>
              <a:t> e as câmaras digitais irão automaticamente detetar e ajustar a exposição e focar-se em conformidade. É ótimo para tirar fotos rápidas, mas idealmente enquanto grava, vai querer ter mais controlo manual e bloqueá-los para que eles não se ajustem e deixem as suas imagens expostas e desfocados</a:t>
            </a:r>
            <a:r>
              <a:rPr lang="en-IE" dirty="0"/>
              <a: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pt-PT" dirty="0"/>
              <a:t>Basta tocar no seu assunto utilizando a aplicação padrão do seu telemóvel para bloquear manualmente a exposição e concentrar-se nas suas imagens. Isto pode ser ajustado durante as filmagens. A maioria das câmaras digitais modernas também oferecem esta funcionalidade de toque. Caso contrário, uma "meia pressão" do botão de captura fá-lo-á.
</a:t>
            </a:r>
            <a:endParaRPr dirty="0"/>
          </a:p>
        </p:txBody>
      </p:sp>
      <p:sp>
        <p:nvSpPr>
          <p:cNvPr id="315" name="Google Shape;315;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9" name="Google Shape;32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Por fim, tens de ter em atenção que para obteres o melhor desempenho da câmara do teu telemóvel, precisas de praticar! A capacidade de gravar vídeos como um profissional está agora na ponta dos dedos. Estás à espera do quê?
</a:t>
            </a:r>
            <a:endParaRPr dirty="0"/>
          </a:p>
          <a:p>
            <a:pPr marL="0" lvl="0" indent="0" algn="l" rtl="0">
              <a:lnSpc>
                <a:spcPct val="100000"/>
              </a:lnSpc>
              <a:spcBef>
                <a:spcPts val="0"/>
              </a:spcBef>
              <a:spcAft>
                <a:spcPts val="0"/>
              </a:spcAft>
              <a:buSzPts val="1100"/>
              <a:buNone/>
            </a:pPr>
            <a:endParaRPr dirty="0"/>
          </a:p>
        </p:txBody>
      </p:sp>
      <p:sp>
        <p:nvSpPr>
          <p:cNvPr id="340" name="Google Shape;34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pt-PT" dirty="0"/>
              <a:t>Vamos dar uma olhada rápida no tema da produção de vídeo nos telemóveis e porque é que o áudio é ainda mais importante do que o conteúdo em vídeo – especialmente no seu projeto de história oral
</a:t>
            </a:r>
            <a:endParaRPr dirty="0"/>
          </a:p>
        </p:txBody>
      </p:sp>
      <p:sp>
        <p:nvSpPr>
          <p:cNvPr id="350" name="Google Shape;35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Na produção, é muito comum os principiantes negligenciarem a importância do som, na preferência de capturar uma imagem de melhor qualidade.
Como público, se não temos um som de qualidade, não podemos mergulhar totalmente numa história e perdemos o interesse pelo que estamos a ver. O som é 50% de uma produção audiovisual e, como tal, tem de estar atento ao som ao gravar o seu projeto de vídeo.
</a:t>
            </a:r>
            <a:endParaRPr dirty="0"/>
          </a:p>
          <a:p>
            <a:pPr marL="0" lvl="0" indent="0" algn="l" rtl="0">
              <a:lnSpc>
                <a:spcPct val="100000"/>
              </a:lnSpc>
              <a:spcBef>
                <a:spcPts val="0"/>
              </a:spcBef>
              <a:spcAft>
                <a:spcPts val="0"/>
              </a:spcAft>
              <a:buSzPts val="1100"/>
              <a:buNone/>
            </a:pPr>
            <a:endParaRPr dirty="0"/>
          </a:p>
        </p:txBody>
      </p:sp>
      <p:sp>
        <p:nvSpPr>
          <p:cNvPr id="361" name="Google Shape;36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pt-PT" dirty="0"/>
              <a:t>Na pré-produção, enquanto você e a sua equipa estão a planear o seu projeto de vídeo, tens de pensar em como o som será capturado. Temos que investigar o local onde a gravação será e localizar onde colocar microfones e gravadores. Em seguida, teremos que analisar que tipo de microfones ou gravadores serão mais adequados para cada situação.
</a:t>
            </a:r>
            <a:endParaRPr dirty="0"/>
          </a:p>
        </p:txBody>
      </p:sp>
      <p:sp>
        <p:nvSpPr>
          <p:cNvPr id="373" name="Google Shape;37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É muito provável que durante a gravação do seu vídeo não grave todos os sons que queria incluir no seu projeto. Não há nada com que se preocupar. Durante a pós-produção, pode produzir esses sons e sincronizá-los para aqueles que você pode capturar na gravação.  O áudio da gravação original chama-se som direto. Se não tem a oportunidade de o fazer sozinho, olhe para a Internet, existem vários bancos de som, mesmo aqueles que estão livres de acesso.
</a:t>
            </a:r>
            <a:endParaRPr dirty="0"/>
          </a:p>
          <a:p>
            <a:pPr marL="0" lvl="0" indent="0" algn="l" rtl="0">
              <a:lnSpc>
                <a:spcPct val="100000"/>
              </a:lnSpc>
              <a:spcBef>
                <a:spcPts val="0"/>
              </a:spcBef>
              <a:spcAft>
                <a:spcPts val="0"/>
              </a:spcAft>
              <a:buSzPts val="1100"/>
              <a:buNone/>
            </a:pPr>
            <a:endParaRPr dirty="0"/>
          </a:p>
        </p:txBody>
      </p:sp>
      <p:sp>
        <p:nvSpPr>
          <p:cNvPr id="392" name="Google Shape;392;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3" name="Google Shape;40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5" name="Google Shape;415;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7" name="Google Shape;427;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3" name="Google Shape;1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Em que plataforma vais publicar o teu podcast?
Vai publicar em várias plataformas? 
Quais são as maiores plataformas para </a:t>
            </a:r>
            <a:r>
              <a:rPr lang="pt-PT" dirty="0" err="1"/>
              <a:t>podcasters</a:t>
            </a:r>
            <a:r>
              <a:rPr lang="pt-PT" dirty="0"/>
              <a:t> hoje em dia? 
Vai precisar de uma promoção para que a sua história seja ao mundo?
Quem é o seu público-alvo?
</a:t>
            </a:r>
            <a:endParaRPr dirty="0"/>
          </a:p>
        </p:txBody>
      </p:sp>
      <p:sp>
        <p:nvSpPr>
          <p:cNvPr id="438" name="Google Shape;438;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 </a:t>
            </a:r>
            <a:endParaRPr/>
          </a:p>
        </p:txBody>
      </p:sp>
      <p:sp>
        <p:nvSpPr>
          <p:cNvPr id="449" name="Google Shape;44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1" name="Google Shape;461;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pt-PT" b="0" i="0" dirty="0">
                <a:solidFill>
                  <a:srgbClr val="000000"/>
                </a:solidFill>
                <a:latin typeface="Oxygen"/>
                <a:ea typeface="Oxygen"/>
                <a:cs typeface="Oxygen"/>
                <a:sym typeface="Oxygen"/>
              </a:rPr>
              <a:t>A narrativa digital no seu núcleo mais básico é a prática de usar ferramentas baseadas em computador para contar histórias. Existem uma riqueza de outros termos usados para descrever esta prática, tais como documentários digitais, narrativas baseadas em computador, ensaios digitais, memórias eletrónicas, narrativas interativas, etc.; mas, em geral, todos giram em torno da ideia de combinar a arte de contar histórias com uma variedade de multimédia, incluindo gráficos, áudio, vídeo e publicação web.
Tal como acontece com a narrativa tradicional, a maioria das histórias digitais focam-se num tópico específico e contêm um ponto de vista particular. No entanto, como o nome indica, as histórias digitais geralmente contêm alguma mistura de imagens baseadas em computador, texto, narração, áudio gravada, videoclips e/ou música. As histórias digitais podem variar em comprimento, mas a maioria das histórias usadas na educação normalmente duram entre 2 e 10 minutos. Os tópicos usados na narrativa digital vão desde contos pessoais à recontagem de eventos históricos, desde explorar a vida na própria comunidade até à procura de vida em outros cantos do universo, e literalmente, tudo no meio.</a:t>
            </a:r>
            <a:endParaRPr dirty="0"/>
          </a:p>
        </p:txBody>
      </p:sp>
      <p:sp>
        <p:nvSpPr>
          <p:cNvPr id="153" name="Google Shape;15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A geração de ideias é o ato de formar ideias.
É um processo criativo que engloba a geração, desenvolvimento e comunicação de novos pensamentos e conceitos, que se tornam a base da sua estratégia de inovação.
</a:t>
            </a:r>
            <a:endParaRPr dirty="0"/>
          </a:p>
        </p:txBody>
      </p:sp>
      <p:sp>
        <p:nvSpPr>
          <p:cNvPr id="163" name="Google Shape;16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A primeira coisa que temos de fazer antes de escolher uma ideia é responder às seguintes perguntas. O que queremos mostrar? Para que vamos mostrá-lo? A quem vamos mostrar? E, finalmente; Como vamos mostrá-lo? Uma vez respondidas estas perguntas simples, será mais fácil escolher a nossa ideia.
Ao escolher uma boa ideia para o seu projeto de história africana, tem de ter em mente aqueles que o seu público será? Temos de ser capazes de transmitir corretamente a nossa mensagem ou ideia criativa, por isso temos de conhecer muito bem o espectador para saber expressarmo-nos e que linguagem usar.
</a:t>
            </a:r>
            <a:endParaRPr dirty="0"/>
          </a:p>
        </p:txBody>
      </p:sp>
      <p:sp>
        <p:nvSpPr>
          <p:cNvPr id="176" name="Google Shape;17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12"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jp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txBox="1">
            <a:spLocks noGrp="1"/>
          </p:cNvSpPr>
          <p:nvPr>
            <p:ph type="ctrTitle"/>
          </p:nvPr>
        </p:nvSpPr>
        <p:spPr>
          <a:xfrm>
            <a:off x="3303013" y="5117807"/>
            <a:ext cx="5585974" cy="606374"/>
          </a:xfrm>
          <a:prstGeom prst="rect">
            <a:avLst/>
          </a:prstGeom>
          <a:noFill/>
          <a:ln>
            <a:noFill/>
          </a:ln>
        </p:spPr>
        <p:txBody>
          <a:bodyPr spcFirstLastPara="1" wrap="square" lIns="91425" tIns="45700" rIns="91425" bIns="45700" anchor="b" anchorCtr="0">
            <a:noAutofit/>
          </a:bodyPr>
          <a:lstStyle/>
          <a:p>
            <a:pPr lvl="0">
              <a:buSzPts val="2400"/>
            </a:pPr>
            <a:r>
              <a:rPr lang="en-IE" sz="2400" dirty="0" err="1">
                <a:latin typeface="Arial Black"/>
                <a:ea typeface="Arial Black"/>
                <a:cs typeface="Arial Black"/>
                <a:sym typeface="Arial Black"/>
              </a:rPr>
              <a:t>Módulo</a:t>
            </a:r>
            <a:r>
              <a:rPr lang="en-IE" sz="2400" dirty="0">
                <a:latin typeface="Arial Black"/>
                <a:ea typeface="Arial Black"/>
                <a:cs typeface="Arial Black"/>
                <a:sym typeface="Arial Black"/>
              </a:rPr>
              <a:t> 3</a:t>
            </a:r>
            <a:endParaRPr dirty="0"/>
          </a:p>
        </p:txBody>
      </p:sp>
      <p:pic>
        <p:nvPicPr>
          <p:cNvPr id="97" name="Google Shape;97;p1" descr="Text&#10;&#10;Description automatically generated"/>
          <p:cNvPicPr preferRelativeResize="0"/>
          <p:nvPr/>
        </p:nvPicPr>
        <p:blipFill rotWithShape="1">
          <a:blip r:embed="rId3">
            <a:alphaModFix/>
          </a:blip>
          <a:srcRect/>
          <a:stretch/>
        </p:blipFill>
        <p:spPr>
          <a:xfrm>
            <a:off x="235341" y="6247302"/>
            <a:ext cx="1964299" cy="427819"/>
          </a:xfrm>
          <a:prstGeom prst="rect">
            <a:avLst/>
          </a:prstGeom>
          <a:noFill/>
          <a:ln>
            <a:noFill/>
          </a:ln>
        </p:spPr>
      </p:pic>
      <p:pic>
        <p:nvPicPr>
          <p:cNvPr id="98" name="Google Shape;98;p1"/>
          <p:cNvPicPr preferRelativeResize="0"/>
          <p:nvPr/>
        </p:nvPicPr>
        <p:blipFill rotWithShape="1">
          <a:blip r:embed="rId4">
            <a:alphaModFix/>
          </a:blip>
          <a:srcRect/>
          <a:stretch/>
        </p:blipFill>
        <p:spPr>
          <a:xfrm>
            <a:off x="4542691" y="769716"/>
            <a:ext cx="3106618" cy="4021632"/>
          </a:xfrm>
          <a:prstGeom prst="rect">
            <a:avLst/>
          </a:prstGeom>
          <a:noFill/>
          <a:ln>
            <a:noFill/>
          </a:ln>
        </p:spPr>
      </p:pic>
      <p:pic>
        <p:nvPicPr>
          <p:cNvPr id="99" name="Google Shape;99;p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
        <p:cNvGrpSpPr/>
        <p:nvPr/>
      </p:nvGrpSpPr>
      <p:grpSpPr>
        <a:xfrm>
          <a:off x="0" y="0"/>
          <a:ext cx="0" cy="0"/>
          <a:chOff x="0" y="0"/>
          <a:chExt cx="0" cy="0"/>
        </a:xfrm>
      </p:grpSpPr>
      <p:sp>
        <p:nvSpPr>
          <p:cNvPr id="191" name="Google Shape;191;p33"/>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92" name="Google Shape;192;p33"/>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193" name="Google Shape;193;p33"/>
          <p:cNvSpPr txBox="1"/>
          <p:nvPr/>
        </p:nvSpPr>
        <p:spPr>
          <a:xfrm>
            <a:off x="915698" y="1909192"/>
            <a:ext cx="4586513" cy="3647710"/>
          </a:xfrm>
          <a:prstGeom prst="rect">
            <a:avLst/>
          </a:prstGeom>
          <a:noFill/>
          <a:ln>
            <a:noFill/>
          </a:ln>
        </p:spPr>
        <p:txBody>
          <a:bodyPr spcFirstLastPara="1" wrap="square" lIns="91425" tIns="45700" rIns="91425" bIns="45700" anchor="t" anchorCtr="0">
            <a:normAutofit/>
          </a:bodyPr>
          <a:lstStyle/>
          <a:p>
            <a:pPr lvl="0">
              <a:lnSpc>
                <a:spcPct val="90000"/>
              </a:lnSpc>
              <a:buSzPts val="2000"/>
              <a:buFont typeface="Arial"/>
              <a:buChar char="•"/>
            </a:pPr>
            <a:r>
              <a:rPr lang="pt-PT" sz="2000">
                <a:solidFill>
                  <a:schemeClr val="lt1"/>
                </a:solidFill>
              </a:rPr>
              <a:t>Passo 3: Plano/Guião (Storyboard)
</a:t>
            </a:r>
            <a:endParaRPr dirty="0"/>
          </a:p>
        </p:txBody>
      </p:sp>
      <p:cxnSp>
        <p:nvCxnSpPr>
          <p:cNvPr id="194" name="Google Shape;194;p33"/>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195" name="Google Shape;195;p33" descr="Text&#10;&#10;Description automatically generated with medium confidence"/>
          <p:cNvPicPr preferRelativeResize="0"/>
          <p:nvPr/>
        </p:nvPicPr>
        <p:blipFill rotWithShape="1">
          <a:blip r:embed="rId3">
            <a:alphaModFix/>
          </a:blip>
          <a:srcRect t="8020"/>
          <a:stretch/>
        </p:blipFill>
        <p:spPr>
          <a:xfrm>
            <a:off x="5823857" y="10"/>
            <a:ext cx="6368143" cy="6857990"/>
          </a:xfrm>
          <a:prstGeom prst="rect">
            <a:avLst/>
          </a:prstGeom>
          <a:noFill/>
          <a:ln>
            <a:noFill/>
          </a:ln>
        </p:spPr>
      </p:pic>
      <p:sp>
        <p:nvSpPr>
          <p:cNvPr id="196" name="Google Shape;196;p3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97" name="Google Shape;197;p3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98" name="Google Shape;198;p3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99" name="Google Shape;199;p33"/>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4" name="Google Shape;204;p34"/>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05" name="Google Shape;205;p34"/>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206" name="Google Shape;206;p34"/>
          <p:cNvSpPr txBo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lvl="0">
              <a:lnSpc>
                <a:spcPct val="90000"/>
              </a:lnSpc>
              <a:buSzPts val="2000"/>
              <a:buFont typeface="Arial"/>
              <a:buChar char="•"/>
            </a:pPr>
            <a:r>
              <a:rPr lang="pt-PT" sz="2000" dirty="0">
                <a:solidFill>
                  <a:schemeClr val="lt1"/>
                </a:solidFill>
              </a:rPr>
              <a:t>Passo 4: Recolher ou criar imagens/áudio/vídeo
</a:t>
            </a:r>
            <a:endParaRPr dirty="0"/>
          </a:p>
        </p:txBody>
      </p:sp>
      <p:cxnSp>
        <p:nvCxnSpPr>
          <p:cNvPr id="207" name="Google Shape;207;p34"/>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208" name="Google Shape;208;p34" descr="A person working on a computer&#10;&#10;Description automatically generated with low confidence"/>
          <p:cNvPicPr preferRelativeResize="0"/>
          <p:nvPr/>
        </p:nvPicPr>
        <p:blipFill rotWithShape="1">
          <a:blip r:embed="rId3">
            <a:alphaModFix/>
          </a:blip>
          <a:srcRect t="2165" b="17049"/>
          <a:stretch/>
        </p:blipFill>
        <p:spPr>
          <a:xfrm>
            <a:off x="5902235" y="10"/>
            <a:ext cx="6289766" cy="6857990"/>
          </a:xfrm>
          <a:prstGeom prst="rect">
            <a:avLst/>
          </a:prstGeom>
          <a:noFill/>
          <a:ln>
            <a:noFill/>
          </a:ln>
        </p:spPr>
      </p:pic>
      <p:sp>
        <p:nvSpPr>
          <p:cNvPr id="209" name="Google Shape;209;p34"/>
          <p:cNvSpPr/>
          <p:nvPr/>
        </p:nvSpPr>
        <p:spPr>
          <a:xfrm flipH="1">
            <a:off x="12191999" y="57150"/>
            <a:ext cx="45719"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210" name="Google Shape;210;p3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11" name="Google Shape;211;p3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12" name="Google Shape;212;p3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13" name="Google Shape;213;p34"/>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
        <p:cNvGrpSpPr/>
        <p:nvPr/>
      </p:nvGrpSpPr>
      <p:grpSpPr>
        <a:xfrm>
          <a:off x="0" y="0"/>
          <a:ext cx="0" cy="0"/>
          <a:chOff x="0" y="0"/>
          <a:chExt cx="0" cy="0"/>
        </a:xfrm>
      </p:grpSpPr>
      <p:sp>
        <p:nvSpPr>
          <p:cNvPr id="218" name="Google Shape;218;p35"/>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19" name="Google Shape;219;p35"/>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220" name="Google Shape;220;p35"/>
          <p:cNvSpPr txBo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lvl="0">
              <a:lnSpc>
                <a:spcPct val="90000"/>
              </a:lnSpc>
              <a:buSzPts val="2000"/>
              <a:buFont typeface="Arial"/>
              <a:buChar char="•"/>
            </a:pPr>
            <a:r>
              <a:rPr lang="en-IE" sz="2000" dirty="0" err="1">
                <a:solidFill>
                  <a:schemeClr val="lt1"/>
                </a:solidFill>
              </a:rPr>
              <a:t>Passo</a:t>
            </a:r>
            <a:r>
              <a:rPr lang="en-IE" sz="2000" dirty="0">
                <a:solidFill>
                  <a:schemeClr val="lt1"/>
                </a:solidFill>
              </a:rPr>
              <a:t> 5: </a:t>
            </a:r>
            <a:r>
              <a:rPr lang="en-IE" sz="2000" dirty="0" err="1">
                <a:solidFill>
                  <a:schemeClr val="lt1"/>
                </a:solidFill>
              </a:rPr>
              <a:t>Juntar</a:t>
            </a:r>
            <a:r>
              <a:rPr lang="en-IE" sz="2000" dirty="0">
                <a:solidFill>
                  <a:schemeClr val="lt1"/>
                </a:solidFill>
              </a:rPr>
              <a:t> </a:t>
            </a:r>
            <a:r>
              <a:rPr lang="en-IE" sz="2000" dirty="0" err="1">
                <a:solidFill>
                  <a:schemeClr val="lt1"/>
                </a:solidFill>
              </a:rPr>
              <a:t>tudo</a:t>
            </a:r>
            <a:r>
              <a:rPr lang="en-IE" sz="2000" dirty="0">
                <a:solidFill>
                  <a:schemeClr val="lt1"/>
                </a:solidFill>
              </a:rPr>
              <a:t> 
</a:t>
            </a:r>
            <a:endParaRPr dirty="0"/>
          </a:p>
        </p:txBody>
      </p:sp>
      <p:cxnSp>
        <p:nvCxnSpPr>
          <p:cNvPr id="221" name="Google Shape;221;p35"/>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222" name="Google Shape;222;p35" descr="A person using a computer&#10;&#10;Description automatically generated with medium confidence"/>
          <p:cNvPicPr preferRelativeResize="0"/>
          <p:nvPr/>
        </p:nvPicPr>
        <p:blipFill rotWithShape="1">
          <a:blip r:embed="rId3">
            <a:alphaModFix/>
          </a:blip>
          <a:srcRect l="32547" r="12299" b="-1"/>
          <a:stretch/>
        </p:blipFill>
        <p:spPr>
          <a:xfrm>
            <a:off x="6525453" y="10"/>
            <a:ext cx="5666547" cy="6857990"/>
          </a:xfrm>
          <a:prstGeom prst="rect">
            <a:avLst/>
          </a:prstGeom>
          <a:noFill/>
          <a:ln>
            <a:noFill/>
          </a:ln>
        </p:spPr>
      </p:pic>
      <p:sp>
        <p:nvSpPr>
          <p:cNvPr id="223" name="Google Shape;223;p3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4" name="Google Shape;224;p35"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25" name="Google Shape;225;p3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6" name="Google Shape;226;p35"/>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sp>
        <p:nvSpPr>
          <p:cNvPr id="231" name="Google Shape;231;p36"/>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32" name="Google Shape;232;p36"/>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233" name="Google Shape;233;p36"/>
          <p:cNvSpPr txBo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lvl="0">
              <a:lnSpc>
                <a:spcPct val="90000"/>
              </a:lnSpc>
              <a:buSzPts val="2000"/>
              <a:buFont typeface="Arial"/>
              <a:buChar char="•"/>
            </a:pPr>
            <a:r>
              <a:rPr lang="en-IE" sz="2000" dirty="0" err="1">
                <a:solidFill>
                  <a:schemeClr val="lt1"/>
                </a:solidFill>
              </a:rPr>
              <a:t>Passo</a:t>
            </a:r>
            <a:r>
              <a:rPr lang="en-IE" sz="2000" dirty="0">
                <a:solidFill>
                  <a:schemeClr val="lt1"/>
                </a:solidFill>
              </a:rPr>
              <a:t> 6: </a:t>
            </a:r>
            <a:r>
              <a:rPr lang="en-IE" sz="2000" dirty="0" err="1">
                <a:solidFill>
                  <a:schemeClr val="lt1"/>
                </a:solidFill>
              </a:rPr>
              <a:t>Publicar</a:t>
            </a:r>
            <a:r>
              <a:rPr lang="en-IE" sz="2000" dirty="0">
                <a:solidFill>
                  <a:schemeClr val="lt1"/>
                </a:solidFill>
              </a:rPr>
              <a:t> 
</a:t>
            </a:r>
            <a:endParaRPr dirty="0"/>
          </a:p>
        </p:txBody>
      </p:sp>
      <p:cxnSp>
        <p:nvCxnSpPr>
          <p:cNvPr id="234" name="Google Shape;234;p36"/>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235" name="Google Shape;235;p36" descr="A picture containing person, indoor&#10;&#10;Description automatically generated"/>
          <p:cNvPicPr preferRelativeResize="0"/>
          <p:nvPr/>
        </p:nvPicPr>
        <p:blipFill rotWithShape="1">
          <a:blip r:embed="rId3">
            <a:alphaModFix/>
          </a:blip>
          <a:srcRect t="3009" b="16205"/>
          <a:stretch/>
        </p:blipFill>
        <p:spPr>
          <a:xfrm>
            <a:off x="6525453" y="10"/>
            <a:ext cx="5666547" cy="6857990"/>
          </a:xfrm>
          <a:prstGeom prst="rect">
            <a:avLst/>
          </a:prstGeom>
          <a:noFill/>
          <a:ln>
            <a:noFill/>
          </a:ln>
        </p:spPr>
      </p:pic>
      <p:sp>
        <p:nvSpPr>
          <p:cNvPr id="236" name="Google Shape;236;p3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37" name="Google Shape;237;p36"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38" name="Google Shape;238;p3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39" name="Google Shape;239;p36"/>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3"/>
        <p:cNvGrpSpPr/>
        <p:nvPr/>
      </p:nvGrpSpPr>
      <p:grpSpPr>
        <a:xfrm>
          <a:off x="0" y="0"/>
          <a:ext cx="0" cy="0"/>
          <a:chOff x="0" y="0"/>
          <a:chExt cx="0" cy="0"/>
        </a:xfrm>
      </p:grpSpPr>
      <p:sp>
        <p:nvSpPr>
          <p:cNvPr id="244" name="Google Shape;244;p37"/>
          <p:cNvSpPr txBox="1"/>
          <p:nvPr/>
        </p:nvSpPr>
        <p:spPr>
          <a:xfrm>
            <a:off x="838200" y="2322576"/>
            <a:ext cx="6254496" cy="3858768"/>
          </a:xfrm>
          <a:prstGeom prst="rect">
            <a:avLst/>
          </a:prstGeom>
          <a:noFill/>
          <a:ln>
            <a:noFill/>
          </a:ln>
        </p:spPr>
        <p:txBody>
          <a:bodyPr spcFirstLastPara="1" wrap="square" lIns="91425" tIns="45700" rIns="91425" bIns="45700" anchor="t" anchorCtr="0">
            <a:normAutofit/>
          </a:bodyPr>
          <a:lstStyle/>
          <a:p>
            <a:pPr lvl="0">
              <a:lnSpc>
                <a:spcPct val="90000"/>
              </a:lnSpc>
              <a:buSzPts val="2400"/>
              <a:buFont typeface="Arial"/>
              <a:buChar char="•"/>
            </a:pPr>
            <a:r>
              <a:rPr lang="pt-PT" sz="2400" dirty="0">
                <a:solidFill>
                  <a:schemeClr val="lt1"/>
                </a:solidFill>
              </a:rPr>
              <a:t>Passo 7: Feedback e reflexão
</a:t>
            </a:r>
            <a:endParaRPr dirty="0"/>
          </a:p>
        </p:txBody>
      </p:sp>
      <p:pic>
        <p:nvPicPr>
          <p:cNvPr id="245" name="Google Shape;245;p37" descr="A picture containing text&#10;&#10;Description automatically generated"/>
          <p:cNvPicPr preferRelativeResize="0"/>
          <p:nvPr/>
        </p:nvPicPr>
        <p:blipFill rotWithShape="1">
          <a:blip r:embed="rId3">
            <a:alphaModFix/>
          </a:blip>
          <a:srcRect t="1337" r="-2" b="-1"/>
          <a:stretch/>
        </p:blipFill>
        <p:spPr>
          <a:xfrm>
            <a:off x="5660571" y="10"/>
            <a:ext cx="6531428" cy="6857990"/>
          </a:xfrm>
          <a:prstGeom prst="rect">
            <a:avLst/>
          </a:prstGeom>
          <a:noFill/>
          <a:ln>
            <a:noFill/>
          </a:ln>
        </p:spPr>
      </p:pic>
      <p:sp>
        <p:nvSpPr>
          <p:cNvPr id="246" name="Google Shape;246;p3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47" name="Google Shape;247;p3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48" name="Google Shape;248;p3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49" name="Google Shape;249;p37"/>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8"/>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55" name="Google Shape;255;p38"/>
          <p:cNvPicPr preferRelativeResize="0"/>
          <p:nvPr/>
        </p:nvPicPr>
        <p:blipFill rotWithShape="1">
          <a:blip r:embed="rId4">
            <a:alphaModFix/>
          </a:blip>
          <a:srcRect/>
          <a:stretch/>
        </p:blipFill>
        <p:spPr>
          <a:xfrm>
            <a:off x="2331065" y="1222216"/>
            <a:ext cx="7529869" cy="4869747"/>
          </a:xfrm>
          <a:prstGeom prst="rect">
            <a:avLst/>
          </a:prstGeom>
          <a:noFill/>
          <a:ln>
            <a:noFill/>
          </a:ln>
        </p:spPr>
      </p:pic>
      <p:sp>
        <p:nvSpPr>
          <p:cNvPr id="256" name="Google Shape;256;p3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57" name="Google Shape;257;p38"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258" name="Google Shape;258;p3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59" name="Google Shape;259;p38"/>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260" name="Google Shape;260;p38"/>
          <p:cNvSpPr txBox="1"/>
          <p:nvPr/>
        </p:nvSpPr>
        <p:spPr>
          <a:xfrm>
            <a:off x="2626080" y="1859359"/>
            <a:ext cx="6939837" cy="3139281"/>
          </a:xfrm>
          <a:prstGeom prst="rect">
            <a:avLst/>
          </a:prstGeom>
          <a:noFill/>
          <a:ln>
            <a:noFill/>
          </a:ln>
        </p:spPr>
        <p:txBody>
          <a:bodyPr spcFirstLastPara="1" wrap="square" lIns="91425" tIns="45700" rIns="91425" bIns="45700" anchor="t" anchorCtr="0">
            <a:spAutoFit/>
          </a:bodyPr>
          <a:lstStyle/>
          <a:p>
            <a:pPr lvl="0"/>
            <a:r>
              <a:rPr lang="en-IE" sz="6600" dirty="0" err="1"/>
              <a:t>Unidade</a:t>
            </a:r>
            <a:r>
              <a:rPr lang="en-IE" sz="6600" dirty="0"/>
              <a:t> </a:t>
            </a:r>
            <a:r>
              <a:rPr lang="en-IE" sz="6600" b="0" i="0" u="none" strike="noStrike" cap="none" dirty="0">
                <a:solidFill>
                  <a:srgbClr val="000000"/>
                </a:solidFill>
                <a:latin typeface="Arial"/>
                <a:ea typeface="Arial"/>
                <a:cs typeface="Arial"/>
                <a:sym typeface="Arial"/>
              </a:rPr>
              <a:t>2: Usar o </a:t>
            </a:r>
            <a:r>
              <a:rPr lang="en-IE" sz="6600" b="0" i="0" u="none" strike="noStrike" cap="none" dirty="0" err="1">
                <a:solidFill>
                  <a:srgbClr val="000000"/>
                </a:solidFill>
                <a:latin typeface="Arial"/>
                <a:ea typeface="Arial"/>
                <a:cs typeface="Arial"/>
                <a:sym typeface="Arial"/>
              </a:rPr>
              <a:t>telemóvel</a:t>
            </a:r>
            <a:r>
              <a:rPr lang="en-IE" sz="6600" b="0" i="0" u="none" strike="noStrike" cap="none" dirty="0">
                <a:solidFill>
                  <a:srgbClr val="000000"/>
                </a:solidFill>
                <a:latin typeface="Arial"/>
                <a:ea typeface="Arial"/>
                <a:cs typeface="Arial"/>
                <a:sym typeface="Arial"/>
              </a:rPr>
              <a:t> para a</a:t>
            </a:r>
            <a:r>
              <a:rPr lang="en-IE" sz="6600" dirty="0"/>
              <a:t> </a:t>
            </a:r>
            <a:r>
              <a:rPr lang="en-IE" sz="6600" dirty="0" err="1"/>
              <a:t>Produção</a:t>
            </a:r>
            <a:r>
              <a:rPr lang="en-IE" sz="6600" dirty="0"/>
              <a:t> </a:t>
            </a:r>
            <a:r>
              <a:rPr lang="en-IE" sz="6600" dirty="0" err="1"/>
              <a:t>filmes</a:t>
            </a:r>
            <a:endParaRPr sz="6600" b="0" i="0" u="none" strike="noStrike" cap="none" dirty="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4"/>
        <p:cNvGrpSpPr/>
        <p:nvPr/>
      </p:nvGrpSpPr>
      <p:grpSpPr>
        <a:xfrm>
          <a:off x="0" y="0"/>
          <a:ext cx="0" cy="0"/>
          <a:chOff x="0" y="0"/>
          <a:chExt cx="0" cy="0"/>
        </a:xfrm>
      </p:grpSpPr>
      <p:pic>
        <p:nvPicPr>
          <p:cNvPr id="265" name="Google Shape;265;p39" descr="A picture containing indoor&#10;&#10;Description automatically generated"/>
          <p:cNvPicPr preferRelativeResize="0"/>
          <p:nvPr/>
        </p:nvPicPr>
        <p:blipFill rotWithShape="1">
          <a:blip r:embed="rId3">
            <a:alphaModFix/>
          </a:blip>
          <a:srcRect t="6122" b="9608"/>
          <a:stretch/>
        </p:blipFill>
        <p:spPr>
          <a:xfrm>
            <a:off x="20" y="10"/>
            <a:ext cx="12191980" cy="6857990"/>
          </a:xfrm>
          <a:prstGeom prst="rect">
            <a:avLst/>
          </a:prstGeom>
          <a:noFill/>
          <a:ln>
            <a:noFill/>
          </a:ln>
        </p:spPr>
      </p:pic>
      <p:sp>
        <p:nvSpPr>
          <p:cNvPr id="266" name="Google Shape;266;p39"/>
          <p:cNvSpPr/>
          <p:nvPr/>
        </p:nvSpPr>
        <p:spPr>
          <a:xfrm>
            <a:off x="7488621" y="2277613"/>
            <a:ext cx="4703379" cy="4580387"/>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803"/>
            </a:schemeClr>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67" name="Google Shape;267;p39"/>
          <p:cNvSpPr txBox="1"/>
          <p:nvPr/>
        </p:nvSpPr>
        <p:spPr>
          <a:xfrm>
            <a:off x="8022021" y="3231931"/>
            <a:ext cx="3852041" cy="1834056"/>
          </a:xfrm>
          <a:prstGeom prst="rect">
            <a:avLst/>
          </a:prstGeom>
          <a:noFill/>
          <a:ln>
            <a:noFill/>
          </a:ln>
        </p:spPr>
        <p:txBody>
          <a:bodyPr spcFirstLastPara="1" wrap="square" lIns="91425" tIns="45700" rIns="91425" bIns="45700" anchor="b" anchorCtr="0">
            <a:normAutofit/>
          </a:bodyPr>
          <a:lstStyle/>
          <a:p>
            <a:pPr lvl="0" algn="ctr">
              <a:lnSpc>
                <a:spcPct val="90000"/>
              </a:lnSpc>
            </a:pPr>
            <a:r>
              <a:rPr lang="en-IE" sz="4000" b="1" dirty="0" err="1">
                <a:solidFill>
                  <a:schemeClr val="dk1"/>
                </a:solidFill>
              </a:rPr>
              <a:t>Qualidade</a:t>
            </a:r>
            <a:r>
              <a:rPr lang="en-IE" sz="4000" b="1" dirty="0">
                <a:solidFill>
                  <a:schemeClr val="dk1"/>
                </a:solidFill>
              </a:rPr>
              <a:t> da </a:t>
            </a:r>
            <a:r>
              <a:rPr lang="en-IE" sz="4000" b="1" dirty="0" err="1">
                <a:solidFill>
                  <a:schemeClr val="dk1"/>
                </a:solidFill>
              </a:rPr>
              <a:t>câmera</a:t>
            </a:r>
            <a:endParaRPr dirty="0"/>
          </a:p>
        </p:txBody>
      </p:sp>
      <p:cxnSp>
        <p:nvCxnSpPr>
          <p:cNvPr id="268" name="Google Shape;268;p39"/>
          <p:cNvCxnSpPr/>
          <p:nvPr/>
        </p:nvCxnSpPr>
        <p:spPr>
          <a:xfrm>
            <a:off x="9480331" y="5123793"/>
            <a:ext cx="935420" cy="0"/>
          </a:xfrm>
          <a:prstGeom prst="straightConnector1">
            <a:avLst/>
          </a:prstGeom>
          <a:noFill/>
          <a:ln w="25400" cap="sq" cmpd="sng">
            <a:solidFill>
              <a:srgbClr val="262626"/>
            </a:solidFill>
            <a:prstDash val="solid"/>
            <a:bevel/>
            <a:headEnd type="none" w="sm" len="sm"/>
            <a:tailEnd type="none" w="sm" len="sm"/>
          </a:ln>
        </p:spPr>
      </p:cxnSp>
      <p:sp>
        <p:nvSpPr>
          <p:cNvPr id="269" name="Google Shape;269;p3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70" name="Google Shape;270;p39"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71" name="Google Shape;271;p3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72" name="Google Shape;272;p39"/>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sp>
        <p:nvSpPr>
          <p:cNvPr id="277" name="Google Shape;277;p4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8" name="Google Shape;278;p40" descr="A picture containing person, indoor&#10;&#10;Description automatically generated"/>
          <p:cNvPicPr preferRelativeResize="0"/>
          <p:nvPr/>
        </p:nvPicPr>
        <p:blipFill rotWithShape="1">
          <a:blip r:embed="rId3">
            <a:alphaModFix/>
          </a:blip>
          <a:srcRect l="16529" r="4807" b="-1"/>
          <a:stretch/>
        </p:blipFill>
        <p:spPr>
          <a:xfrm>
            <a:off x="4110127" y="10"/>
            <a:ext cx="8081873" cy="6857990"/>
          </a:xfrm>
          <a:custGeom>
            <a:avLst/>
            <a:gdLst/>
            <a:ahLst/>
            <a:cxnLst/>
            <a:rect l="l" t="t" r="r" b="b"/>
            <a:pathLst>
              <a:path w="8081873" h="6858000" extrusionOk="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ln>
            <a:noFill/>
          </a:ln>
        </p:spPr>
      </p:pic>
      <p:sp>
        <p:nvSpPr>
          <p:cNvPr id="279" name="Google Shape;279;p40"/>
          <p:cNvSpPr/>
          <p:nvPr/>
        </p:nvSpPr>
        <p:spPr>
          <a:xfrm>
            <a:off x="0" y="0"/>
            <a:ext cx="4959047" cy="6858000"/>
          </a:xfrm>
          <a:custGeom>
            <a:avLst/>
            <a:gdLst/>
            <a:ahLst/>
            <a:cxnLst/>
            <a:rect l="l" t="t" r="r" b="b"/>
            <a:pathLst>
              <a:path w="4959047" h="6858000" extrusionOk="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solidFill>
            <a:schemeClr val="lt1"/>
          </a:solidFill>
          <a:ln w="9525" cap="flat" cmpd="sng">
            <a:solidFill>
              <a:srgbClr val="FCFBFB"/>
            </a:solidFill>
            <a:prstDash val="solid"/>
            <a:round/>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0" name="Google Shape;280;p40"/>
          <p:cNvSpPr/>
          <p:nvPr/>
        </p:nvSpPr>
        <p:spPr>
          <a:xfrm>
            <a:off x="0" y="0"/>
            <a:ext cx="4948887" cy="6858000"/>
          </a:xfrm>
          <a:custGeom>
            <a:avLst/>
            <a:gdLst/>
            <a:ahLst/>
            <a:cxnLst/>
            <a:rect l="l" t="t" r="r" b="b"/>
            <a:pathLst>
              <a:path w="4948887" h="6858000" extrusionOk="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1" name="Google Shape;281;p40"/>
          <p:cNvSpPr txBox="1"/>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lvl="0">
              <a:lnSpc>
                <a:spcPct val="90000"/>
              </a:lnSpc>
            </a:pPr>
            <a:r>
              <a:rPr lang="en-IE" sz="4800" dirty="0" err="1">
                <a:solidFill>
                  <a:schemeClr val="dk1"/>
                </a:solidFill>
              </a:rPr>
              <a:t>Iluminação</a:t>
            </a:r>
            <a:endParaRPr dirty="0"/>
          </a:p>
        </p:txBody>
      </p:sp>
      <p:sp>
        <p:nvSpPr>
          <p:cNvPr id="282" name="Google Shape;282;p40"/>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3" name="Google Shape;283;p40"/>
          <p:cNvSpPr/>
          <p:nvPr/>
        </p:nvSpPr>
        <p:spPr>
          <a:xfrm>
            <a:off x="481029" y="4546920"/>
            <a:ext cx="402336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4" name="Google Shape;284;p4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85" name="Google Shape;285;p4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86" name="Google Shape;286;p4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87" name="Google Shape;287;p40"/>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2" name="Google Shape;292;p4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Meiryo"/>
              <a:ea typeface="Meiryo"/>
              <a:cs typeface="Meiryo"/>
              <a:sym typeface="Meiryo"/>
            </a:endParaRPr>
          </a:p>
        </p:txBody>
      </p:sp>
      <p:sp>
        <p:nvSpPr>
          <p:cNvPr id="293" name="Google Shape;293;p41"/>
          <p:cNvSpPr/>
          <p:nvPr/>
        </p:nvSpPr>
        <p:spPr>
          <a:xfrm flipH="1">
            <a:off x="2212206"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eiryo"/>
              <a:ea typeface="Meiryo"/>
              <a:cs typeface="Meiryo"/>
              <a:sym typeface="Meiryo"/>
            </a:endParaRPr>
          </a:p>
        </p:txBody>
      </p:sp>
      <p:sp>
        <p:nvSpPr>
          <p:cNvPr id="294" name="Google Shape;294;p41"/>
          <p:cNvSpPr/>
          <p:nvPr/>
        </p:nvSpPr>
        <p:spPr>
          <a:xfrm flipH="1">
            <a:off x="2417551"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eiryo"/>
              <a:ea typeface="Meiryo"/>
              <a:cs typeface="Meiryo"/>
              <a:sym typeface="Meiryo"/>
            </a:endParaRPr>
          </a:p>
        </p:txBody>
      </p:sp>
      <p:pic>
        <p:nvPicPr>
          <p:cNvPr id="295" name="Google Shape;295;p41" descr="A person looking through a camera&#10;&#10;Description automatically generated with medium confidence"/>
          <p:cNvPicPr preferRelativeResize="0"/>
          <p:nvPr/>
        </p:nvPicPr>
        <p:blipFill rotWithShape="1">
          <a:blip r:embed="rId3">
            <a:alphaModFix/>
          </a:blip>
          <a:srcRect l="7075" r="-1" b="-1"/>
          <a:stretch/>
        </p:blipFill>
        <p:spPr>
          <a:xfrm>
            <a:off x="2644776" y="10"/>
            <a:ext cx="9547224" cy="6857990"/>
          </a:xfrm>
          <a:custGeom>
            <a:avLst/>
            <a:gdLst/>
            <a:ahLst/>
            <a:cxnLst/>
            <a:rect l="l" t="t" r="r" b="b"/>
            <a:pathLst>
              <a:path w="9547224" h="6858000" extrusionOk="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ln>
            <a:noFill/>
          </a:ln>
        </p:spPr>
      </p:pic>
      <p:sp>
        <p:nvSpPr>
          <p:cNvPr id="296" name="Google Shape;296;p41"/>
          <p:cNvSpPr/>
          <p:nvPr/>
        </p:nvSpPr>
        <p:spPr>
          <a:xfrm flipH="1">
            <a:off x="2644774" y="0"/>
            <a:ext cx="2756893" cy="6858000"/>
          </a:xfrm>
          <a:custGeom>
            <a:avLst/>
            <a:gdLst/>
            <a:ahLst/>
            <a:cxnLst/>
            <a:rect l="l" t="t" r="r" b="b"/>
            <a:pathLst>
              <a:path w="2756893" h="6858000" extrusionOk="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7" name="Google Shape;297;p4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98" name="Google Shape;298;p4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99" name="Google Shape;299;p4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00" name="Google Shape;300;p41"/>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01" name="Google Shape;301;p41"/>
          <p:cNvSpPr txBox="1"/>
          <p:nvPr/>
        </p:nvSpPr>
        <p:spPr>
          <a:xfrm>
            <a:off x="474157" y="936380"/>
            <a:ext cx="3211286" cy="707886"/>
          </a:xfrm>
          <a:prstGeom prst="rect">
            <a:avLst/>
          </a:prstGeom>
          <a:noFill/>
          <a:ln>
            <a:noFill/>
          </a:ln>
        </p:spPr>
        <p:txBody>
          <a:bodyPr spcFirstLastPara="1" wrap="square" lIns="91425" tIns="45700" rIns="91425" bIns="45700" anchor="t" anchorCtr="0">
            <a:spAutoFit/>
          </a:bodyPr>
          <a:lstStyle/>
          <a:p>
            <a:pPr lvl="0"/>
            <a:r>
              <a:rPr lang="en-IE" sz="4000" b="1" dirty="0" err="1">
                <a:solidFill>
                  <a:schemeClr val="dk1"/>
                </a:solidFill>
                <a:highlight>
                  <a:srgbClr val="FFFF00"/>
                </a:highlight>
              </a:rPr>
              <a:t>Iluminação</a:t>
            </a:r>
            <a:endParaRPr sz="4000" b="1"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pic>
        <p:nvPicPr>
          <p:cNvPr id="306" name="Google Shape;306;p42" descr="A person sitting at a desk with a camera and a computer&#10;&#10;Description automatically generated with medium confidence"/>
          <p:cNvPicPr preferRelativeResize="0"/>
          <p:nvPr/>
        </p:nvPicPr>
        <p:blipFill rotWithShape="1">
          <a:blip r:embed="rId3">
            <a:alphaModFix/>
          </a:blip>
          <a:srcRect/>
          <a:stretch/>
        </p:blipFill>
        <p:spPr>
          <a:xfrm>
            <a:off x="4236656" y="643466"/>
            <a:ext cx="3718687" cy="5571067"/>
          </a:xfrm>
          <a:prstGeom prst="rect">
            <a:avLst/>
          </a:prstGeom>
          <a:noFill/>
          <a:ln>
            <a:noFill/>
          </a:ln>
        </p:spPr>
      </p:pic>
      <p:sp>
        <p:nvSpPr>
          <p:cNvPr id="307" name="Google Shape;307;p42"/>
          <p:cNvSpPr/>
          <p:nvPr/>
        </p:nvSpPr>
        <p:spPr>
          <a:xfrm>
            <a:off x="10435590" y="57150"/>
            <a:ext cx="1756410"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308" name="Google Shape;308;p4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09" name="Google Shape;309;p4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10" name="Google Shape;310;p4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11" name="Google Shape;311;p42" descr="Logo&#10;&#10;Description automatically generated with medium confidence"/>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12" name="Google Shape;312;p42"/>
          <p:cNvSpPr txBox="1"/>
          <p:nvPr/>
        </p:nvSpPr>
        <p:spPr>
          <a:xfrm>
            <a:off x="856706" y="936380"/>
            <a:ext cx="2485208" cy="1323399"/>
          </a:xfrm>
          <a:prstGeom prst="rect">
            <a:avLst/>
          </a:prstGeom>
          <a:noFill/>
          <a:ln>
            <a:noFill/>
          </a:ln>
        </p:spPr>
        <p:txBody>
          <a:bodyPr spcFirstLastPara="1" wrap="square" lIns="91425" tIns="45700" rIns="91425" bIns="45700" anchor="t" anchorCtr="0">
            <a:spAutoFit/>
          </a:bodyPr>
          <a:lstStyle/>
          <a:p>
            <a:pPr lvl="0"/>
            <a:r>
              <a:rPr lang="en-IE" sz="4000" b="1" dirty="0"/>
              <a:t>Stand de </a:t>
            </a:r>
            <a:r>
              <a:rPr lang="en-IE" sz="4000" b="1" dirty="0" err="1"/>
              <a:t>tripé</a:t>
            </a:r>
            <a:endParaRPr sz="4000" b="1" i="0" u="none" strike="noStrike" cap="none" dirty="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5" name="Google Shape;105;p2"/>
          <p:cNvPicPr preferRelativeResize="0"/>
          <p:nvPr/>
        </p:nvPicPr>
        <p:blipFill rotWithShape="1">
          <a:blip r:embed="rId4">
            <a:alphaModFix/>
          </a:blip>
          <a:srcRect/>
          <a:stretch/>
        </p:blipFill>
        <p:spPr>
          <a:xfrm rot="5400000">
            <a:off x="4017640" y="-488420"/>
            <a:ext cx="4156720" cy="7335722"/>
          </a:xfrm>
          <a:prstGeom prst="rect">
            <a:avLst/>
          </a:prstGeom>
          <a:noFill/>
          <a:ln>
            <a:noFill/>
          </a:ln>
        </p:spPr>
      </p:pic>
      <p:sp>
        <p:nvSpPr>
          <p:cNvPr id="106" name="Google Shape;106;p2"/>
          <p:cNvSpPr txBox="1"/>
          <p:nvPr/>
        </p:nvSpPr>
        <p:spPr>
          <a:xfrm>
            <a:off x="2997272" y="2084079"/>
            <a:ext cx="6197455" cy="1754286"/>
          </a:xfrm>
          <a:prstGeom prst="rect">
            <a:avLst/>
          </a:prstGeom>
          <a:noFill/>
          <a:ln>
            <a:noFill/>
          </a:ln>
        </p:spPr>
        <p:txBody>
          <a:bodyPr spcFirstLastPara="1" wrap="square" lIns="91425" tIns="45700" rIns="91425" bIns="45700" anchor="t" anchorCtr="0">
            <a:spAutoFit/>
          </a:bodyPr>
          <a:lstStyle/>
          <a:p>
            <a:pPr lvl="0" algn="r">
              <a:buSzPts val="3600"/>
            </a:pPr>
            <a:r>
              <a:rPr lang="en-IE" sz="3600" dirty="0" err="1">
                <a:solidFill>
                  <a:srgbClr val="FD3259"/>
                </a:solidFill>
                <a:latin typeface="Arial Black"/>
                <a:ea typeface="Arial Black"/>
                <a:cs typeface="Arial Black"/>
                <a:sym typeface="Arial Black"/>
              </a:rPr>
              <a:t>Módulo</a:t>
            </a:r>
            <a:r>
              <a:rPr lang="en-IE" sz="3600" dirty="0">
                <a:solidFill>
                  <a:srgbClr val="FD3259"/>
                </a:solidFill>
                <a:latin typeface="Arial Black"/>
                <a:ea typeface="Arial Black"/>
                <a:cs typeface="Arial Black"/>
                <a:sym typeface="Arial Black"/>
              </a:rPr>
              <a:t> </a:t>
            </a:r>
            <a:r>
              <a:rPr lang="en-IE" sz="3600" b="0" i="0" u="none" strike="noStrike" cap="none" dirty="0">
                <a:solidFill>
                  <a:srgbClr val="FD3259"/>
                </a:solidFill>
                <a:latin typeface="Arial Black"/>
                <a:ea typeface="Arial Black"/>
                <a:cs typeface="Arial Black"/>
                <a:sym typeface="Arial Black"/>
              </a:rPr>
              <a:t>3: </a:t>
            </a:r>
            <a:r>
              <a:rPr lang="pt-PT" sz="3600" dirty="0">
                <a:solidFill>
                  <a:srgbClr val="FD3259"/>
                </a:solidFill>
                <a:latin typeface="Arial Black"/>
                <a:ea typeface="Arial Black"/>
                <a:cs typeface="Arial Black"/>
                <a:sym typeface="Arial Black"/>
              </a:rPr>
              <a:t>Produzir a sua História num Formato Digital</a:t>
            </a:r>
            <a:endParaRPr sz="3600" b="0" i="0" u="none" strike="noStrike" cap="none" dirty="0">
              <a:solidFill>
                <a:srgbClr val="FD3259"/>
              </a:solidFill>
              <a:latin typeface="Arial Black"/>
              <a:ea typeface="Arial Black"/>
              <a:cs typeface="Arial Black"/>
              <a:sym typeface="Arial Black"/>
            </a:endParaRPr>
          </a:p>
        </p:txBody>
      </p:sp>
      <p:sp>
        <p:nvSpPr>
          <p:cNvPr id="107" name="Google Shape;107;p2"/>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08" name="Google Shape;108;p2" descr="Text&#10;&#10;Description automatically generated"/>
          <p:cNvPicPr preferRelativeResize="0"/>
          <p:nvPr/>
        </p:nvPicPr>
        <p:blipFill rotWithShape="1">
          <a:blip r:embed="rId5">
            <a:alphaModFix/>
          </a:blip>
          <a:srcRect/>
          <a:stretch/>
        </p:blipFill>
        <p:spPr>
          <a:xfrm>
            <a:off x="235341" y="6247302"/>
            <a:ext cx="1964299" cy="427819"/>
          </a:xfrm>
          <a:prstGeom prst="rect">
            <a:avLst/>
          </a:prstGeom>
          <a:noFill/>
          <a:ln>
            <a:noFill/>
          </a:ln>
        </p:spPr>
      </p:pic>
      <p:sp>
        <p:nvSpPr>
          <p:cNvPr id="109" name="Google Shape;109;p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10" name="Google Shape;110;p2"/>
          <p:cNvPicPr preferRelativeResize="0"/>
          <p:nvPr/>
        </p:nvPicPr>
        <p:blipFill rotWithShape="1">
          <a:blip r:embed="rId6">
            <a:alphaModFix/>
          </a:blip>
          <a:srcRect/>
          <a:stretch/>
        </p:blipFill>
        <p:spPr>
          <a:xfrm>
            <a:off x="11374639" y="152449"/>
            <a:ext cx="462675" cy="70919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p43"/>
          <p:cNvSpPr/>
          <p:nvPr/>
        </p:nvSpPr>
        <p:spPr>
          <a:xfrm>
            <a:off x="2" y="0"/>
            <a:ext cx="12191997"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18" name="Google Shape;318;p43" descr="A hand holding a phone&#10;&#10;Description automatically generated with low confidence"/>
          <p:cNvPicPr preferRelativeResize="0"/>
          <p:nvPr/>
        </p:nvPicPr>
        <p:blipFill rotWithShape="1">
          <a:blip r:embed="rId3">
            <a:alphaModFix/>
          </a:blip>
          <a:srcRect t="6126" r="-1" b="19915"/>
          <a:stretch/>
        </p:blipFill>
        <p:spPr>
          <a:xfrm>
            <a:off x="20" y="10"/>
            <a:ext cx="9272902" cy="6857990"/>
          </a:xfrm>
          <a:custGeom>
            <a:avLst/>
            <a:gdLst/>
            <a:ahLst/>
            <a:cxnLst/>
            <a:rect l="l" t="t" r="r" b="b"/>
            <a:pathLst>
              <a:path w="9272922" h="6858000" extrusionOk="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ln>
            <a:noFill/>
          </a:ln>
        </p:spPr>
      </p:pic>
      <p:sp>
        <p:nvSpPr>
          <p:cNvPr id="319" name="Google Shape;319;p43"/>
          <p:cNvSpPr/>
          <p:nvPr/>
        </p:nvSpPr>
        <p:spPr>
          <a:xfrm>
            <a:off x="9160561" y="1348782"/>
            <a:ext cx="935037" cy="8243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43"/>
          <p:cNvSpPr/>
          <p:nvPr/>
        </p:nvSpPr>
        <p:spPr>
          <a:xfrm>
            <a:off x="9960661" y="1000124"/>
            <a:ext cx="762167" cy="6719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1" name="Google Shape;321;p43"/>
          <p:cNvSpPr/>
          <p:nvPr/>
        </p:nvSpPr>
        <p:spPr>
          <a:xfrm>
            <a:off x="10435590" y="57150"/>
            <a:ext cx="1756410"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322" name="Google Shape;322;p4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3" name="Google Shape;323;p4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24" name="Google Shape;324;p4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5" name="Google Shape;325;p43" descr="Logo&#10;&#10;Description automatically generated with medium confidence"/>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26" name="Google Shape;326;p43"/>
          <p:cNvSpPr txBox="1"/>
          <p:nvPr/>
        </p:nvSpPr>
        <p:spPr>
          <a:xfrm>
            <a:off x="9023199" y="4684904"/>
            <a:ext cx="2824781" cy="707886"/>
          </a:xfrm>
          <a:prstGeom prst="rect">
            <a:avLst/>
          </a:prstGeom>
          <a:noFill/>
          <a:ln>
            <a:noFill/>
          </a:ln>
        </p:spPr>
        <p:txBody>
          <a:bodyPr spcFirstLastPara="1" wrap="square" lIns="91425" tIns="45700" rIns="91425" bIns="45700" anchor="t" anchorCtr="0">
            <a:spAutoFit/>
          </a:bodyPr>
          <a:lstStyle/>
          <a:p>
            <a:pPr lvl="0">
              <a:buSzPts val="4000"/>
            </a:pPr>
            <a:r>
              <a:rPr lang="en-IE" sz="4000" b="1" dirty="0" err="1"/>
              <a:t>Gravação</a:t>
            </a:r>
            <a:endParaRPr sz="4000" b="1" i="0" u="none" strike="noStrike" cap="none" dirty="0">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4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2" name="Google Shape;332;p44"/>
          <p:cNvSpPr/>
          <p:nvPr/>
        </p:nvSpPr>
        <p:spPr>
          <a:xfrm>
            <a:off x="0" y="0"/>
            <a:ext cx="12192000" cy="6858000"/>
          </a:xfrm>
          <a:custGeom>
            <a:avLst/>
            <a:gdLst/>
            <a:ahLst/>
            <a:cxnLst/>
            <a:rect l="l" t="t" r="r" b="b"/>
            <a:pathLst>
              <a:path w="12192000" h="6858000" extrusionOk="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dk2">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33" name="Google Shape;333;p44" descr="A picture containing text, electronics, cellphone&#10;&#10;Description automatically generated"/>
          <p:cNvPicPr preferRelativeResize="0"/>
          <p:nvPr/>
        </p:nvPicPr>
        <p:blipFill rotWithShape="1">
          <a:blip r:embed="rId3">
            <a:alphaModFix/>
          </a:blip>
          <a:srcRect/>
          <a:stretch/>
        </p:blipFill>
        <p:spPr>
          <a:xfrm>
            <a:off x="5070853" y="1201003"/>
            <a:ext cx="2310736" cy="4107976"/>
          </a:xfrm>
          <a:prstGeom prst="rect">
            <a:avLst/>
          </a:prstGeom>
          <a:noFill/>
          <a:ln>
            <a:noFill/>
          </a:ln>
        </p:spPr>
      </p:pic>
      <p:sp>
        <p:nvSpPr>
          <p:cNvPr id="334" name="Google Shape;334;p4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35" name="Google Shape;335;p4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36" name="Google Shape;336;p4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37" name="Google Shape;337;p44"/>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1"/>
        <p:cNvGrpSpPr/>
        <p:nvPr/>
      </p:nvGrpSpPr>
      <p:grpSpPr>
        <a:xfrm>
          <a:off x="0" y="0"/>
          <a:ext cx="0" cy="0"/>
          <a:chOff x="0" y="0"/>
          <a:chExt cx="0" cy="0"/>
        </a:xfrm>
      </p:grpSpPr>
      <p:sp>
        <p:nvSpPr>
          <p:cNvPr id="342" name="Google Shape;342;p45"/>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43" name="Google Shape;343;p45" descr="A person holding a sign&#10;&#10;Description automatically generated with low confidence"/>
          <p:cNvPicPr preferRelativeResize="0"/>
          <p:nvPr/>
        </p:nvPicPr>
        <p:blipFill rotWithShape="1">
          <a:blip r:embed="rId3">
            <a:alphaModFix/>
          </a:blip>
          <a:srcRect t="141" b="16541"/>
          <a:stretch/>
        </p:blipFill>
        <p:spPr>
          <a:xfrm>
            <a:off x="20" y="1282"/>
            <a:ext cx="12191980" cy="6856718"/>
          </a:xfrm>
          <a:prstGeom prst="rect">
            <a:avLst/>
          </a:prstGeom>
          <a:noFill/>
          <a:ln>
            <a:noFill/>
          </a:ln>
        </p:spPr>
      </p:pic>
      <p:sp>
        <p:nvSpPr>
          <p:cNvPr id="344" name="Google Shape;344;p4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45" name="Google Shape;345;p45"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46" name="Google Shape;346;p4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47" name="Google Shape;347;p45"/>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4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53" name="Google Shape;353;p46"/>
          <p:cNvPicPr preferRelativeResize="0"/>
          <p:nvPr/>
        </p:nvPicPr>
        <p:blipFill rotWithShape="1">
          <a:blip r:embed="rId4">
            <a:alphaModFix/>
          </a:blip>
          <a:srcRect/>
          <a:stretch/>
        </p:blipFill>
        <p:spPr>
          <a:xfrm>
            <a:off x="2331064" y="1800570"/>
            <a:ext cx="7529869" cy="4869747"/>
          </a:xfrm>
          <a:prstGeom prst="rect">
            <a:avLst/>
          </a:prstGeom>
          <a:noFill/>
          <a:ln>
            <a:noFill/>
          </a:ln>
        </p:spPr>
      </p:pic>
      <p:sp>
        <p:nvSpPr>
          <p:cNvPr id="354" name="Google Shape;354;p4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55" name="Google Shape;355;p46"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356" name="Google Shape;356;p4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57" name="Google Shape;357;p46"/>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358" name="Google Shape;358;p46"/>
          <p:cNvSpPr txBox="1"/>
          <p:nvPr/>
        </p:nvSpPr>
        <p:spPr>
          <a:xfrm>
            <a:off x="3692304" y="2175143"/>
            <a:ext cx="4807390" cy="4154984"/>
          </a:xfrm>
          <a:prstGeom prst="rect">
            <a:avLst/>
          </a:prstGeom>
          <a:noFill/>
          <a:ln>
            <a:noFill/>
          </a:ln>
        </p:spPr>
        <p:txBody>
          <a:bodyPr spcFirstLastPara="1" wrap="square" lIns="91425" tIns="45700" rIns="91425" bIns="45700" anchor="t" anchorCtr="0">
            <a:spAutoFit/>
          </a:bodyPr>
          <a:lstStyle/>
          <a:p>
            <a:pPr lvl="0"/>
            <a:r>
              <a:rPr lang="en-IE" sz="6600" dirty="0" err="1"/>
              <a:t>Unidade</a:t>
            </a:r>
            <a:r>
              <a:rPr lang="en-IE" sz="6600" dirty="0"/>
              <a:t> </a:t>
            </a:r>
            <a:r>
              <a:rPr lang="en-IE" sz="6600" b="0" i="0" u="none" strike="noStrike" cap="none" dirty="0">
                <a:solidFill>
                  <a:srgbClr val="000000"/>
                </a:solidFill>
                <a:latin typeface="Arial"/>
                <a:ea typeface="Arial"/>
                <a:cs typeface="Arial"/>
                <a:sym typeface="Arial"/>
              </a:rPr>
              <a:t>3: </a:t>
            </a:r>
            <a:r>
              <a:rPr lang="pt-PT" sz="6600" dirty="0"/>
              <a:t>Introdução à produção de áudio</a:t>
            </a:r>
            <a:endParaRPr sz="6600" b="0" i="0" u="none" strike="noStrike" cap="none"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2"/>
        <p:cNvGrpSpPr/>
        <p:nvPr/>
      </p:nvGrpSpPr>
      <p:grpSpPr>
        <a:xfrm>
          <a:off x="0" y="0"/>
          <a:ext cx="0" cy="0"/>
          <a:chOff x="0" y="0"/>
          <a:chExt cx="0" cy="0"/>
        </a:xfrm>
      </p:grpSpPr>
      <p:sp>
        <p:nvSpPr>
          <p:cNvPr id="363" name="Google Shape;363;p47"/>
          <p:cNvSpPr/>
          <p:nvPr/>
        </p:nvSpPr>
        <p:spPr>
          <a:xfrm>
            <a:off x="1210277" y="0"/>
            <a:ext cx="9771446" cy="6858000"/>
          </a:xfrm>
          <a:custGeom>
            <a:avLst/>
            <a:gdLst/>
            <a:ahLst/>
            <a:cxnLst/>
            <a:rect l="l" t="t" r="r" b="b"/>
            <a:pathLst>
              <a:path w="9771446" h="6858000" extrusionOk="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96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64" name="Google Shape;364;p47" descr="A picture containing table, indoor, person&#10;&#10;Description automatically generated"/>
          <p:cNvPicPr preferRelativeResize="0"/>
          <p:nvPr/>
        </p:nvPicPr>
        <p:blipFill rotWithShape="1">
          <a:blip r:embed="rId3">
            <a:alphaModFix/>
          </a:blip>
          <a:srcRect t="16813" b="33808"/>
          <a:stretch/>
        </p:blipFill>
        <p:spPr>
          <a:xfrm>
            <a:off x="1460597" y="10"/>
            <a:ext cx="9270806" cy="6857990"/>
          </a:xfrm>
          <a:custGeom>
            <a:avLst/>
            <a:gdLst/>
            <a:ahLst/>
            <a:cxnLst/>
            <a:rect l="l" t="t" r="r" b="b"/>
            <a:pathLst>
              <a:path w="9270806" h="6858000" extrusionOk="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365" name="Google Shape;365;p47"/>
          <p:cNvSpPr/>
          <p:nvPr/>
        </p:nvSpPr>
        <p:spPr>
          <a:xfrm>
            <a:off x="10435590" y="57150"/>
            <a:ext cx="1756410"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366" name="Google Shape;366;p4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67" name="Google Shape;367;p4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68" name="Google Shape;368;p4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69" name="Google Shape;369;p4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70" name="Google Shape;370;p47"/>
          <p:cNvSpPr txBox="1"/>
          <p:nvPr/>
        </p:nvSpPr>
        <p:spPr>
          <a:xfrm>
            <a:off x="130577" y="187386"/>
            <a:ext cx="2960966" cy="1938952"/>
          </a:xfrm>
          <a:prstGeom prst="rect">
            <a:avLst/>
          </a:prstGeom>
          <a:noFill/>
          <a:ln>
            <a:noFill/>
          </a:ln>
        </p:spPr>
        <p:txBody>
          <a:bodyPr spcFirstLastPara="1" wrap="square" lIns="91425" tIns="45700" rIns="91425" bIns="45700" anchor="t" anchorCtr="0">
            <a:spAutoFit/>
          </a:bodyPr>
          <a:lstStyle/>
          <a:p>
            <a:pPr lvl="0"/>
            <a:r>
              <a:rPr lang="en-IE" sz="4000" b="1" dirty="0" err="1"/>
              <a:t>Gravação</a:t>
            </a:r>
            <a:r>
              <a:rPr lang="en-IE" sz="4000" b="1" dirty="0"/>
              <a:t> </a:t>
            </a:r>
            <a:r>
              <a:rPr lang="en-IE" sz="4000" b="1" dirty="0" err="1"/>
              <a:t>áudio</a:t>
            </a:r>
            <a:r>
              <a:rPr lang="en-IE" sz="4000" b="1" dirty="0"/>
              <a:t>
</a:t>
            </a:r>
            <a:endParaRPr sz="4000" b="1" i="0" u="none" strike="noStrike" cap="none" dirty="0">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4"/>
        <p:cNvGrpSpPr/>
        <p:nvPr/>
      </p:nvGrpSpPr>
      <p:grpSpPr>
        <a:xfrm>
          <a:off x="0" y="0"/>
          <a:ext cx="0" cy="0"/>
          <a:chOff x="0" y="0"/>
          <a:chExt cx="0" cy="0"/>
        </a:xfrm>
      </p:grpSpPr>
      <p:pic>
        <p:nvPicPr>
          <p:cNvPr id="375" name="Google Shape;375;p48" descr="A pencil on a piece of paper&#10;&#10;Description automatically generated with low confidence"/>
          <p:cNvPicPr preferRelativeResize="0"/>
          <p:nvPr/>
        </p:nvPicPr>
        <p:blipFill rotWithShape="1">
          <a:blip r:embed="rId3">
            <a:alphaModFix/>
          </a:blip>
          <a:srcRect t="29272" r="-1" b="15635"/>
          <a:stretch/>
        </p:blipFill>
        <p:spPr>
          <a:xfrm>
            <a:off x="3882570" y="10"/>
            <a:ext cx="8309429" cy="6857990"/>
          </a:xfrm>
          <a:custGeom>
            <a:avLst/>
            <a:gdLst/>
            <a:ahLst/>
            <a:cxnLst/>
            <a:rect l="l" t="t" r="r" b="b"/>
            <a:pathLst>
              <a:path w="12192000" h="6858000" extrusionOk="0">
                <a:moveTo>
                  <a:pt x="0" y="0"/>
                </a:moveTo>
                <a:lnTo>
                  <a:pt x="12192000" y="0"/>
                </a:lnTo>
                <a:lnTo>
                  <a:pt x="12192000" y="6858000"/>
                </a:lnTo>
                <a:lnTo>
                  <a:pt x="0" y="6858000"/>
                </a:lnTo>
                <a:close/>
              </a:path>
            </a:pathLst>
          </a:custGeom>
          <a:noFill/>
          <a:ln>
            <a:noFill/>
          </a:ln>
        </p:spPr>
      </p:pic>
      <p:grpSp>
        <p:nvGrpSpPr>
          <p:cNvPr id="376" name="Google Shape;376;p48"/>
          <p:cNvGrpSpPr/>
          <p:nvPr/>
        </p:nvGrpSpPr>
        <p:grpSpPr>
          <a:xfrm>
            <a:off x="-2" y="-1"/>
            <a:ext cx="4581526" cy="6858002"/>
            <a:chOff x="-2" y="-1"/>
            <a:chExt cx="4581526" cy="6858002"/>
          </a:xfrm>
        </p:grpSpPr>
        <p:sp>
          <p:nvSpPr>
            <p:cNvPr id="377" name="Google Shape;377;p48"/>
            <p:cNvSpPr/>
            <p:nvPr/>
          </p:nvSpPr>
          <p:spPr>
            <a:xfrm>
              <a:off x="-2" y="-1"/>
              <a:ext cx="4572002" cy="6858002"/>
            </a:xfrm>
            <a:custGeom>
              <a:avLst/>
              <a:gdLst/>
              <a:ahLst/>
              <a:cxnLst/>
              <a:rect l="l" t="t" r="r" b="b"/>
              <a:pathLst>
                <a:path w="4572002" h="6858002" extrusionOk="0">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dk1"/>
            </a:solidFill>
            <a:ln>
              <a:noFill/>
            </a:ln>
            <a:effectLst>
              <a:outerShdw blurRad="381000" dist="50800" algn="ctr" rotWithShape="0">
                <a:srgbClr val="000000">
                  <a:alpha val="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378" name="Google Shape;378;p48"/>
            <p:cNvGrpSpPr/>
            <p:nvPr/>
          </p:nvGrpSpPr>
          <p:grpSpPr>
            <a:xfrm>
              <a:off x="3697283" y="0"/>
              <a:ext cx="884241" cy="6858002"/>
              <a:chOff x="3697283" y="0"/>
              <a:chExt cx="884241" cy="6858002"/>
            </a:xfrm>
          </p:grpSpPr>
          <p:grpSp>
            <p:nvGrpSpPr>
              <p:cNvPr id="379" name="Google Shape;379;p48"/>
              <p:cNvGrpSpPr/>
              <p:nvPr/>
            </p:nvGrpSpPr>
            <p:grpSpPr>
              <a:xfrm>
                <a:off x="3697283" y="0"/>
                <a:ext cx="884241" cy="6858001"/>
                <a:chOff x="3697283" y="0"/>
                <a:chExt cx="884241" cy="6858001"/>
              </a:xfrm>
            </p:grpSpPr>
            <p:sp>
              <p:nvSpPr>
                <p:cNvPr id="380" name="Google Shape;380;p48"/>
                <p:cNvSpPr/>
                <p:nvPr/>
              </p:nvSpPr>
              <p:spPr>
                <a:xfrm rot="-5400000" flipH="1">
                  <a:off x="705641"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1" name="Google Shape;381;p48"/>
                <p:cNvSpPr/>
                <p:nvPr/>
              </p:nvSpPr>
              <p:spPr>
                <a:xfrm rot="-5400000" flipH="1">
                  <a:off x="715166"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382" name="Google Shape;382;p48"/>
              <p:cNvGrpSpPr/>
              <p:nvPr/>
            </p:nvGrpSpPr>
            <p:grpSpPr>
              <a:xfrm>
                <a:off x="3697283" y="1"/>
                <a:ext cx="884241" cy="6858001"/>
                <a:chOff x="3697283" y="0"/>
                <a:chExt cx="884241" cy="6858001"/>
              </a:xfrm>
            </p:grpSpPr>
            <p:sp>
              <p:nvSpPr>
                <p:cNvPr id="383" name="Google Shape;383;p48"/>
                <p:cNvSpPr/>
                <p:nvPr/>
              </p:nvSpPr>
              <p:spPr>
                <a:xfrm rot="-5400000" flipH="1">
                  <a:off x="705641"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4">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4" name="Google Shape;384;p48"/>
                <p:cNvSpPr/>
                <p:nvPr/>
              </p:nvSpPr>
              <p:spPr>
                <a:xfrm rot="-5400000" flipH="1">
                  <a:off x="715166"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4">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grpSp>
      <p:sp>
        <p:nvSpPr>
          <p:cNvPr id="385" name="Google Shape;385;p4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86" name="Google Shape;386;p48"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387" name="Google Shape;387;p4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88" name="Google Shape;388;p48"/>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389" name="Google Shape;389;p48"/>
          <p:cNvSpPr txBox="1"/>
          <p:nvPr/>
        </p:nvSpPr>
        <p:spPr>
          <a:xfrm>
            <a:off x="571498" y="1725268"/>
            <a:ext cx="3739245" cy="1938952"/>
          </a:xfrm>
          <a:prstGeom prst="rect">
            <a:avLst/>
          </a:prstGeom>
          <a:noFill/>
          <a:ln>
            <a:noFill/>
          </a:ln>
        </p:spPr>
        <p:txBody>
          <a:bodyPr spcFirstLastPara="1" wrap="square" lIns="91425" tIns="45700" rIns="91425" bIns="45700" anchor="t" anchorCtr="0">
            <a:spAutoFit/>
          </a:bodyPr>
          <a:lstStyle/>
          <a:p>
            <a:pPr lvl="0"/>
            <a:r>
              <a:rPr lang="en-IE" sz="4000" dirty="0" err="1">
                <a:highlight>
                  <a:srgbClr val="FFFF00"/>
                </a:highlight>
              </a:rPr>
              <a:t>Organização</a:t>
            </a:r>
            <a:r>
              <a:rPr lang="en-IE" sz="4000" dirty="0">
                <a:highlight>
                  <a:srgbClr val="FFFF00"/>
                </a:highlight>
              </a:rPr>
              <a:t> e </a:t>
            </a:r>
            <a:r>
              <a:rPr lang="en-IE" sz="4000" dirty="0" err="1">
                <a:highlight>
                  <a:srgbClr val="FFFF00"/>
                </a:highlight>
              </a:rPr>
              <a:t>Planeamento</a:t>
            </a:r>
            <a:r>
              <a:rPr lang="en-IE" sz="4000" dirty="0">
                <a:highlight>
                  <a:srgbClr val="FFFF00"/>
                </a:highlight>
              </a:rPr>
              <a:t>
</a:t>
            </a:r>
            <a:endParaRPr sz="40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3"/>
        <p:cNvGrpSpPr/>
        <p:nvPr/>
      </p:nvGrpSpPr>
      <p:grpSpPr>
        <a:xfrm>
          <a:off x="0" y="0"/>
          <a:ext cx="0" cy="0"/>
          <a:chOff x="0" y="0"/>
          <a:chExt cx="0" cy="0"/>
        </a:xfrm>
      </p:grpSpPr>
      <p:sp>
        <p:nvSpPr>
          <p:cNvPr id="394" name="Google Shape;394;p49"/>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95" name="Google Shape;395;p49" descr="A microphone in front of a computer screen&#10;&#10;Description automatically generated with medium confidence"/>
          <p:cNvPicPr preferRelativeResize="0"/>
          <p:nvPr/>
        </p:nvPicPr>
        <p:blipFill rotWithShape="1">
          <a:blip r:embed="rId3">
            <a:alphaModFix/>
          </a:blip>
          <a:srcRect t="9040" b="6706"/>
          <a:stretch/>
        </p:blipFill>
        <p:spPr>
          <a:xfrm>
            <a:off x="-1504" y="1282"/>
            <a:ext cx="12191980" cy="6856718"/>
          </a:xfrm>
          <a:prstGeom prst="rect">
            <a:avLst/>
          </a:prstGeom>
          <a:noFill/>
          <a:ln>
            <a:noFill/>
          </a:ln>
        </p:spPr>
      </p:pic>
      <p:sp>
        <p:nvSpPr>
          <p:cNvPr id="396" name="Google Shape;396;p4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97" name="Google Shape;397;p49"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98" name="Google Shape;398;p4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99" name="Google Shape;399;p49"/>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00" name="Google Shape;400;p49"/>
          <p:cNvSpPr txBox="1"/>
          <p:nvPr/>
        </p:nvSpPr>
        <p:spPr>
          <a:xfrm>
            <a:off x="4899208" y="274660"/>
            <a:ext cx="3892786" cy="1323399"/>
          </a:xfrm>
          <a:prstGeom prst="rect">
            <a:avLst/>
          </a:prstGeom>
          <a:noFill/>
          <a:ln>
            <a:noFill/>
          </a:ln>
        </p:spPr>
        <p:txBody>
          <a:bodyPr spcFirstLastPara="1" wrap="square" lIns="91425" tIns="45700" rIns="91425" bIns="45700" anchor="t" anchorCtr="0">
            <a:spAutoFit/>
          </a:bodyPr>
          <a:lstStyle/>
          <a:p>
            <a:pPr lvl="0"/>
            <a:r>
              <a:rPr lang="en-IE" sz="4000" b="1" dirty="0" err="1"/>
              <a:t>Captura</a:t>
            </a:r>
            <a:r>
              <a:rPr lang="en-IE" sz="4000" b="1" dirty="0"/>
              <a:t> </a:t>
            </a:r>
            <a:r>
              <a:rPr lang="en-IE" sz="4000" b="1" dirty="0" err="1"/>
              <a:t>sonora</a:t>
            </a:r>
            <a:endParaRPr sz="4000" b="1"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4"/>
        <p:cNvGrpSpPr/>
        <p:nvPr/>
      </p:nvGrpSpPr>
      <p:grpSpPr>
        <a:xfrm>
          <a:off x="0" y="0"/>
          <a:ext cx="0" cy="0"/>
          <a:chOff x="0" y="0"/>
          <a:chExt cx="0" cy="0"/>
        </a:xfrm>
      </p:grpSpPr>
      <p:sp>
        <p:nvSpPr>
          <p:cNvPr id="405" name="Google Shape;405;p50"/>
          <p:cNvSpPr/>
          <p:nvPr/>
        </p:nvSpPr>
        <p:spPr>
          <a:xfrm>
            <a:off x="1210277" y="0"/>
            <a:ext cx="9771446" cy="6858000"/>
          </a:xfrm>
          <a:custGeom>
            <a:avLst/>
            <a:gdLst/>
            <a:ahLst/>
            <a:cxnLst/>
            <a:rect l="l" t="t" r="r" b="b"/>
            <a:pathLst>
              <a:path w="9771446" h="6858000" extrusionOk="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96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6" name="Google Shape;406;p50" descr="A picture containing floor, indoor, room, seat&#10;&#10;Description automatically generated"/>
          <p:cNvPicPr preferRelativeResize="0"/>
          <p:nvPr/>
        </p:nvPicPr>
        <p:blipFill rotWithShape="1">
          <a:blip r:embed="rId3">
            <a:alphaModFix/>
          </a:blip>
          <a:srcRect t="23831" b="26790"/>
          <a:stretch/>
        </p:blipFill>
        <p:spPr>
          <a:xfrm>
            <a:off x="1460597" y="10"/>
            <a:ext cx="9270806" cy="6857990"/>
          </a:xfrm>
          <a:custGeom>
            <a:avLst/>
            <a:gdLst/>
            <a:ahLst/>
            <a:cxnLst/>
            <a:rect l="l" t="t" r="r" b="b"/>
            <a:pathLst>
              <a:path w="9270806" h="6858000" extrusionOk="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407" name="Google Shape;407;p50"/>
          <p:cNvSpPr/>
          <p:nvPr/>
        </p:nvSpPr>
        <p:spPr>
          <a:xfrm>
            <a:off x="10435590" y="57150"/>
            <a:ext cx="1756410"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408" name="Google Shape;408;p5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09" name="Google Shape;409;p5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10" name="Google Shape;410;p5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11" name="Google Shape;411;p50"/>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12" name="Google Shape;412;p50"/>
          <p:cNvSpPr txBox="1"/>
          <p:nvPr/>
        </p:nvSpPr>
        <p:spPr>
          <a:xfrm>
            <a:off x="4985437" y="1611060"/>
            <a:ext cx="4234070" cy="1938952"/>
          </a:xfrm>
          <a:prstGeom prst="rect">
            <a:avLst/>
          </a:prstGeom>
          <a:noFill/>
          <a:ln>
            <a:noFill/>
          </a:ln>
        </p:spPr>
        <p:txBody>
          <a:bodyPr spcFirstLastPara="1" wrap="square" lIns="91425" tIns="45700" rIns="91425" bIns="45700" anchor="t" anchorCtr="0">
            <a:spAutoFit/>
          </a:bodyPr>
          <a:lstStyle/>
          <a:p>
            <a:pPr lvl="0"/>
            <a:r>
              <a:rPr lang="en-IE" sz="4000" dirty="0" err="1">
                <a:highlight>
                  <a:srgbClr val="FFFF00"/>
                </a:highlight>
              </a:rPr>
              <a:t>Escreva</a:t>
            </a:r>
            <a:r>
              <a:rPr lang="en-IE" sz="4000" dirty="0">
                <a:highlight>
                  <a:srgbClr val="FFFF00"/>
                </a:highlight>
              </a:rPr>
              <a:t> o </a:t>
            </a:r>
            <a:r>
              <a:rPr lang="en-IE" sz="4000" dirty="0" err="1">
                <a:highlight>
                  <a:srgbClr val="FFFF00"/>
                </a:highlight>
              </a:rPr>
              <a:t>seu</a:t>
            </a:r>
            <a:r>
              <a:rPr lang="en-IE" sz="4000" dirty="0">
                <a:highlight>
                  <a:srgbClr val="FFFF00"/>
                </a:highlight>
              </a:rPr>
              <a:t> </a:t>
            </a:r>
            <a:r>
              <a:rPr lang="en-IE" sz="4000" dirty="0" err="1">
                <a:highlight>
                  <a:srgbClr val="FFFF00"/>
                </a:highlight>
              </a:rPr>
              <a:t>roteiro</a:t>
            </a:r>
            <a:r>
              <a:rPr lang="en-IE" sz="4000" dirty="0">
                <a:highlight>
                  <a:srgbClr val="FFFF00"/>
                </a:highlight>
              </a:rPr>
              <a:t> 
</a:t>
            </a:r>
            <a:endParaRPr sz="40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6"/>
        <p:cNvGrpSpPr/>
        <p:nvPr/>
      </p:nvGrpSpPr>
      <p:grpSpPr>
        <a:xfrm>
          <a:off x="0" y="0"/>
          <a:ext cx="0" cy="0"/>
          <a:chOff x="0" y="0"/>
          <a:chExt cx="0" cy="0"/>
        </a:xfrm>
      </p:grpSpPr>
      <p:sp>
        <p:nvSpPr>
          <p:cNvPr id="417" name="Google Shape;417;p51"/>
          <p:cNvSpPr/>
          <p:nvPr/>
        </p:nvSpPr>
        <p:spPr>
          <a:xfrm>
            <a:off x="1210277" y="0"/>
            <a:ext cx="9771446" cy="6858000"/>
          </a:xfrm>
          <a:custGeom>
            <a:avLst/>
            <a:gdLst/>
            <a:ahLst/>
            <a:cxnLst/>
            <a:rect l="l" t="t" r="r" b="b"/>
            <a:pathLst>
              <a:path w="9771446" h="6858000" extrusionOk="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96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18" name="Google Shape;418;p51" descr="A picture containing floor, indoor, person&#10;&#10;Description automatically generated"/>
          <p:cNvPicPr preferRelativeResize="0"/>
          <p:nvPr/>
        </p:nvPicPr>
        <p:blipFill rotWithShape="1">
          <a:blip r:embed="rId3">
            <a:alphaModFix/>
          </a:blip>
          <a:srcRect t="25349" b="25273"/>
          <a:stretch/>
        </p:blipFill>
        <p:spPr>
          <a:xfrm>
            <a:off x="1460597" y="10"/>
            <a:ext cx="9270806" cy="6857990"/>
          </a:xfrm>
          <a:custGeom>
            <a:avLst/>
            <a:gdLst/>
            <a:ahLst/>
            <a:cxnLst/>
            <a:rect l="l" t="t" r="r" b="b"/>
            <a:pathLst>
              <a:path w="9270806" h="6858000" extrusionOk="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419" name="Google Shape;419;p51"/>
          <p:cNvSpPr/>
          <p:nvPr/>
        </p:nvSpPr>
        <p:spPr>
          <a:xfrm>
            <a:off x="10435590" y="57150"/>
            <a:ext cx="1756410"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420" name="Google Shape;420;p5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21" name="Google Shape;421;p5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22" name="Google Shape;422;p5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23" name="Google Shape;423;p51"/>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24" name="Google Shape;424;p51"/>
          <p:cNvSpPr txBox="1"/>
          <p:nvPr/>
        </p:nvSpPr>
        <p:spPr>
          <a:xfrm>
            <a:off x="2932183" y="5534909"/>
            <a:ext cx="632763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0" i="0" u="none" strike="noStrike" cap="none" dirty="0">
                <a:solidFill>
                  <a:srgbClr val="000000"/>
                </a:solidFill>
                <a:highlight>
                  <a:srgbClr val="FFFF00"/>
                </a:highlight>
                <a:latin typeface="Arial"/>
                <a:ea typeface="Arial"/>
                <a:cs typeface="Arial"/>
                <a:sym typeface="Arial"/>
              </a:rPr>
              <a:t>Escolha o </a:t>
            </a:r>
            <a:r>
              <a:rPr lang="en-IE" sz="4000" b="0" i="0" u="none" strike="noStrike" cap="none" dirty="0" err="1">
                <a:solidFill>
                  <a:srgbClr val="000000"/>
                </a:solidFill>
                <a:highlight>
                  <a:srgbClr val="FFFF00"/>
                </a:highlight>
                <a:latin typeface="Arial"/>
                <a:ea typeface="Arial"/>
                <a:cs typeface="Arial"/>
                <a:sym typeface="Arial"/>
              </a:rPr>
              <a:t>seu</a:t>
            </a:r>
            <a:r>
              <a:rPr lang="en-IE" sz="4000" b="0" i="0" u="none" strike="noStrike" cap="none" dirty="0">
                <a:solidFill>
                  <a:srgbClr val="000000"/>
                </a:solidFill>
                <a:highlight>
                  <a:srgbClr val="FFFF00"/>
                </a:highlight>
                <a:latin typeface="Arial"/>
                <a:ea typeface="Arial"/>
                <a:cs typeface="Arial"/>
                <a:sym typeface="Arial"/>
              </a:rPr>
              <a:t> </a:t>
            </a:r>
            <a:r>
              <a:rPr lang="en-IE" sz="4000" b="0" i="0" u="none" strike="noStrike" cap="none" dirty="0" err="1">
                <a:solidFill>
                  <a:srgbClr val="000000"/>
                </a:solidFill>
                <a:highlight>
                  <a:srgbClr val="FFFF00"/>
                </a:highlight>
                <a:latin typeface="Arial"/>
                <a:ea typeface="Arial"/>
                <a:cs typeface="Arial"/>
                <a:sym typeface="Arial"/>
              </a:rPr>
              <a:t>convidado</a:t>
            </a:r>
            <a:endParaRPr sz="40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sp>
        <p:nvSpPr>
          <p:cNvPr id="429" name="Google Shape;429;p5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30" name="Google Shape;430;p52" descr="A picture containing person, posing&#10;&#10;Description automatically generated"/>
          <p:cNvPicPr preferRelativeResize="0"/>
          <p:nvPr/>
        </p:nvPicPr>
        <p:blipFill rotWithShape="1">
          <a:blip r:embed="rId3">
            <a:alphaModFix/>
          </a:blip>
          <a:srcRect t="12368" b="3378"/>
          <a:stretch/>
        </p:blipFill>
        <p:spPr>
          <a:xfrm>
            <a:off x="20" y="1282"/>
            <a:ext cx="12191980" cy="6856718"/>
          </a:xfrm>
          <a:prstGeom prst="rect">
            <a:avLst/>
          </a:prstGeom>
          <a:noFill/>
          <a:ln>
            <a:noFill/>
          </a:ln>
        </p:spPr>
      </p:pic>
      <p:sp>
        <p:nvSpPr>
          <p:cNvPr id="431" name="Google Shape;431;p5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32" name="Google Shape;432;p5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33" name="Google Shape;433;p5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34" name="Google Shape;434;p52"/>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35" name="Google Shape;435;p52"/>
          <p:cNvSpPr txBox="1"/>
          <p:nvPr/>
        </p:nvSpPr>
        <p:spPr>
          <a:xfrm>
            <a:off x="5660333" y="520943"/>
            <a:ext cx="4586909" cy="1938952"/>
          </a:xfrm>
          <a:prstGeom prst="rect">
            <a:avLst/>
          </a:prstGeom>
          <a:noFill/>
          <a:ln>
            <a:noFill/>
          </a:ln>
        </p:spPr>
        <p:txBody>
          <a:bodyPr spcFirstLastPara="1" wrap="square" lIns="91425" tIns="45700" rIns="91425" bIns="45700" anchor="t" anchorCtr="0">
            <a:spAutoFit/>
          </a:bodyPr>
          <a:lstStyle/>
          <a:p>
            <a:pPr lvl="0"/>
            <a:r>
              <a:rPr lang="en-IE" sz="4000" dirty="0">
                <a:highlight>
                  <a:srgbClr val="FFFF00"/>
                </a:highlight>
              </a:rPr>
              <a:t>Grave o </a:t>
            </a:r>
            <a:r>
              <a:rPr lang="en-IE" sz="4000" dirty="0" err="1">
                <a:highlight>
                  <a:srgbClr val="FFFF00"/>
                </a:highlight>
              </a:rPr>
              <a:t>espetáculo</a:t>
            </a:r>
            <a:r>
              <a:rPr lang="en-IE" sz="4000" dirty="0">
                <a:highlight>
                  <a:srgbClr val="FFFF00"/>
                </a:highlight>
              </a:rPr>
              <a:t>
</a:t>
            </a:r>
            <a:endParaRPr sz="40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3"/>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16" name="Google Shape;116;p3" descr="Text&#10;&#10;Description automatically generated"/>
          <p:cNvPicPr preferRelativeResize="0"/>
          <p:nvPr/>
        </p:nvPicPr>
        <p:blipFill rotWithShape="1">
          <a:blip r:embed="rId3">
            <a:alphaModFix/>
          </a:blip>
          <a:srcRect/>
          <a:stretch/>
        </p:blipFill>
        <p:spPr>
          <a:xfrm>
            <a:off x="235341" y="6247302"/>
            <a:ext cx="1964299" cy="427819"/>
          </a:xfrm>
          <a:prstGeom prst="rect">
            <a:avLst/>
          </a:prstGeom>
          <a:noFill/>
          <a:ln>
            <a:noFill/>
          </a:ln>
        </p:spPr>
      </p:pic>
      <p:sp>
        <p:nvSpPr>
          <p:cNvPr id="117" name="Google Shape;117;p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18" name="Google Shape;118;p3"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pic>
        <p:nvPicPr>
          <p:cNvPr id="119" name="Google Shape;119;p3"/>
          <p:cNvPicPr preferRelativeResize="0"/>
          <p:nvPr/>
        </p:nvPicPr>
        <p:blipFill rotWithShape="1">
          <a:blip r:embed="rId4">
            <a:alphaModFix/>
          </a:blip>
          <a:srcRect/>
          <a:stretch/>
        </p:blipFill>
        <p:spPr>
          <a:xfrm>
            <a:off x="853482" y="-13184"/>
            <a:ext cx="857250" cy="5667375"/>
          </a:xfrm>
          <a:prstGeom prst="rect">
            <a:avLst/>
          </a:prstGeom>
          <a:noFill/>
          <a:ln>
            <a:noFill/>
          </a:ln>
        </p:spPr>
      </p:pic>
      <p:sp>
        <p:nvSpPr>
          <p:cNvPr id="120" name="Google Shape;120;p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21" name="Google Shape;121;p3"/>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22" name="Google Shape;122;p3"/>
          <p:cNvSpPr txBox="1">
            <a:spLocks noGrp="1"/>
          </p:cNvSpPr>
          <p:nvPr>
            <p:ph type="title"/>
          </p:nvPr>
        </p:nvSpPr>
        <p:spPr>
          <a:xfrm>
            <a:off x="2314459" y="310966"/>
            <a:ext cx="9060180" cy="1325563"/>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rmAutofit/>
          </a:bodyPr>
          <a:lstStyle/>
          <a:p>
            <a:pPr lvl="0" algn="ctr">
              <a:buSzPts val="4400"/>
            </a:pPr>
            <a:r>
              <a:rPr lang="en-IE" dirty="0" err="1">
                <a:latin typeface="Arial"/>
                <a:ea typeface="Arial"/>
                <a:cs typeface="Arial"/>
                <a:sym typeface="Arial"/>
              </a:rPr>
              <a:t>Módulo</a:t>
            </a:r>
            <a:r>
              <a:rPr lang="en-IE" dirty="0">
                <a:latin typeface="Arial"/>
                <a:ea typeface="Arial"/>
                <a:cs typeface="Arial"/>
                <a:sym typeface="Arial"/>
              </a:rPr>
              <a:t> </a:t>
            </a:r>
            <a:r>
              <a:rPr lang="en-IE" dirty="0">
                <a:solidFill>
                  <a:schemeClr val="dk1"/>
                </a:solidFill>
                <a:latin typeface="Arial"/>
                <a:ea typeface="Arial"/>
                <a:cs typeface="Arial"/>
                <a:sym typeface="Arial"/>
              </a:rPr>
              <a:t>3 </a:t>
            </a:r>
            <a:endParaRPr dirty="0"/>
          </a:p>
        </p:txBody>
      </p:sp>
      <p:sp>
        <p:nvSpPr>
          <p:cNvPr id="123" name="Google Shape;123;p3"/>
          <p:cNvSpPr/>
          <p:nvPr/>
        </p:nvSpPr>
        <p:spPr>
          <a:xfrm>
            <a:off x="2392103" y="2967335"/>
            <a:ext cx="7407798" cy="1938952"/>
          </a:xfrm>
          <a:prstGeom prst="rect">
            <a:avLst/>
          </a:prstGeom>
          <a:noFill/>
          <a:ln>
            <a:noFill/>
          </a:ln>
        </p:spPr>
        <p:txBody>
          <a:bodyPr spcFirstLastPara="1" wrap="square" lIns="91425" tIns="45700" rIns="91425" bIns="45700" anchor="t" anchorCtr="0">
            <a:spAutoFit/>
          </a:bodyPr>
          <a:lstStyle/>
          <a:p>
            <a:pPr lvl="0" algn="ctr"/>
            <a:r>
              <a:rPr lang="en-IE" sz="6000" b="1" dirty="0" err="1">
                <a:solidFill>
                  <a:srgbClr val="F7CAAC"/>
                </a:solidFill>
              </a:rPr>
              <a:t>Resultados</a:t>
            </a:r>
            <a:r>
              <a:rPr lang="en-IE" sz="6000" b="1" dirty="0">
                <a:solidFill>
                  <a:srgbClr val="F7CAAC"/>
                </a:solidFill>
              </a:rPr>
              <a:t> da </a:t>
            </a:r>
            <a:r>
              <a:rPr lang="en-IE" sz="6000" b="1" dirty="0" err="1">
                <a:solidFill>
                  <a:srgbClr val="F7CAAC"/>
                </a:solidFill>
              </a:rPr>
              <a:t>Aprendizagem</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9"/>
        <p:cNvGrpSpPr/>
        <p:nvPr/>
      </p:nvGrpSpPr>
      <p:grpSpPr>
        <a:xfrm>
          <a:off x="0" y="0"/>
          <a:ext cx="0" cy="0"/>
          <a:chOff x="0" y="0"/>
          <a:chExt cx="0" cy="0"/>
        </a:xfrm>
      </p:grpSpPr>
      <p:pic>
        <p:nvPicPr>
          <p:cNvPr id="440" name="Google Shape;440;p53" descr="A cell phone next to a charger&#10;&#10;Description automatically generated with low confidence"/>
          <p:cNvPicPr preferRelativeResize="0"/>
          <p:nvPr/>
        </p:nvPicPr>
        <p:blipFill rotWithShape="1">
          <a:blip r:embed="rId3">
            <a:alphaModFix/>
          </a:blip>
          <a:srcRect t="36627" b="25825"/>
          <a:stretch/>
        </p:blipFill>
        <p:spPr>
          <a:xfrm>
            <a:off x="20" y="10"/>
            <a:ext cx="12191980" cy="6857990"/>
          </a:xfrm>
          <a:prstGeom prst="rect">
            <a:avLst/>
          </a:prstGeom>
          <a:noFill/>
          <a:ln>
            <a:noFill/>
          </a:ln>
        </p:spPr>
      </p:pic>
      <p:sp>
        <p:nvSpPr>
          <p:cNvPr id="441" name="Google Shape;441;p53"/>
          <p:cNvSpPr/>
          <p:nvPr/>
        </p:nvSpPr>
        <p:spPr>
          <a:xfrm>
            <a:off x="0" y="0"/>
            <a:ext cx="12192000" cy="6858000"/>
          </a:xfrm>
          <a:prstGeom prst="rect">
            <a:avLst/>
          </a:prstGeom>
          <a:gradFill>
            <a:gsLst>
              <a:gs pos="0">
                <a:srgbClr val="0C0C0C"/>
              </a:gs>
              <a:gs pos="45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2" name="Google Shape;442;p5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43" name="Google Shape;443;p5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44" name="Google Shape;444;p5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45" name="Google Shape;445;p53"/>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46" name="Google Shape;446;p53"/>
          <p:cNvSpPr txBox="1"/>
          <p:nvPr/>
        </p:nvSpPr>
        <p:spPr>
          <a:xfrm>
            <a:off x="6324600" y="4735285"/>
            <a:ext cx="2743200" cy="707886"/>
          </a:xfrm>
          <a:prstGeom prst="rect">
            <a:avLst/>
          </a:prstGeom>
          <a:noFill/>
          <a:ln>
            <a:noFill/>
          </a:ln>
        </p:spPr>
        <p:txBody>
          <a:bodyPr spcFirstLastPara="1" wrap="square" lIns="91425" tIns="45700" rIns="91425" bIns="45700" anchor="t" anchorCtr="0">
            <a:spAutoFit/>
          </a:bodyPr>
          <a:lstStyle/>
          <a:p>
            <a:pPr lvl="0"/>
            <a:r>
              <a:rPr lang="en-IE" sz="4000" dirty="0" err="1">
                <a:highlight>
                  <a:srgbClr val="FFFF00"/>
                </a:highlight>
              </a:rPr>
              <a:t>Publicação</a:t>
            </a:r>
            <a:endParaRPr sz="40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450"/>
        <p:cNvGrpSpPr/>
        <p:nvPr/>
      </p:nvGrpSpPr>
      <p:grpSpPr>
        <a:xfrm>
          <a:off x="0" y="0"/>
          <a:ext cx="0" cy="0"/>
          <a:chOff x="0" y="0"/>
          <a:chExt cx="0" cy="0"/>
        </a:xfrm>
      </p:grpSpPr>
      <p:sp>
        <p:nvSpPr>
          <p:cNvPr id="451" name="Google Shape;451;p9"/>
          <p:cNvSpPr txBox="1"/>
          <p:nvPr/>
        </p:nvSpPr>
        <p:spPr>
          <a:xfrm>
            <a:off x="7464614" y="1783959"/>
            <a:ext cx="4087306" cy="288911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endParaRPr sz="5400" b="0" i="0" u="none" strike="noStrike" cap="none">
              <a:solidFill>
                <a:schemeClr val="lt1"/>
              </a:solidFill>
              <a:latin typeface="Arial"/>
              <a:ea typeface="Arial"/>
              <a:cs typeface="Arial"/>
              <a:sym typeface="Arial"/>
            </a:endParaRPr>
          </a:p>
        </p:txBody>
      </p:sp>
      <p:sp>
        <p:nvSpPr>
          <p:cNvPr id="452" name="Google Shape;452;p9"/>
          <p:cNvSpPr/>
          <p:nvPr/>
        </p:nvSpPr>
        <p:spPr>
          <a:xfrm rot="10800000">
            <a:off x="1" y="0"/>
            <a:ext cx="7188051" cy="6858000"/>
          </a:xfrm>
          <a:custGeom>
            <a:avLst/>
            <a:gdLst/>
            <a:ahLst/>
            <a:cxnLst/>
            <a:rect l="l" t="t" r="r" b="b"/>
            <a:pathLst>
              <a:path w="7188051" h="6858000" extrusionOk="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3" name="Google Shape;453;p9" descr="A picture containing text, person, indoor&#10;&#10;Description automatically generated"/>
          <p:cNvPicPr preferRelativeResize="0"/>
          <p:nvPr/>
        </p:nvPicPr>
        <p:blipFill rotWithShape="1">
          <a:blip r:embed="rId3">
            <a:alphaModFix/>
          </a:blip>
          <a:srcRect l="27853" r="3735" b="-1"/>
          <a:stretch/>
        </p:blipFill>
        <p:spPr>
          <a:xfrm>
            <a:off x="1" y="10"/>
            <a:ext cx="7028495" cy="6857990"/>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454" name="Google Shape;454;p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55" name="Google Shape;455;p9"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56" name="Google Shape;456;p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57" name="Google Shape;457;p9"/>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58" name="Google Shape;458;p9"/>
          <p:cNvSpPr txBox="1"/>
          <p:nvPr/>
        </p:nvSpPr>
        <p:spPr>
          <a:xfrm>
            <a:off x="8547651" y="3140765"/>
            <a:ext cx="2922105" cy="707886"/>
          </a:xfrm>
          <a:prstGeom prst="rect">
            <a:avLst/>
          </a:prstGeom>
          <a:noFill/>
          <a:ln>
            <a:noFill/>
          </a:ln>
        </p:spPr>
        <p:txBody>
          <a:bodyPr spcFirstLastPara="1" wrap="square" lIns="91425" tIns="45700" rIns="91425" bIns="45700" anchor="t" anchorCtr="0">
            <a:spAutoFit/>
          </a:bodyPr>
          <a:lstStyle/>
          <a:p>
            <a:pPr lvl="0"/>
            <a:r>
              <a:rPr lang="en-IE" sz="4000" dirty="0" err="1">
                <a:highlight>
                  <a:srgbClr val="FFFF00"/>
                </a:highlight>
              </a:rPr>
              <a:t>Perguntas</a:t>
            </a:r>
            <a:r>
              <a:rPr lang="en-IE" sz="4000" dirty="0">
                <a:highlight>
                  <a:srgbClr val="FFFF00"/>
                </a:highlight>
              </a:rPr>
              <a:t>?</a:t>
            </a:r>
            <a:endParaRPr sz="40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17"/>
          <p:cNvSpPr txBox="1"/>
          <p:nvPr/>
        </p:nvSpPr>
        <p:spPr>
          <a:xfrm>
            <a:off x="3037812" y="6117162"/>
            <a:ext cx="677164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IE" sz="1000" b="0" i="0" u="none" strike="noStrike" cap="none">
                <a:solidFill>
                  <a:schemeClr val="dk1"/>
                </a:solidFill>
                <a:latin typeface="Arial"/>
                <a:ea typeface="Arial"/>
                <a:cs typeface="Arial"/>
                <a:sym typeface="Arial"/>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endParaRPr sz="1400" b="0" i="0" u="none" strike="noStrike" cap="none">
              <a:solidFill>
                <a:srgbClr val="000000"/>
              </a:solidFill>
              <a:latin typeface="Arial"/>
              <a:ea typeface="Arial"/>
              <a:cs typeface="Arial"/>
              <a:sym typeface="Arial"/>
            </a:endParaRPr>
          </a:p>
        </p:txBody>
      </p:sp>
      <p:pic>
        <p:nvPicPr>
          <p:cNvPr id="464" name="Google Shape;464;p17"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465" name="Google Shape;465;p1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66" name="Google Shape;466;p17"/>
          <p:cNvPicPr preferRelativeResize="0"/>
          <p:nvPr/>
        </p:nvPicPr>
        <p:blipFill rotWithShape="1">
          <a:blip r:embed="rId4">
            <a:alphaModFix/>
          </a:blip>
          <a:srcRect/>
          <a:stretch/>
        </p:blipFill>
        <p:spPr>
          <a:xfrm>
            <a:off x="11374639" y="152449"/>
            <a:ext cx="462675" cy="709197"/>
          </a:xfrm>
          <a:prstGeom prst="rect">
            <a:avLst/>
          </a:prstGeom>
          <a:noFill/>
          <a:ln>
            <a:noFill/>
          </a:ln>
        </p:spPr>
      </p:pic>
      <p:grpSp>
        <p:nvGrpSpPr>
          <p:cNvPr id="467" name="Google Shape;467;p17"/>
          <p:cNvGrpSpPr/>
          <p:nvPr/>
        </p:nvGrpSpPr>
        <p:grpSpPr>
          <a:xfrm>
            <a:off x="2602130" y="3591659"/>
            <a:ext cx="6987740" cy="2019664"/>
            <a:chOff x="1671918" y="2487063"/>
            <a:chExt cx="6453775" cy="1865333"/>
          </a:xfrm>
        </p:grpSpPr>
        <p:pic>
          <p:nvPicPr>
            <p:cNvPr id="468" name="Google Shape;468;p17"/>
            <p:cNvPicPr preferRelativeResize="0"/>
            <p:nvPr/>
          </p:nvPicPr>
          <p:blipFill rotWithShape="1">
            <a:blip r:embed="rId5">
              <a:alphaModFix/>
            </a:blip>
            <a:srcRect/>
            <a:stretch/>
          </p:blipFill>
          <p:spPr>
            <a:xfrm>
              <a:off x="3628337" y="3554732"/>
              <a:ext cx="1131311" cy="754207"/>
            </a:xfrm>
            <a:prstGeom prst="rect">
              <a:avLst/>
            </a:prstGeom>
            <a:noFill/>
            <a:ln>
              <a:noFill/>
            </a:ln>
          </p:spPr>
        </p:pic>
        <p:pic>
          <p:nvPicPr>
            <p:cNvPr id="469" name="Google Shape;469;p17" descr="Logo&#10;&#10;Description automatically generated"/>
            <p:cNvPicPr preferRelativeResize="0"/>
            <p:nvPr/>
          </p:nvPicPr>
          <p:blipFill rotWithShape="1">
            <a:blip r:embed="rId6">
              <a:alphaModFix/>
            </a:blip>
            <a:srcRect/>
            <a:stretch/>
          </p:blipFill>
          <p:spPr>
            <a:xfrm>
              <a:off x="6637985" y="3567439"/>
              <a:ext cx="1487708" cy="741500"/>
            </a:xfrm>
            <a:prstGeom prst="rect">
              <a:avLst/>
            </a:prstGeom>
            <a:noFill/>
            <a:ln>
              <a:noFill/>
            </a:ln>
          </p:spPr>
        </p:pic>
        <p:pic>
          <p:nvPicPr>
            <p:cNvPr id="470" name="Google Shape;470;p17" descr="A picture containing text, first-aid kit, sign&#10;&#10;Description automatically generated"/>
            <p:cNvPicPr preferRelativeResize="0"/>
            <p:nvPr/>
          </p:nvPicPr>
          <p:blipFill rotWithShape="1">
            <a:blip r:embed="rId7">
              <a:alphaModFix/>
            </a:blip>
            <a:srcRect/>
            <a:stretch/>
          </p:blipFill>
          <p:spPr>
            <a:xfrm>
              <a:off x="4572000" y="2510287"/>
              <a:ext cx="594745" cy="853963"/>
            </a:xfrm>
            <a:prstGeom prst="rect">
              <a:avLst/>
            </a:prstGeom>
            <a:noFill/>
            <a:ln>
              <a:noFill/>
            </a:ln>
          </p:spPr>
        </p:pic>
        <p:pic>
          <p:nvPicPr>
            <p:cNvPr id="471" name="Google Shape;471;p17" descr="A picture containing text&#10;&#10;Description automatically generated"/>
            <p:cNvPicPr preferRelativeResize="0"/>
            <p:nvPr/>
          </p:nvPicPr>
          <p:blipFill rotWithShape="1">
            <a:blip r:embed="rId8">
              <a:alphaModFix/>
            </a:blip>
            <a:srcRect/>
            <a:stretch/>
          </p:blipFill>
          <p:spPr>
            <a:xfrm>
              <a:off x="5827597" y="2487063"/>
              <a:ext cx="1007918" cy="1007918"/>
            </a:xfrm>
            <a:prstGeom prst="rect">
              <a:avLst/>
            </a:prstGeom>
            <a:noFill/>
            <a:ln>
              <a:noFill/>
            </a:ln>
          </p:spPr>
        </p:pic>
        <p:pic>
          <p:nvPicPr>
            <p:cNvPr id="472" name="Google Shape;472;p17" descr="A picture containing text&#10;&#10;Description automatically generated"/>
            <p:cNvPicPr preferRelativeResize="0"/>
            <p:nvPr/>
          </p:nvPicPr>
          <p:blipFill rotWithShape="1">
            <a:blip r:embed="rId9">
              <a:alphaModFix/>
            </a:blip>
            <a:srcRect/>
            <a:stretch/>
          </p:blipFill>
          <p:spPr>
            <a:xfrm>
              <a:off x="5228359" y="3462417"/>
              <a:ext cx="889979" cy="889979"/>
            </a:xfrm>
            <a:prstGeom prst="rect">
              <a:avLst/>
            </a:prstGeom>
            <a:noFill/>
            <a:ln>
              <a:noFill/>
            </a:ln>
          </p:spPr>
        </p:pic>
        <p:pic>
          <p:nvPicPr>
            <p:cNvPr id="473" name="Google Shape;473;p17" descr="Logo&#10;&#10;Description automatically generated with medium confidence"/>
            <p:cNvPicPr preferRelativeResize="0"/>
            <p:nvPr/>
          </p:nvPicPr>
          <p:blipFill rotWithShape="1">
            <a:blip r:embed="rId10">
              <a:alphaModFix/>
            </a:blip>
            <a:srcRect/>
            <a:stretch/>
          </p:blipFill>
          <p:spPr>
            <a:xfrm>
              <a:off x="1671918" y="3687222"/>
              <a:ext cx="1487708" cy="607605"/>
            </a:xfrm>
            <a:prstGeom prst="rect">
              <a:avLst/>
            </a:prstGeom>
            <a:noFill/>
            <a:ln>
              <a:noFill/>
            </a:ln>
          </p:spPr>
        </p:pic>
        <p:pic>
          <p:nvPicPr>
            <p:cNvPr id="474" name="Google Shape;474;p17" descr="Logo&#10;&#10;Description automatically generated with medium confidence"/>
            <p:cNvPicPr preferRelativeResize="0"/>
            <p:nvPr/>
          </p:nvPicPr>
          <p:blipFill rotWithShape="1">
            <a:blip r:embed="rId11">
              <a:alphaModFix/>
            </a:blip>
            <a:srcRect/>
            <a:stretch/>
          </p:blipFill>
          <p:spPr>
            <a:xfrm>
              <a:off x="2822894" y="2510287"/>
              <a:ext cx="1007918" cy="984694"/>
            </a:xfrm>
            <a:prstGeom prst="rect">
              <a:avLst/>
            </a:prstGeom>
            <a:noFill/>
            <a:ln>
              <a:noFill/>
            </a:ln>
          </p:spPr>
        </p:pic>
      </p:grpSp>
      <p:pic>
        <p:nvPicPr>
          <p:cNvPr id="475" name="Google Shape;475;p17"/>
          <p:cNvPicPr preferRelativeResize="0"/>
          <p:nvPr/>
        </p:nvPicPr>
        <p:blipFill rotWithShape="1">
          <a:blip r:embed="rId12">
            <a:alphaModFix/>
          </a:blip>
          <a:srcRect/>
          <a:stretch/>
        </p:blipFill>
        <p:spPr>
          <a:xfrm>
            <a:off x="5129963" y="398400"/>
            <a:ext cx="1932074" cy="25011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29" name="Google Shape;129;p4"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130" name="Google Shape;130;p4"/>
          <p:cNvPicPr preferRelativeResize="0"/>
          <p:nvPr/>
        </p:nvPicPr>
        <p:blipFill rotWithShape="1">
          <a:blip r:embed="rId5">
            <a:alphaModFix/>
          </a:blip>
          <a:srcRect/>
          <a:stretch/>
        </p:blipFill>
        <p:spPr>
          <a:xfrm>
            <a:off x="11374639" y="152449"/>
            <a:ext cx="462675" cy="709197"/>
          </a:xfrm>
          <a:prstGeom prst="rect">
            <a:avLst/>
          </a:prstGeom>
          <a:noFill/>
          <a:ln>
            <a:noFill/>
          </a:ln>
        </p:spPr>
      </p:pic>
      <p:graphicFrame>
        <p:nvGraphicFramePr>
          <p:cNvPr id="131" name="Google Shape;131;p4"/>
          <p:cNvGraphicFramePr/>
          <p:nvPr>
            <p:extLst>
              <p:ext uri="{D42A27DB-BD31-4B8C-83A1-F6EECF244321}">
                <p14:modId xmlns:p14="http://schemas.microsoft.com/office/powerpoint/2010/main" val="3529573165"/>
              </p:ext>
            </p:extLst>
          </p:nvPr>
        </p:nvGraphicFramePr>
        <p:xfrm>
          <a:off x="1363132" y="973117"/>
          <a:ext cx="9609700" cy="4754187"/>
        </p:xfrm>
        <a:graphic>
          <a:graphicData uri="http://schemas.openxmlformats.org/drawingml/2006/table">
            <a:tbl>
              <a:tblPr firstRow="1" bandRow="1">
                <a:noFill/>
                <a:tableStyleId>{F79CDB0E-54C0-434A-B482-809E3759D2F4}</a:tableStyleId>
              </a:tblPr>
              <a:tblGrid>
                <a:gridCol w="1367550">
                  <a:extLst>
                    <a:ext uri="{9D8B030D-6E8A-4147-A177-3AD203B41FA5}">
                      <a16:colId xmlns:a16="http://schemas.microsoft.com/office/drawing/2014/main" val="20000"/>
                    </a:ext>
                  </a:extLst>
                </a:gridCol>
                <a:gridCol w="3437300">
                  <a:extLst>
                    <a:ext uri="{9D8B030D-6E8A-4147-A177-3AD203B41FA5}">
                      <a16:colId xmlns:a16="http://schemas.microsoft.com/office/drawing/2014/main" val="20001"/>
                    </a:ext>
                  </a:extLst>
                </a:gridCol>
                <a:gridCol w="2402425">
                  <a:extLst>
                    <a:ext uri="{9D8B030D-6E8A-4147-A177-3AD203B41FA5}">
                      <a16:colId xmlns:a16="http://schemas.microsoft.com/office/drawing/2014/main" val="20002"/>
                    </a:ext>
                  </a:extLst>
                </a:gridCol>
                <a:gridCol w="2402425">
                  <a:extLst>
                    <a:ext uri="{9D8B030D-6E8A-4147-A177-3AD203B41FA5}">
                      <a16:colId xmlns:a16="http://schemas.microsoft.com/office/drawing/2014/main" val="20003"/>
                    </a:ext>
                  </a:extLst>
                </a:gridCol>
              </a:tblGrid>
              <a:tr h="1075275">
                <a:tc rowSpan="4">
                  <a:txBody>
                    <a:bodyPr/>
                    <a:lstStyle/>
                    <a:p>
                      <a:pPr marL="0" marR="0" lvl="0" indent="0" algn="l" rtl="0">
                        <a:lnSpc>
                          <a:spcPct val="100000"/>
                        </a:lnSpc>
                        <a:spcBef>
                          <a:spcPts val="0"/>
                        </a:spcBef>
                        <a:spcAft>
                          <a:spcPts val="0"/>
                        </a:spcAft>
                        <a:buClr>
                          <a:srgbClr val="000000"/>
                        </a:buClr>
                        <a:buSzPts val="1800"/>
                        <a:buFont typeface="Arial"/>
                        <a:buNone/>
                      </a:pPr>
                      <a:r>
                        <a:rPr lang="pt-PT" sz="1800" u="none" strike="noStrike" cap="none" dirty="0"/>
                        <a:t>Após a conclusão com sucesso deste módulo, os alunos adultos poderão...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Conhecimentos</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Competências</a:t>
                      </a:r>
                      <a:r>
                        <a:rPr lang="en-IE" sz="1800" u="none" strike="noStrike" cap="none" dirty="0"/>
                        <a:t>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Atitudes</a:t>
                      </a:r>
                      <a:r>
                        <a:rPr lang="en-IE" sz="1800" u="none" strike="noStrike" cap="none" dirty="0"/>
                        <a:t> </a:t>
                      </a:r>
                      <a:endParaRPr sz="1800" u="none" strike="noStrike" cap="none" dirty="0"/>
                    </a:p>
                  </a:txBody>
                  <a:tcPr marL="91450" marR="91450" marT="45725" marB="45725"/>
                </a:tc>
                <a:extLst>
                  <a:ext uri="{0D108BD9-81ED-4DB2-BD59-A6C34878D82A}">
                    <a16:rowId xmlns:a16="http://schemas.microsoft.com/office/drawing/2014/main" val="10000"/>
                  </a:ext>
                </a:extLst>
              </a:tr>
              <a:tr h="1075275">
                <a:tc vMerge="1">
                  <a:txBody>
                    <a:bodyPr/>
                    <a:lstStyle/>
                    <a:p>
                      <a:endParaRPr lang="pt-PT"/>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pt-PT" sz="1600" u="none" strike="noStrike" cap="none" dirty="0">
                          <a:latin typeface="Calibri"/>
                          <a:ea typeface="Calibri"/>
                          <a:cs typeface="Calibri"/>
                          <a:sym typeface="Calibri"/>
                        </a:rPr>
                        <a:t>Conhecimentos Básicos de como a narrativa digital pode ser usada para promover e partilhar histórias com a comunidade em geral </a:t>
                      </a:r>
                      <a:endParaRPr dirty="0"/>
                    </a:p>
                  </a:txBody>
                  <a:tcPr marL="114300" marR="114300" marT="0" marB="0"/>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pt-PT" sz="1600" u="none" strike="noStrike" cap="none" dirty="0">
                          <a:latin typeface="Calibri"/>
                          <a:ea typeface="Calibri"/>
                          <a:cs typeface="Calibri"/>
                          <a:sym typeface="Calibri"/>
                        </a:rPr>
                        <a:t>Discuta o papel da narrativa digital na partilha de histórias</a:t>
                      </a:r>
                      <a:endParaRPr dirty="0"/>
                    </a:p>
                  </a:txBody>
                  <a:tcPr marL="114300" marR="114300" marT="0" marB="0"/>
                </a:tc>
                <a:tc>
                  <a:txBody>
                    <a:bodyPr/>
                    <a:lstStyle/>
                    <a:p>
                      <a:pPr marL="342900" marR="0" lvl="0" indent="-342900" algn="l" rtl="0">
                        <a:lnSpc>
                          <a:spcPct val="100000"/>
                        </a:lnSpc>
                        <a:spcBef>
                          <a:spcPts val="0"/>
                        </a:spcBef>
                        <a:spcAft>
                          <a:spcPts val="0"/>
                        </a:spcAft>
                        <a:buClr>
                          <a:srgbClr val="000000"/>
                        </a:buClr>
                        <a:buSzPts val="1000"/>
                        <a:buFont typeface="Noto Sans Symbols"/>
                        <a:buChar char="∙"/>
                      </a:pPr>
                      <a:r>
                        <a:rPr lang="pt-PT" sz="1600" b="0" i="0" u="none" strike="noStrike" cap="none" dirty="0">
                          <a:solidFill>
                            <a:srgbClr val="000000"/>
                          </a:solidFill>
                          <a:latin typeface="Calibri"/>
                          <a:ea typeface="Calibri"/>
                          <a:cs typeface="Calibri"/>
                          <a:sym typeface="Calibri"/>
                        </a:rPr>
                        <a:t>Vontade de usar tecnologias para produzir histórias em formato digital</a:t>
                      </a:r>
                      <a:endParaRPr sz="160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1075275">
                <a:tc vMerge="1">
                  <a:txBody>
                    <a:bodyPr/>
                    <a:lstStyle/>
                    <a:p>
                      <a:endParaRPr lang="pt-PT"/>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pt-PT" sz="1600" u="none" strike="noStrike" cap="none" dirty="0">
                          <a:latin typeface="Calibri"/>
                          <a:ea typeface="Calibri"/>
                          <a:cs typeface="Calibri"/>
                          <a:sym typeface="Calibri"/>
                        </a:rPr>
                        <a:t>Conhecimento básico de como a narrativa digital pode criar conexões emocionais </a:t>
                      </a:r>
                      <a:endParaRPr dirty="0"/>
                    </a:p>
                  </a:txBody>
                  <a:tcPr marL="114300" marR="114300" marT="0" marB="0"/>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pt-PT" sz="1600" u="none" strike="noStrike" cap="none" dirty="0">
                          <a:latin typeface="Calibri"/>
                          <a:ea typeface="Calibri"/>
                          <a:cs typeface="Calibri"/>
                          <a:sym typeface="Calibri"/>
                        </a:rPr>
                        <a:t>Reconheça a importância da narrativa digital no século XXI </a:t>
                      </a:r>
                      <a:endParaRPr dirty="0"/>
                    </a:p>
                  </a:txBody>
                  <a:tcPr marL="114300" marR="114300" marT="0" marB="0"/>
                </a:tc>
                <a:tc>
                  <a:txBody>
                    <a:bodyPr/>
                    <a:lstStyle/>
                    <a:p>
                      <a:pPr marL="342900" marR="0" lvl="0" indent="-342900" algn="l" rtl="0">
                        <a:lnSpc>
                          <a:spcPct val="100000"/>
                        </a:lnSpc>
                        <a:spcBef>
                          <a:spcPts val="0"/>
                        </a:spcBef>
                        <a:spcAft>
                          <a:spcPts val="0"/>
                        </a:spcAft>
                        <a:buClr>
                          <a:srgbClr val="000000"/>
                        </a:buClr>
                        <a:buSzPts val="1000"/>
                        <a:buFont typeface="Noto Sans Symbols"/>
                        <a:buChar char="∙"/>
                      </a:pPr>
                      <a:r>
                        <a:rPr lang="pt-PT" sz="1600" b="0" i="0" u="none" strike="noStrike" cap="none" dirty="0">
                          <a:solidFill>
                            <a:srgbClr val="000000"/>
                          </a:solidFill>
                          <a:latin typeface="Calibri"/>
                          <a:ea typeface="Calibri"/>
                          <a:cs typeface="Calibri"/>
                          <a:sym typeface="Calibri"/>
                        </a:rPr>
                        <a:t>Vontade de explorar a literacia digital como componente na narrativa digital </a:t>
                      </a:r>
                      <a:endParaRPr sz="160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1075275">
                <a:tc vMerge="1">
                  <a:txBody>
                    <a:bodyPr/>
                    <a:lstStyle/>
                    <a:p>
                      <a:endParaRPr lang="pt-PT"/>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pt-PT" sz="1600" u="none" strike="noStrike" cap="none" dirty="0">
                          <a:latin typeface="Calibri"/>
                          <a:ea typeface="Calibri"/>
                          <a:cs typeface="Calibri"/>
                          <a:sym typeface="Calibri"/>
                        </a:rPr>
                        <a:t>Conhecimentos básicos de como as histórias podem ser produzidas como curtas-metragens, podcasts, animações, entrevistas, vídeos, etc.</a:t>
                      </a:r>
                      <a:endParaRPr dirty="0"/>
                    </a:p>
                  </a:txBody>
                  <a:tcPr marL="114300" marR="114300" marT="0" marB="0"/>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pt-PT" sz="1600" u="none" strike="noStrike" cap="none" dirty="0">
                          <a:latin typeface="Calibri"/>
                          <a:ea typeface="Calibri"/>
                          <a:cs typeface="Calibri"/>
                          <a:sym typeface="Calibri"/>
                        </a:rPr>
                        <a:t>Identificar meios e metodologias de narrativa digital </a:t>
                      </a:r>
                      <a:endParaRPr dirty="0"/>
                    </a:p>
                  </a:txBody>
                  <a:tcPr marL="114300" marR="114300" marT="0" marB="0"/>
                </a:tc>
                <a:tc>
                  <a:txBody>
                    <a:bodyPr/>
                    <a:lstStyle/>
                    <a:p>
                      <a:pPr marL="342900" marR="0" lvl="0" indent="-342900" algn="l" rtl="0">
                        <a:lnSpc>
                          <a:spcPct val="100000"/>
                        </a:lnSpc>
                        <a:spcBef>
                          <a:spcPts val="0"/>
                        </a:spcBef>
                        <a:spcAft>
                          <a:spcPts val="0"/>
                        </a:spcAft>
                        <a:buClr>
                          <a:srgbClr val="000000"/>
                        </a:buClr>
                        <a:buSzPts val="1000"/>
                        <a:buFont typeface="Noto Sans Symbols"/>
                        <a:buChar char="∙"/>
                      </a:pPr>
                      <a:r>
                        <a:rPr lang="pt-PT" sz="1600" b="0" i="0" u="none" strike="noStrike" cap="none" dirty="0">
                          <a:solidFill>
                            <a:srgbClr val="000000"/>
                          </a:solidFill>
                          <a:latin typeface="Calibri"/>
                          <a:ea typeface="Calibri"/>
                          <a:cs typeface="Calibri"/>
                          <a:sym typeface="Calibri"/>
                        </a:rPr>
                        <a:t>Consciência da importância da narrativa digital na sociedade moderna de hoje </a:t>
                      </a:r>
                      <a:endParaRPr sz="160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3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37" name="Google Shape;137;p30"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138" name="Google Shape;138;p30"/>
          <p:cNvPicPr preferRelativeResize="0"/>
          <p:nvPr/>
        </p:nvPicPr>
        <p:blipFill rotWithShape="1">
          <a:blip r:embed="rId5">
            <a:alphaModFix/>
          </a:blip>
          <a:srcRect/>
          <a:stretch/>
        </p:blipFill>
        <p:spPr>
          <a:xfrm>
            <a:off x="11374639" y="152449"/>
            <a:ext cx="462675" cy="709197"/>
          </a:xfrm>
          <a:prstGeom prst="rect">
            <a:avLst/>
          </a:prstGeom>
          <a:noFill/>
          <a:ln>
            <a:noFill/>
          </a:ln>
        </p:spPr>
      </p:pic>
      <p:graphicFrame>
        <p:nvGraphicFramePr>
          <p:cNvPr id="139" name="Google Shape;139;p30"/>
          <p:cNvGraphicFramePr/>
          <p:nvPr>
            <p:extLst>
              <p:ext uri="{D42A27DB-BD31-4B8C-83A1-F6EECF244321}">
                <p14:modId xmlns:p14="http://schemas.microsoft.com/office/powerpoint/2010/main" val="126812877"/>
              </p:ext>
            </p:extLst>
          </p:nvPr>
        </p:nvGraphicFramePr>
        <p:xfrm>
          <a:off x="1038012" y="255150"/>
          <a:ext cx="9609700" cy="5737002"/>
        </p:xfrm>
        <a:graphic>
          <a:graphicData uri="http://schemas.openxmlformats.org/drawingml/2006/table">
            <a:tbl>
              <a:tblPr firstRow="1" bandRow="1">
                <a:noFill/>
                <a:tableStyleId>{F79CDB0E-54C0-434A-B482-809E3759D2F4}</a:tableStyleId>
              </a:tblPr>
              <a:tblGrid>
                <a:gridCol w="1292375">
                  <a:extLst>
                    <a:ext uri="{9D8B030D-6E8A-4147-A177-3AD203B41FA5}">
                      <a16:colId xmlns:a16="http://schemas.microsoft.com/office/drawing/2014/main" val="20000"/>
                    </a:ext>
                  </a:extLst>
                </a:gridCol>
                <a:gridCol w="3169075">
                  <a:extLst>
                    <a:ext uri="{9D8B030D-6E8A-4147-A177-3AD203B41FA5}">
                      <a16:colId xmlns:a16="http://schemas.microsoft.com/office/drawing/2014/main" val="20001"/>
                    </a:ext>
                  </a:extLst>
                </a:gridCol>
                <a:gridCol w="2906050">
                  <a:extLst>
                    <a:ext uri="{9D8B030D-6E8A-4147-A177-3AD203B41FA5}">
                      <a16:colId xmlns:a16="http://schemas.microsoft.com/office/drawing/2014/main" val="20002"/>
                    </a:ext>
                  </a:extLst>
                </a:gridCol>
                <a:gridCol w="2242200">
                  <a:extLst>
                    <a:ext uri="{9D8B030D-6E8A-4147-A177-3AD203B41FA5}">
                      <a16:colId xmlns:a16="http://schemas.microsoft.com/office/drawing/2014/main" val="20003"/>
                    </a:ext>
                  </a:extLst>
                </a:gridCol>
              </a:tblGrid>
              <a:tr h="1075275">
                <a:tc rowSpan="4">
                  <a:txBody>
                    <a:bodyPr/>
                    <a:lstStyle/>
                    <a:p>
                      <a:pPr marL="0" marR="0" lvl="0" indent="0" algn="l" rtl="0">
                        <a:lnSpc>
                          <a:spcPct val="100000"/>
                        </a:lnSpc>
                        <a:spcBef>
                          <a:spcPts val="0"/>
                        </a:spcBef>
                        <a:spcAft>
                          <a:spcPts val="0"/>
                        </a:spcAft>
                        <a:buClr>
                          <a:srgbClr val="000000"/>
                        </a:buClr>
                        <a:buSzPts val="1800"/>
                        <a:buFont typeface="Arial"/>
                        <a:buNone/>
                      </a:pPr>
                      <a:r>
                        <a:rPr lang="pt-PT" sz="1800" u="none" strike="noStrike" cap="none" dirty="0"/>
                        <a:t>Após a conclusão com sucesso deste módulo, os alunos adultos poderão...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Conhecimentos</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Competências</a:t>
                      </a:r>
                      <a:r>
                        <a:rPr lang="en-IE" sz="1800" u="none" strike="noStrike" cap="none" dirty="0"/>
                        <a:t>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Atitudes</a:t>
                      </a:r>
                      <a:r>
                        <a:rPr lang="en-IE" sz="1800" u="none" strike="noStrike" cap="none" dirty="0"/>
                        <a:t> </a:t>
                      </a:r>
                      <a:endParaRPr sz="1800" u="none" strike="noStrike" cap="none" dirty="0"/>
                    </a:p>
                  </a:txBody>
                  <a:tcPr marL="91450" marR="91450" marT="45725" marB="45725"/>
                </a:tc>
                <a:extLst>
                  <a:ext uri="{0D108BD9-81ED-4DB2-BD59-A6C34878D82A}">
                    <a16:rowId xmlns:a16="http://schemas.microsoft.com/office/drawing/2014/main" val="10000"/>
                  </a:ext>
                </a:extLst>
              </a:tr>
              <a:tr h="1075275">
                <a:tc vMerge="1">
                  <a:txBody>
                    <a:bodyPr/>
                    <a:lstStyle/>
                    <a:p>
                      <a:endParaRPr lang="pt-PT"/>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pt-PT" sz="1600" u="none" strike="noStrike" cap="none" dirty="0">
                          <a:latin typeface="Calibri"/>
                          <a:ea typeface="Calibri"/>
                          <a:cs typeface="Calibri"/>
                          <a:sym typeface="Calibri"/>
                        </a:rPr>
                        <a:t>Conhecimentos factuais de como produzir uma curta-metragem no seu telemóvel para partilhar uma história
</a:t>
                      </a:r>
                      <a:endParaRPr sz="1600" u="none" strike="noStrike" cap="none" dirty="0">
                        <a:latin typeface="Calibri"/>
                        <a:ea typeface="Calibri"/>
                        <a:cs typeface="Calibri"/>
                        <a:sym typeface="Calibri"/>
                      </a:endParaRPr>
                    </a:p>
                  </a:txBody>
                  <a:tcPr marL="114300" marR="114300" marT="0" marB="0"/>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pt-PT" sz="1600" u="none" strike="noStrike" cap="none" dirty="0">
                          <a:latin typeface="Calibri"/>
                          <a:ea typeface="Calibri"/>
                          <a:cs typeface="Calibri"/>
                          <a:sym typeface="Calibri"/>
                        </a:rPr>
                        <a:t>Entenda como navegar em dispositivos facilmente disponíveis (telemóveis, tablets) para produzir histórias em formato digital 
</a:t>
                      </a:r>
                      <a:endParaRPr dirty="0"/>
                    </a:p>
                  </a:txBody>
                  <a:tcPr marL="114300" marR="114300" marT="0" marB="0"/>
                </a:tc>
                <a:tc>
                  <a:txBody>
                    <a:bodyPr/>
                    <a:lstStyle/>
                    <a:p>
                      <a:pPr marL="342900" marR="0" lvl="0" indent="-342900" algn="l" rtl="0">
                        <a:lnSpc>
                          <a:spcPct val="100000"/>
                        </a:lnSpc>
                        <a:spcBef>
                          <a:spcPts val="0"/>
                        </a:spcBef>
                        <a:spcAft>
                          <a:spcPts val="0"/>
                        </a:spcAft>
                        <a:buClr>
                          <a:srgbClr val="000000"/>
                        </a:buClr>
                        <a:buSzPts val="1000"/>
                        <a:buFont typeface="Noto Sans Symbols"/>
                        <a:buChar char="∙"/>
                      </a:pPr>
                      <a:r>
                        <a:rPr lang="pt-PT" sz="1600" u="none" strike="noStrike" cap="none" dirty="0">
                          <a:latin typeface="Calibri"/>
                          <a:ea typeface="Calibri"/>
                          <a:cs typeface="Calibri"/>
                          <a:sym typeface="Calibri"/>
                        </a:rPr>
                        <a:t>Abertura ao uso das tecnologias digitais no papel de produção de histórias </a:t>
                      </a:r>
                      <a:endParaRPr sz="1600" u="none" strike="noStrike" cap="none" dirty="0">
                        <a:latin typeface="Calibri"/>
                        <a:ea typeface="Calibri"/>
                        <a:cs typeface="Calibri"/>
                        <a:sym typeface="Calibri"/>
                      </a:endParaRPr>
                    </a:p>
                  </a:txBody>
                  <a:tcPr marL="114300" marR="114300" marT="0" marB="0"/>
                </a:tc>
                <a:extLst>
                  <a:ext uri="{0D108BD9-81ED-4DB2-BD59-A6C34878D82A}">
                    <a16:rowId xmlns:a16="http://schemas.microsoft.com/office/drawing/2014/main" val="10001"/>
                  </a:ext>
                </a:extLst>
              </a:tr>
              <a:tr h="1075275">
                <a:tc vMerge="1">
                  <a:txBody>
                    <a:bodyPr/>
                    <a:lstStyle/>
                    <a:p>
                      <a:endParaRPr lang="pt-PT"/>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pt-PT" sz="1600" u="none" strike="noStrike" cap="none" dirty="0">
                          <a:latin typeface="Calibri"/>
                          <a:ea typeface="Calibri"/>
                          <a:cs typeface="Calibri"/>
                          <a:sym typeface="Calibri"/>
                        </a:rPr>
                        <a:t>Conhecimento básico de como a narrativa digital pode ser usada para promover e partilhar histórias com a comunidade em geral </a:t>
                      </a:r>
                      <a:endParaRPr sz="1600" u="none" strike="noStrike" cap="none" dirty="0">
                        <a:latin typeface="Calibri"/>
                        <a:ea typeface="Calibri"/>
                        <a:cs typeface="Calibri"/>
                        <a:sym typeface="Calibri"/>
                      </a:endParaRPr>
                    </a:p>
                  </a:txBody>
                  <a:tcPr marL="114300" marR="114300" marT="0" marB="0"/>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pt-PT" sz="1600" u="none" strike="noStrike" cap="none" dirty="0">
                          <a:latin typeface="Calibri"/>
                          <a:ea typeface="Calibri"/>
                          <a:cs typeface="Calibri"/>
                          <a:sym typeface="Calibri"/>
                        </a:rPr>
                        <a:t>Demonstrar as Competências e técnicas utilizadas na produção de meios digitais em dispositivos de telemóvel ou tablet</a:t>
                      </a:r>
                      <a:endParaRPr dirty="0"/>
                    </a:p>
                  </a:txBody>
                  <a:tcPr marL="114300" marR="114300" marT="0" marB="0"/>
                </a:tc>
                <a:tc>
                  <a:txBody>
                    <a:bodyPr/>
                    <a:lstStyle/>
                    <a:p>
                      <a:pPr marL="342900" marR="0" lvl="0" indent="-279400" algn="l" rtl="0">
                        <a:lnSpc>
                          <a:spcPct val="100000"/>
                        </a:lnSpc>
                        <a:spcBef>
                          <a:spcPts val="0"/>
                        </a:spcBef>
                        <a:spcAft>
                          <a:spcPts val="0"/>
                        </a:spcAft>
                        <a:buClr>
                          <a:srgbClr val="000000"/>
                        </a:buClr>
                        <a:buSzPts val="1000"/>
                        <a:buFont typeface="Noto Sans Symbols"/>
                        <a:buNone/>
                      </a:pPr>
                      <a:endParaRPr sz="1600" u="none" strike="noStrike" cap="none">
                        <a:latin typeface="Calibri"/>
                        <a:ea typeface="Calibri"/>
                        <a:cs typeface="Calibri"/>
                        <a:sym typeface="Calibri"/>
                      </a:endParaRPr>
                    </a:p>
                  </a:txBody>
                  <a:tcPr marL="114300" marR="114300" marT="0" marB="0"/>
                </a:tc>
                <a:extLst>
                  <a:ext uri="{0D108BD9-81ED-4DB2-BD59-A6C34878D82A}">
                    <a16:rowId xmlns:a16="http://schemas.microsoft.com/office/drawing/2014/main" val="10002"/>
                  </a:ext>
                </a:extLst>
              </a:tr>
              <a:tr h="1075275">
                <a:tc vMerge="1">
                  <a:txBody>
                    <a:bodyPr/>
                    <a:lstStyle/>
                    <a:p>
                      <a:endParaRPr lang="pt-PT"/>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pt-PT" sz="1600" u="none" strike="noStrike" cap="none" dirty="0">
                          <a:latin typeface="Calibri"/>
                          <a:ea typeface="Calibri"/>
                          <a:cs typeface="Calibri"/>
                          <a:sym typeface="Calibri"/>
                        </a:rPr>
                        <a:t>Conhecimentos básicos de como as histórias podem ser produzidas como curtas-metragens, podcasts, animações, entrevistas, vídeos, etc.</a:t>
                      </a:r>
                      <a:endParaRPr sz="1600" u="none" strike="noStrike" cap="none" dirty="0">
                        <a:latin typeface="Calibri"/>
                        <a:ea typeface="Calibri"/>
                        <a:cs typeface="Calibri"/>
                        <a:sym typeface="Calibri"/>
                      </a:endParaRPr>
                    </a:p>
                  </a:txBody>
                  <a:tcPr marL="114300" marR="114300" marT="0" marB="0"/>
                </a:tc>
                <a:tc>
                  <a:txBody>
                    <a:bodyPr/>
                    <a:lstStyle/>
                    <a:p>
                      <a:pPr marL="285750" marR="0" lvl="0" indent="-171450" algn="l" rtl="0">
                        <a:lnSpc>
                          <a:spcPct val="100000"/>
                        </a:lnSpc>
                        <a:spcBef>
                          <a:spcPts val="0"/>
                        </a:spcBef>
                        <a:spcAft>
                          <a:spcPts val="0"/>
                        </a:spcAft>
                        <a:buClr>
                          <a:schemeClr val="dk1"/>
                        </a:buClr>
                        <a:buSzPts val="1800"/>
                        <a:buFont typeface="Courier New"/>
                        <a:buNone/>
                      </a:pPr>
                      <a:endParaRPr sz="1600" u="none" strike="noStrike" cap="none">
                        <a:latin typeface="Calibri"/>
                        <a:ea typeface="Calibri"/>
                        <a:cs typeface="Calibri"/>
                        <a:sym typeface="Calibri"/>
                      </a:endParaRPr>
                    </a:p>
                  </a:txBody>
                  <a:tcPr marL="91450" marR="91450" marT="45725" marB="45725"/>
                </a:tc>
                <a:tc>
                  <a:txBody>
                    <a:bodyPr/>
                    <a:lstStyle/>
                    <a:p>
                      <a:pPr marL="342900" marR="0" lvl="0" indent="-279400" algn="l" rtl="0">
                        <a:lnSpc>
                          <a:spcPct val="100000"/>
                        </a:lnSpc>
                        <a:spcBef>
                          <a:spcPts val="0"/>
                        </a:spcBef>
                        <a:spcAft>
                          <a:spcPts val="0"/>
                        </a:spcAft>
                        <a:buClr>
                          <a:srgbClr val="000000"/>
                        </a:buClr>
                        <a:buSzPts val="1000"/>
                        <a:buFont typeface="Noto Sans Symbols"/>
                        <a:buNone/>
                      </a:pPr>
                      <a:endParaRPr sz="1600" u="none" strike="noStrike" cap="none" dirty="0">
                        <a:latin typeface="Calibri"/>
                        <a:ea typeface="Calibri"/>
                        <a:cs typeface="Calibri"/>
                        <a:sym typeface="Calibri"/>
                      </a:endParaRPr>
                    </a:p>
                  </a:txBody>
                  <a:tcPr marL="114300" marR="114300" marT="0" marB="0"/>
                </a:tc>
                <a:extLst>
                  <a:ext uri="{0D108BD9-81ED-4DB2-BD59-A6C34878D82A}">
                    <a16:rowId xmlns:a16="http://schemas.microsoft.com/office/drawing/2014/main" val="1000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5" name="Google Shape;145;p11"/>
          <p:cNvPicPr preferRelativeResize="0"/>
          <p:nvPr/>
        </p:nvPicPr>
        <p:blipFill rotWithShape="1">
          <a:blip r:embed="rId4">
            <a:alphaModFix/>
          </a:blip>
          <a:srcRect/>
          <a:stretch/>
        </p:blipFill>
        <p:spPr>
          <a:xfrm>
            <a:off x="2331065" y="1222216"/>
            <a:ext cx="7529869" cy="4869747"/>
          </a:xfrm>
          <a:prstGeom prst="rect">
            <a:avLst/>
          </a:prstGeom>
          <a:noFill/>
          <a:ln>
            <a:noFill/>
          </a:ln>
        </p:spPr>
      </p:pic>
      <p:sp>
        <p:nvSpPr>
          <p:cNvPr id="146" name="Google Shape;146;p1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47" name="Google Shape;147;p11"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148" name="Google Shape;148;p1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49" name="Google Shape;149;p11"/>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150" name="Google Shape;150;p11"/>
          <p:cNvSpPr txBox="1"/>
          <p:nvPr/>
        </p:nvSpPr>
        <p:spPr>
          <a:xfrm>
            <a:off x="3692304" y="2175143"/>
            <a:ext cx="4807390" cy="3139321"/>
          </a:xfrm>
          <a:prstGeom prst="rect">
            <a:avLst/>
          </a:prstGeom>
          <a:noFill/>
          <a:ln>
            <a:noFill/>
          </a:ln>
        </p:spPr>
        <p:txBody>
          <a:bodyPr spcFirstLastPara="1" wrap="square" lIns="91425" tIns="45700" rIns="91425" bIns="45700" anchor="t" anchorCtr="0">
            <a:spAutoFit/>
          </a:bodyPr>
          <a:lstStyle/>
          <a:p>
            <a:pPr lvl="0"/>
            <a:r>
              <a:rPr lang="en-IE" sz="6600" dirty="0" err="1"/>
              <a:t>Unidade</a:t>
            </a:r>
            <a:r>
              <a:rPr lang="en-IE" sz="6600" dirty="0"/>
              <a:t> </a:t>
            </a:r>
            <a:r>
              <a:rPr lang="en-IE" sz="6600" b="0" i="0" u="none" strike="noStrike" cap="none" dirty="0">
                <a:solidFill>
                  <a:srgbClr val="000000"/>
                </a:solidFill>
                <a:latin typeface="Arial"/>
                <a:ea typeface="Arial"/>
                <a:cs typeface="Arial"/>
                <a:sym typeface="Arial"/>
              </a:rPr>
              <a:t>1: </a:t>
            </a:r>
            <a:r>
              <a:rPr lang="en-IE" sz="6600" dirty="0" err="1"/>
              <a:t>Narrativa</a:t>
            </a:r>
            <a:r>
              <a:rPr lang="en-IE" sz="6600" dirty="0"/>
              <a:t> digital </a:t>
            </a:r>
            <a:endParaRPr sz="6600" b="0" i="0" u="none" strike="noStrike" cap="none"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7"/>
          <p:cNvPicPr preferRelativeResize="0"/>
          <p:nvPr/>
        </p:nvPicPr>
        <p:blipFill rotWithShape="1">
          <a:blip r:embed="rId3">
            <a:alphaModFix/>
          </a:blip>
          <a:srcRect/>
          <a:stretch/>
        </p:blipFill>
        <p:spPr>
          <a:xfrm>
            <a:off x="-1" y="0"/>
            <a:ext cx="12192000" cy="6858000"/>
          </a:xfrm>
          <a:prstGeom prst="rect">
            <a:avLst/>
          </a:prstGeom>
          <a:noFill/>
          <a:ln>
            <a:noFill/>
          </a:ln>
        </p:spPr>
      </p:pic>
      <p:sp>
        <p:nvSpPr>
          <p:cNvPr id="156" name="Google Shape;156;p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57" name="Google Shape;157;p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58" name="Google Shape;158;p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59" name="Google Shape;159;p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60" name="Google Shape;160;p7"/>
          <p:cNvSpPr txBox="1"/>
          <p:nvPr/>
        </p:nvSpPr>
        <p:spPr>
          <a:xfrm>
            <a:off x="832918" y="1674674"/>
            <a:ext cx="4001631" cy="2308324"/>
          </a:xfrm>
          <a:prstGeom prst="rect">
            <a:avLst/>
          </a:prstGeom>
          <a:noFill/>
          <a:ln>
            <a:noFill/>
          </a:ln>
        </p:spPr>
        <p:txBody>
          <a:bodyPr spcFirstLastPara="1" wrap="square" lIns="91425" tIns="45700" rIns="91425" bIns="45700" anchor="t" anchorCtr="0">
            <a:spAutoFit/>
          </a:bodyPr>
          <a:lstStyle/>
          <a:p>
            <a:pPr lvl="0"/>
            <a:r>
              <a:rPr lang="pt-PT" sz="4800" b="1" dirty="0"/>
              <a:t>O que é narrativa digital</a:t>
            </a:r>
            <a:r>
              <a:rPr lang="en-IE" sz="4800" b="1" i="0" u="none" strike="noStrike" cap="none" dirty="0">
                <a:solidFill>
                  <a:srgbClr val="000000"/>
                </a:solidFill>
                <a:latin typeface="Arial"/>
                <a:ea typeface="Arial"/>
                <a:cs typeface="Arial"/>
                <a:sym typeface="Arial"/>
              </a:rPr>
              <a:t>?</a:t>
            </a:r>
            <a:endParaRPr sz="4800" b="1"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31"/>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66" name="Google Shape;166;p31"/>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167" name="Google Shape;167;p31"/>
          <p:cNvSpPr txBo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lvl="0">
              <a:lnSpc>
                <a:spcPct val="90000"/>
              </a:lnSpc>
              <a:buSzPts val="2000"/>
              <a:buFont typeface="Arial"/>
              <a:buChar char="•"/>
            </a:pPr>
            <a:r>
              <a:rPr lang="pt-PT" sz="2000" dirty="0">
                <a:solidFill>
                  <a:schemeClr val="lt1"/>
                </a:solidFill>
              </a:rPr>
              <a:t>Passo 1: Invente uma ideia
</a:t>
            </a:r>
            <a:endParaRPr dirty="0"/>
          </a:p>
        </p:txBody>
      </p:sp>
      <p:cxnSp>
        <p:nvCxnSpPr>
          <p:cNvPr id="168" name="Google Shape;168;p31"/>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169" name="Google Shape;169;p31" descr="A hand holding a light bulb&#10;&#10;Description automatically generated"/>
          <p:cNvPicPr preferRelativeResize="0"/>
          <p:nvPr/>
        </p:nvPicPr>
        <p:blipFill rotWithShape="1">
          <a:blip r:embed="rId3">
            <a:alphaModFix/>
          </a:blip>
          <a:srcRect t="19215"/>
          <a:stretch/>
        </p:blipFill>
        <p:spPr>
          <a:xfrm>
            <a:off x="6525453" y="10"/>
            <a:ext cx="5666547" cy="6857990"/>
          </a:xfrm>
          <a:prstGeom prst="rect">
            <a:avLst/>
          </a:prstGeom>
          <a:noFill/>
          <a:ln>
            <a:noFill/>
          </a:ln>
        </p:spPr>
      </p:pic>
      <p:sp>
        <p:nvSpPr>
          <p:cNvPr id="170" name="Google Shape;170;p3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1" name="Google Shape;171;p3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72" name="Google Shape;172;p3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3" name="Google Shape;173;p3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sp>
        <p:nvSpPr>
          <p:cNvPr id="178" name="Google Shape;178;p32"/>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79" name="Google Shape;179;p32"/>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180" name="Google Shape;180;p32"/>
          <p:cNvSpPr txBo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lvl="0">
              <a:lnSpc>
                <a:spcPct val="90000"/>
              </a:lnSpc>
              <a:buSzPts val="2000"/>
              <a:buFont typeface="Arial"/>
              <a:buChar char="•"/>
            </a:pPr>
            <a:r>
              <a:rPr lang="pt-PT" sz="2000" dirty="0">
                <a:solidFill>
                  <a:schemeClr val="lt1"/>
                </a:solidFill>
              </a:rPr>
              <a:t>Passo 2: Investigação/Explorar/Aprender
</a:t>
            </a:r>
            <a:endParaRPr dirty="0"/>
          </a:p>
        </p:txBody>
      </p:sp>
      <p:cxnSp>
        <p:nvCxnSpPr>
          <p:cNvPr id="181" name="Google Shape;181;p32"/>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182" name="Google Shape;182;p32" descr="A picture containing text, indoor&#10;&#10;Description automatically generated"/>
          <p:cNvPicPr preferRelativeResize="0"/>
          <p:nvPr/>
        </p:nvPicPr>
        <p:blipFill rotWithShape="1">
          <a:blip r:embed="rId3">
            <a:alphaModFix/>
          </a:blip>
          <a:srcRect t="1092" r="1" b="17821"/>
          <a:stretch/>
        </p:blipFill>
        <p:spPr>
          <a:xfrm>
            <a:off x="5704115" y="10"/>
            <a:ext cx="6487886" cy="6857990"/>
          </a:xfrm>
          <a:prstGeom prst="rect">
            <a:avLst/>
          </a:prstGeom>
          <a:noFill/>
          <a:ln>
            <a:noFill/>
          </a:ln>
        </p:spPr>
      </p:pic>
      <p:sp>
        <p:nvSpPr>
          <p:cNvPr id="183" name="Google Shape;183;p3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4" name="Google Shape;184;p3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85" name="Google Shape;185;p3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6" name="Google Shape;186;p32"/>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2134</Words>
  <Application>Microsoft Office PowerPoint</Application>
  <PresentationFormat>Ecrã Panorâmico</PresentationFormat>
  <Paragraphs>77</Paragraphs>
  <Slides>32</Slides>
  <Notes>32</Notes>
  <HiddenSlides>0</HiddenSlides>
  <MMClips>0</MMClips>
  <ScaleCrop>false</ScaleCrop>
  <HeadingPairs>
    <vt:vector size="6" baseType="variant">
      <vt:variant>
        <vt:lpstr>Tipos de letra usados</vt:lpstr>
      </vt:variant>
      <vt:variant>
        <vt:i4>7</vt:i4>
      </vt:variant>
      <vt:variant>
        <vt:lpstr>Tema</vt:lpstr>
      </vt:variant>
      <vt:variant>
        <vt:i4>2</vt:i4>
      </vt:variant>
      <vt:variant>
        <vt:lpstr>Títulos dos diapositivos</vt:lpstr>
      </vt:variant>
      <vt:variant>
        <vt:i4>32</vt:i4>
      </vt:variant>
    </vt:vector>
  </HeadingPairs>
  <TitlesOfParts>
    <vt:vector size="41" baseType="lpstr">
      <vt:lpstr>Calibri</vt:lpstr>
      <vt:lpstr>Noto Sans Symbols</vt:lpstr>
      <vt:lpstr>Meiryo</vt:lpstr>
      <vt:lpstr>Arial</vt:lpstr>
      <vt:lpstr>Arial Black</vt:lpstr>
      <vt:lpstr>Courier New</vt:lpstr>
      <vt:lpstr>Oxygen</vt:lpstr>
      <vt:lpstr>Office Theme</vt:lpstr>
      <vt:lpstr>Office Theme</vt:lpstr>
      <vt:lpstr>Módulo 3</vt:lpstr>
      <vt:lpstr>Apresentação do PowerPoint</vt:lpstr>
      <vt:lpstr>Módulo 3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Módulo 3</dc:title>
  <dc:creator>Gary</dc:creator>
  <cp:lastModifiedBy>Rightchallenge Associação</cp:lastModifiedBy>
  <cp:revision>1</cp:revision>
  <dcterms:created xsi:type="dcterms:W3CDTF">2021-04-20T08:47:25Z</dcterms:created>
  <dcterms:modified xsi:type="dcterms:W3CDTF">2022-07-08T11:38:30Z</dcterms:modified>
</cp:coreProperties>
</file>