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 id="214748366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Lst>
  <p:sldSz cy="6858000" cx="12192000"/>
  <p:notesSz cx="6858000" cy="9144000"/>
  <p:embeddedFontLst>
    <p:embeddedFont>
      <p:font typeface="Arial Black"/>
      <p:regular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1" roundtripDataSignature="AMtx7mgYj+9bcpir0Oh5FW8lccCa5HOOH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Michaela Protopapa"/>
  <p:cmAuthor clrIdx="1" id="1" initials="" lastIdx="2" name="Irene Theodoulou"/>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C4559FF-6A32-4B63-A611-55DE73F50E7B}">
  <a:tblStyle styleId="{CC4559FF-6A32-4B63-A611-55DE73F50E7B}"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CE7"/>
          </a:solidFill>
        </a:fill>
      </a:tcStyle>
    </a:wholeTbl>
    <a:band1H>
      <a:tcTxStyle b="off" i="off"/>
      <a:tcStyle>
        <a:fill>
          <a:solidFill>
            <a:srgbClr val="F8D6CC"/>
          </a:solidFill>
        </a:fill>
      </a:tcStyle>
    </a:band1H>
    <a:band2H>
      <a:tcTxStyle b="off" i="off"/>
    </a:band2H>
    <a:band1V>
      <a:tcTxStyle b="off" i="off"/>
      <a:tcStyle>
        <a:fill>
          <a:solidFill>
            <a:srgbClr val="F8D6CC"/>
          </a:solidFill>
        </a:fill>
      </a:tcStyle>
    </a:band1V>
    <a:band2V>
      <a:tcTxStyle b="off" i="off"/>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 styleId="{68DC28ED-0A89-40B2-8CEF-27A82C1A2715}" styleName="Table_1">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5">
              <a:alpha val="20000"/>
            </a:schemeClr>
          </a:solidFill>
        </a:fill>
      </a:tcStyle>
    </a:band1H>
    <a:band2H>
      <a:tcTxStyle b="off" i="off"/>
    </a:band2H>
    <a:band1V>
      <a:tcTxStyle b="off" i="off"/>
      <a:tcStyle>
        <a:fill>
          <a:solidFill>
            <a:schemeClr val="accent5">
              <a:alpha val="20000"/>
            </a:schemeClr>
          </a:solidFill>
        </a:fill>
      </a:tcStyle>
    </a:band1V>
    <a:band2V>
      <a:tcTxStyle b="off" i="off"/>
    </a:band2V>
    <a:lastCol>
      <a:tcTxStyle b="on" i="off"/>
    </a:lastCol>
    <a:firstCol>
      <a:tcTxStyle b="on" i="off"/>
    </a:firstCol>
    <a:lastRow>
      <a:tcTxStyle b="on" i="off"/>
      <a:tcStyle>
        <a:tcBdr>
          <a:top>
            <a:ln cap="flat" cmpd="sng" w="12700">
              <a:solidFill>
                <a:schemeClr val="accent5"/>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12700">
              <a:solidFill>
                <a:schemeClr val="accent5"/>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ArialBlack-regular.fntdata"/><Relationship Id="rId20" Type="http://schemas.openxmlformats.org/officeDocument/2006/relationships/slide" Target="slides/slide12.xml"/><Relationship Id="rId41" Type="http://customschemas.google.com/relationships/presentationmetadata" Target="metadata"/><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1.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slide" Target="slides/slide29.xml"/><Relationship Id="rId14" Type="http://schemas.openxmlformats.org/officeDocument/2006/relationships/slide" Target="slides/slide6.xml"/><Relationship Id="rId36" Type="http://schemas.openxmlformats.org/officeDocument/2006/relationships/slide" Target="slides/slide28.xml"/><Relationship Id="rId17" Type="http://schemas.openxmlformats.org/officeDocument/2006/relationships/slide" Target="slides/slide9.xml"/><Relationship Id="rId39" Type="http://schemas.openxmlformats.org/officeDocument/2006/relationships/slide" Target="slides/slide31.xml"/><Relationship Id="rId16" Type="http://schemas.openxmlformats.org/officeDocument/2006/relationships/slide" Target="slides/slide8.xml"/><Relationship Id="rId38" Type="http://schemas.openxmlformats.org/officeDocument/2006/relationships/slide" Target="slides/slide30.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7-28T11:32:44.094">
    <p:pos x="3045" y="0"/>
    <p:text>@irene.theodoulou@cardet.org mou cannot edit the figure</p:text>
    <p:extLst>
      <p:ext uri="{C676402C-5697-4E1C-873F-D02D1690AC5C}">
        <p15:threadingInfo timeZoneBias="0"/>
      </p:ext>
      <p:ext uri="http://customooxmlschemas.google.com/">
        <go:slidesCustomData xmlns:go="http://customooxmlschemas.google.com/" commentPostId="AAAAdb6KAq8"/>
      </p:ext>
    </p:extLst>
  </p:cm>
  <p:cm authorId="1" idx="1" dt="2022-07-28T11:32:44.094">
    <p:pos x="3045" y="0"/>
    <p:text>its ok Michaela m we can leave it as it is thank you!</p:text>
    <p:extLst>
      <p:ext uri="{C676402C-5697-4E1C-873F-D02D1690AC5C}">
        <p15:threadingInfo timeZoneBias="0">
          <p15:parentCm authorId="0" idx="1"/>
        </p15:threadingInfo>
      </p:ext>
      <p:ext uri="http://customooxmlschemas.google.com/">
        <go:slidesCustomData xmlns:go="http://customooxmlschemas.google.com/" commentPostId="AAAAdb6KArA"/>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2-07-28T11:50:07.904">
    <p:pos x="1159" y="-58"/>
    <p:text>not editable @irene.theodoulou@cardet.org</p:text>
    <p:extLst>
      <p:ext uri="{C676402C-5697-4E1C-873F-D02D1690AC5C}">
        <p15:threadingInfo timeZoneBias="0"/>
      </p:ext>
      <p:ext uri="http://customooxmlschemas.google.com/">
        <go:slidesCustomData xmlns:go="http://customooxmlschemas.google.com/" commentPostId="AAAAdb6KArE"/>
      </p:ext>
    </p:extLst>
  </p:cm>
  <p:cm authorId="1" idx="2" dt="2022-07-28T11:50:07.904">
    <p:pos x="1159" y="-58"/>
    <p:text>Ok</p:text>
    <p:extLst>
      <p:ext uri="{C676402C-5697-4E1C-873F-D02D1690AC5C}">
        <p15:threadingInfo timeZoneBias="0">
          <p15:parentCm authorId="0" idx="2"/>
        </p15:threadingInfo>
      </p:ext>
      <p:ext uri="http://customooxmlschemas.google.com/">
        <go:slidesCustomData xmlns:go="http://customooxmlschemas.google.com/" commentPostId="AAAAdb6KArI"/>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 name="Google Shape;10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Υπάρχουν 5 είδη αφηγηματικών τεχνικών. Αυτές ποικίλλουν ανάλογα με τα γεγονότα και την αλληλουχία τους. Η δομή της πλοκής μιας ιστορίας μπορεί να είναι:</a:t>
            </a:r>
            <a:endParaRPr/>
          </a:p>
          <a:p>
            <a:pPr indent="0" lvl="0" marL="0" rtl="0" algn="l">
              <a:lnSpc>
                <a:spcPct val="100000"/>
              </a:lnSpc>
              <a:spcBef>
                <a:spcPts val="0"/>
              </a:spcBef>
              <a:spcAft>
                <a:spcPts val="0"/>
              </a:spcAft>
              <a:buClr>
                <a:schemeClr val="dk1"/>
              </a:buClr>
              <a:buSzPts val="1100"/>
              <a:buFont typeface="Arial"/>
              <a:buNone/>
            </a:pPr>
            <a:r>
              <a:rPr lang="en-IE"/>
              <a:t>- Γραμμική: τα γεγονότα ακολουθούν μια χρονολογική γραμμή.</a:t>
            </a:r>
            <a:endParaRPr/>
          </a:p>
          <a:p>
            <a:pPr indent="0" lvl="0" marL="0" rtl="0" algn="l">
              <a:lnSpc>
                <a:spcPct val="100000"/>
              </a:lnSpc>
              <a:spcBef>
                <a:spcPts val="0"/>
              </a:spcBef>
              <a:spcAft>
                <a:spcPts val="0"/>
              </a:spcAft>
              <a:buClr>
                <a:schemeClr val="dk1"/>
              </a:buClr>
              <a:buSzPts val="1100"/>
              <a:buFont typeface="Arial"/>
              <a:buNone/>
            </a:pPr>
            <a:r>
              <a:rPr lang="en-IE"/>
              <a:t>- Μη γραμμική: τα γεγονότα δεν ακολουθούν χρονολογική γραμμή. Επομένως, μπορεί να προκαλέσουν σύγχυση στο κοινό στην αρχή, αλλά καθώς η ιστορία εξελίσσεται οι σκηνές τελικά αποκτούν νόημα.</a:t>
            </a:r>
            <a:endParaRPr/>
          </a:p>
          <a:p>
            <a:pPr indent="0" lvl="0" marL="0" rtl="0" algn="l">
              <a:lnSpc>
                <a:spcPct val="100000"/>
              </a:lnSpc>
              <a:spcBef>
                <a:spcPts val="0"/>
              </a:spcBef>
              <a:spcAft>
                <a:spcPts val="0"/>
              </a:spcAft>
              <a:buClr>
                <a:schemeClr val="dk1"/>
              </a:buClr>
              <a:buSzPts val="1100"/>
              <a:buFont typeface="Arial"/>
              <a:buNone/>
            </a:pPr>
            <a:r>
              <a:rPr lang="en-IE"/>
              <a:t>- Παράλληλη: όπως υποδηλώνει το όνομα, η πλοκή συμβαίνει ταυτόχρονα/παράλληλα με άλλες ιστορίες.</a:t>
            </a:r>
            <a:endParaRPr/>
          </a:p>
          <a:p>
            <a:pPr indent="0" lvl="0" marL="0" rtl="0" algn="l">
              <a:lnSpc>
                <a:spcPct val="100000"/>
              </a:lnSpc>
              <a:spcBef>
                <a:spcPts val="0"/>
              </a:spcBef>
              <a:spcAft>
                <a:spcPts val="0"/>
              </a:spcAft>
              <a:buClr>
                <a:schemeClr val="dk1"/>
              </a:buClr>
              <a:buSzPts val="1100"/>
              <a:buFont typeface="Arial"/>
              <a:buNone/>
            </a:pPr>
            <a:r>
              <a:rPr lang="en-IE"/>
              <a:t>- Κυκλική: σε αυτή την αφήγηση, η ιστορία τελειώνει όπως ξεκίνησε. Καθώς τα γεγονότα περνούν, η ιστορία επιστρέφει στην αρχή.</a:t>
            </a:r>
            <a:endParaRPr/>
          </a:p>
          <a:p>
            <a:pPr indent="0" lvl="0" marL="0" rtl="0" algn="l">
              <a:lnSpc>
                <a:spcPct val="100000"/>
              </a:lnSpc>
              <a:spcBef>
                <a:spcPts val="0"/>
              </a:spcBef>
              <a:spcAft>
                <a:spcPts val="0"/>
              </a:spcAft>
              <a:buClr>
                <a:schemeClr val="dk1"/>
              </a:buClr>
              <a:buSzPts val="1100"/>
              <a:buFont typeface="Arial"/>
              <a:buNone/>
            </a:pPr>
            <a:r>
              <a:rPr lang="en-IE"/>
              <a:t>- Διαδραστική: η αφήγηση ακολουθεί τις επιλογές του κοινού. Το άτομο επιλέγει την κατεύθυνση που θέλει να πάρει η ιστορία.</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195" name="Google Shape;19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 name="Google Shape;205;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1 - Για να αφηγηθείτε μια ιστορία, το πρώτο βήμα είναι να τραβήξετε την προσοχή του κοινού. Η αρχή της ιστορίας πρέπει να είναι όπως το εξώφυλλο και ο τίτλος ενός βιβλίου, χωρίς να το διαβάσετε, σας ενδιαφέρει ήδη να μάθετε περισσότερα.</a:t>
            </a:r>
            <a:endParaRPr/>
          </a:p>
          <a:p>
            <a:pPr indent="0" lvl="0" marL="0" rtl="0" algn="l">
              <a:lnSpc>
                <a:spcPct val="100000"/>
              </a:lnSpc>
              <a:spcBef>
                <a:spcPts val="0"/>
              </a:spcBef>
              <a:spcAft>
                <a:spcPts val="0"/>
              </a:spcAft>
              <a:buClr>
                <a:schemeClr val="dk1"/>
              </a:buClr>
              <a:buSzPts val="1100"/>
              <a:buFont typeface="Arial"/>
              <a:buNone/>
            </a:pPr>
            <a:r>
              <a:rPr lang="en-IE"/>
              <a:t>Για έναν αφηγητή είναι σημαντικό να ζωντανέψει τους χαρακτήρες.</a:t>
            </a:r>
            <a:endParaRPr/>
          </a:p>
          <a:p>
            <a:pPr indent="0" lvl="0" marL="0" rtl="0" algn="l">
              <a:lnSpc>
                <a:spcPct val="100000"/>
              </a:lnSpc>
              <a:spcBef>
                <a:spcPts val="0"/>
              </a:spcBef>
              <a:spcAft>
                <a:spcPts val="0"/>
              </a:spcAft>
              <a:buClr>
                <a:schemeClr val="dk1"/>
              </a:buClr>
              <a:buSzPts val="1100"/>
              <a:buFont typeface="Arial"/>
              <a:buNone/>
            </a:pPr>
            <a:r>
              <a:rPr lang="en-IE"/>
              <a:t>Οι χαρακτήρες βρίσκονται στο επίκεντρο της ιστορίας, πρέπει να δημιουργούν ενσυναίσθηση και να προκαλούν συναισθήματα στο κοινό, από το γέλιο μέχρι το κλάμα.</a:t>
            </a:r>
            <a:endParaRPr/>
          </a:p>
          <a:p>
            <a:pPr indent="0" lvl="0" marL="0" rtl="0" algn="l">
              <a:lnSpc>
                <a:spcPct val="100000"/>
              </a:lnSpc>
              <a:spcBef>
                <a:spcPts val="0"/>
              </a:spcBef>
              <a:spcAft>
                <a:spcPts val="0"/>
              </a:spcAft>
              <a:buClr>
                <a:schemeClr val="dk1"/>
              </a:buClr>
              <a:buSzPts val="1100"/>
              <a:buFont typeface="Arial"/>
              <a:buNone/>
            </a:pPr>
            <a:r>
              <a:rPr lang="en-IE"/>
              <a:t>Κατά τη διάρκεια της ιστορίας, το κοινό αναδύεται σε ατυχίες ή τύχη, μαζί με τον αφηγητή.</a:t>
            </a:r>
            <a:endParaRPr/>
          </a:p>
          <a:p>
            <a:pPr indent="0" lvl="0" marL="0" rtl="0" algn="l">
              <a:lnSpc>
                <a:spcPct val="100000"/>
              </a:lnSpc>
              <a:spcBef>
                <a:spcPts val="0"/>
              </a:spcBef>
              <a:spcAft>
                <a:spcPts val="0"/>
              </a:spcAft>
              <a:buClr>
                <a:schemeClr val="dk1"/>
              </a:buClr>
              <a:buSzPts val="1100"/>
              <a:buFont typeface="Arial"/>
              <a:buNone/>
            </a:pPr>
            <a:r>
              <a:rPr lang="en-IE"/>
              <a:t>2 - Ο αφηγητής πρέπει να έχει τον ρόλο του κεντρικού χαρακτήρα. Αφηγούμενος τη δική σας ιστορία το κοινό δείχνει πιο εύκολα ενδιαφέρον. Ιδιαίτερα, όταν η ιστορία αφορά την υπέρβαση του εαυτού, τις προκλήσεις ή/και τις αντιξοότητες.</a:t>
            </a:r>
            <a:endParaRPr/>
          </a:p>
          <a:p>
            <a:pPr indent="0" lvl="0" marL="0" rtl="0" algn="l">
              <a:lnSpc>
                <a:spcPct val="100000"/>
              </a:lnSpc>
              <a:spcBef>
                <a:spcPts val="0"/>
              </a:spcBef>
              <a:spcAft>
                <a:spcPts val="0"/>
              </a:spcAft>
              <a:buSzPts val="1100"/>
              <a:buNone/>
            </a:pPr>
            <a:r>
              <a:rPr lang="en-IE"/>
              <a:t>Αναλαμβάνοντας τον πρωταγωνιστικό ρόλο στη δική σας ιστορία, την γνωρίζετε καλύτερα από οποιονδήποτε άλλον, μπορείτε να δημιουργήσετε αγωνία κατά τη διάρκεια των γεγονότων και στο τέλος να καταλήξετε σε μια κατάσταση που δημιουργεί κορύφωση. Με αυτόν τον τρόπο, το κοινό μπορεί να εκπλαγεί από την έκβαση και ο χαρακτήρας σας θα γίνει αξέχαστος στο τέλος.</a:t>
            </a:r>
            <a:endParaRPr/>
          </a:p>
        </p:txBody>
      </p:sp>
      <p:sp>
        <p:nvSpPr>
          <p:cNvPr id="215" name="Google Shape;21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3 - Όταν οι ιστορίες είναι στο παρόν, προτρέψτε το κοινό να σκεφτεί την απλότητα και την αμεσότητα της δράσης. Ο αφηγητής μεταφέρει το κοινό στην εμπειρία της στιγμής.</a:t>
            </a:r>
            <a:endParaRPr/>
          </a:p>
          <a:p>
            <a:pPr indent="0" lvl="0" marL="0" rtl="0" algn="l">
              <a:lnSpc>
                <a:spcPct val="100000"/>
              </a:lnSpc>
              <a:spcBef>
                <a:spcPts val="0"/>
              </a:spcBef>
              <a:spcAft>
                <a:spcPts val="0"/>
              </a:spcAft>
              <a:buClr>
                <a:schemeClr val="dk1"/>
              </a:buClr>
              <a:buSzPts val="1100"/>
              <a:buFont typeface="Arial"/>
              <a:buNone/>
            </a:pPr>
            <a:r>
              <a:rPr lang="en-IE"/>
              <a:t>Όταν η ιστορία είναι στο παρελθόν, γίνεται εισαγωγή διαφόρων διαθέσεων. Δηλαδή, η ιστορία εξελίσσεται σε διάφορα σενάρια και για διάφορες περιστάσεις που απομακρύνονται στο παρελθόν.</a:t>
            </a:r>
            <a:endParaRPr/>
          </a:p>
          <a:p>
            <a:pPr indent="0" lvl="0" marL="0" rtl="0" algn="l">
              <a:lnSpc>
                <a:spcPct val="100000"/>
              </a:lnSpc>
              <a:spcBef>
                <a:spcPts val="0"/>
              </a:spcBef>
              <a:spcAft>
                <a:spcPts val="0"/>
              </a:spcAft>
              <a:buClr>
                <a:schemeClr val="dk1"/>
              </a:buClr>
              <a:buSzPts val="1100"/>
              <a:buFont typeface="Arial"/>
              <a:buNone/>
            </a:pPr>
            <a:r>
              <a:rPr lang="en-IE"/>
              <a:t>Στο μέλλον, ο αφηγητής συνήθως περιγράφει σχέδια ή στρατηγικές. Ο αφηγητής κάνει έναν ακριβή, αποφασιστικό και υπεύθυνο λόγο.</a:t>
            </a:r>
            <a:endParaRPr/>
          </a:p>
          <a:p>
            <a:pPr indent="0" lvl="0" marL="0" rtl="0" algn="l">
              <a:lnSpc>
                <a:spcPct val="100000"/>
              </a:lnSpc>
              <a:spcBef>
                <a:spcPts val="0"/>
              </a:spcBef>
              <a:spcAft>
                <a:spcPts val="0"/>
              </a:spcAft>
              <a:buClr>
                <a:schemeClr val="dk1"/>
              </a:buClr>
              <a:buSzPts val="1100"/>
              <a:buFont typeface="Arial"/>
              <a:buNone/>
            </a:pPr>
            <a:r>
              <a:rPr lang="en-IE"/>
              <a:t>4 - Όταν η ιστορία είναι σε τρίτο πρόσωπο, αυτό μπορεί να σημαίνει ότι δεν έχετε βιώσει πραγματικά τα γεγονότα, δηλαδή αναφέρετε μόνο την ιστορία κάποιου άλλου, αντί για τη δική σας. Οι ιστορίες που λέγονται σε τρίτο πρόσωπο μπορεί να είναι λιγότερο ενδιαφέρουσες και λιγότερο συναρπαστικές για το ακροατήριο.</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227" name="Google Shape;227;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9" name="Google Shape;239;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Επαφή με τα μάτια: δημιουργεί τη σύνδεση μεταξύ του ομιλητή και του ακροατηρίου. Μεταφέρει μια εικόνα εμπιστοσύνης και αξιοπιστίας.</a:t>
            </a:r>
            <a:endParaRPr/>
          </a:p>
          <a:p>
            <a:pPr indent="0" lvl="0" marL="0" rtl="0" algn="l">
              <a:lnSpc>
                <a:spcPct val="100000"/>
              </a:lnSpc>
              <a:spcBef>
                <a:spcPts val="0"/>
              </a:spcBef>
              <a:spcAft>
                <a:spcPts val="0"/>
              </a:spcAft>
              <a:buClr>
                <a:schemeClr val="dk1"/>
              </a:buClr>
              <a:buSzPts val="1100"/>
              <a:buFont typeface="Arial"/>
              <a:buNone/>
            </a:pPr>
            <a:r>
              <a:rPr lang="en-IE"/>
              <a:t>Χειρονομίες: μεταδίδουν αυτοπεποίθηση και την αίσθηση ηρεμίας κατά την ομιλία.</a:t>
            </a:r>
            <a:endParaRPr/>
          </a:p>
          <a:p>
            <a:pPr indent="0" lvl="0" marL="0" rtl="0" algn="l">
              <a:lnSpc>
                <a:spcPct val="100000"/>
              </a:lnSpc>
              <a:spcBef>
                <a:spcPts val="0"/>
              </a:spcBef>
              <a:spcAft>
                <a:spcPts val="0"/>
              </a:spcAft>
              <a:buClr>
                <a:schemeClr val="dk1"/>
              </a:buClr>
              <a:buSzPts val="1100"/>
              <a:buFont typeface="Arial"/>
              <a:buNone/>
            </a:pPr>
            <a:r>
              <a:rPr lang="en-IE"/>
              <a:t>Εκφράσεις προσώπου: είναι η πιο διαδεδομένη μορφή μη λεκτικής επικοινωνίας. Η ευτυχία, η θλίψη, ο φόβος και ο θυμός είναι κοινές σε όλο τον κόσμο.</a:t>
            </a:r>
            <a:endParaRPr/>
          </a:p>
          <a:p>
            <a:pPr indent="0" lvl="0" marL="0" rtl="0" algn="l">
              <a:lnSpc>
                <a:spcPct val="100000"/>
              </a:lnSpc>
              <a:spcBef>
                <a:spcPts val="0"/>
              </a:spcBef>
              <a:spcAft>
                <a:spcPts val="0"/>
              </a:spcAft>
              <a:buClr>
                <a:schemeClr val="dk1"/>
              </a:buClr>
              <a:buSzPts val="1100"/>
              <a:buFont typeface="Arial"/>
              <a:buNone/>
            </a:pPr>
            <a:r>
              <a:rPr lang="en-IE"/>
              <a:t>Παρα-γλωσσολογία: συνδέεται με τον τόνο της φωνής. Οι ίδιες λέξεις που λέγονται με διαφορετικούς τόνους φωνής (πιο δυνατούς, διστακτικούς κ.λπ.) ερμηνεύονται διαφορετικά.</a:t>
            </a:r>
            <a:endParaRPr/>
          </a:p>
          <a:p>
            <a:pPr indent="0" lvl="0" marL="0" rtl="0" algn="l">
              <a:lnSpc>
                <a:spcPct val="100000"/>
              </a:lnSpc>
              <a:spcBef>
                <a:spcPts val="0"/>
              </a:spcBef>
              <a:spcAft>
                <a:spcPts val="0"/>
              </a:spcAft>
              <a:buClr>
                <a:schemeClr val="dk1"/>
              </a:buClr>
              <a:buSzPts val="1100"/>
              <a:buFont typeface="Arial"/>
              <a:buNone/>
            </a:pPr>
            <a:r>
              <a:rPr lang="en-IE"/>
              <a:t>Άγγιγμα: πρόκειται για μια κοινή συμπεριφορά. Μπορεί να σημαίνει σεβασμό, εμπιστοσύνη, απόσταση.</a:t>
            </a:r>
            <a:endParaRPr/>
          </a:p>
          <a:p>
            <a:pPr indent="0" lvl="0" marL="0" rtl="0" algn="l">
              <a:lnSpc>
                <a:spcPct val="100000"/>
              </a:lnSpc>
              <a:spcBef>
                <a:spcPts val="0"/>
              </a:spcBef>
              <a:spcAft>
                <a:spcPts val="0"/>
              </a:spcAft>
              <a:buClr>
                <a:schemeClr val="dk1"/>
              </a:buClr>
              <a:buSzPts val="1100"/>
              <a:buFont typeface="Arial"/>
              <a:buNone/>
            </a:pPr>
            <a:r>
              <a:rPr lang="en-IE"/>
              <a:t>Εγγύτητα: ο προσωπικός χώρος αντανακλά τα σημάδια εγγύτητας ή κοινωνικής απομάκρυνσης μεταξύ των ανθρώπων.</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249" name="Google Shape;249;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 name="Google Shape;261;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Υπάρχουν 4 θεμελιώδεις πυλώνες για την οικοδόμηση μιας ισχυρής και εντυπωσιακής αφήγησης.</a:t>
            </a:r>
            <a:endParaRPr/>
          </a:p>
          <a:p>
            <a:pPr indent="0" lvl="0" marL="0" rtl="0" algn="l">
              <a:lnSpc>
                <a:spcPct val="100000"/>
              </a:lnSpc>
              <a:spcBef>
                <a:spcPts val="0"/>
              </a:spcBef>
              <a:spcAft>
                <a:spcPts val="0"/>
              </a:spcAft>
              <a:buClr>
                <a:schemeClr val="dk1"/>
              </a:buClr>
              <a:buSzPts val="1100"/>
              <a:buFont typeface="Arial"/>
              <a:buNone/>
            </a:pPr>
            <a:r>
              <a:rPr lang="en-IE"/>
              <a:t>Αυτά πρέπει να είναι συνεκτικά και ξεκάθαρα, όταν πρόκειται για την αφήγηση της ιστορίας - καλά δομημένα και μαζί θα δημιουργήσουν μεγαλύτερο αντίκτυπο και δέσμευση του κοινού.</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272" name="Google Shape;272;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Οι άνθρωποι στην αφήγηση της ιστορίας είναι ο κύριος ρόλος.</a:t>
            </a:r>
            <a:endParaRPr/>
          </a:p>
          <a:p>
            <a:pPr indent="0" lvl="0" marL="0" rtl="0" algn="l">
              <a:lnSpc>
                <a:spcPct val="100000"/>
              </a:lnSpc>
              <a:spcBef>
                <a:spcPts val="0"/>
              </a:spcBef>
              <a:spcAft>
                <a:spcPts val="0"/>
              </a:spcAft>
              <a:buClr>
                <a:schemeClr val="dk1"/>
              </a:buClr>
              <a:buSzPts val="1100"/>
              <a:buFont typeface="Arial"/>
              <a:buNone/>
            </a:pPr>
            <a:r>
              <a:rPr lang="en-IE"/>
              <a:t>Οι ιστορίες λέγονται από ανθρώπους σε ανθρώπους, και μόνο με αυτόν τον τρόπο έχει νόημα να λέγονται.</a:t>
            </a:r>
            <a:endParaRPr/>
          </a:p>
          <a:p>
            <a:pPr indent="0" lvl="0" marL="0" rtl="0" algn="l">
              <a:lnSpc>
                <a:spcPct val="100000"/>
              </a:lnSpc>
              <a:spcBef>
                <a:spcPts val="0"/>
              </a:spcBef>
              <a:spcAft>
                <a:spcPts val="0"/>
              </a:spcAft>
              <a:buClr>
                <a:schemeClr val="dk1"/>
              </a:buClr>
              <a:buSzPts val="1100"/>
              <a:buFont typeface="Arial"/>
              <a:buNone/>
            </a:pPr>
            <a:r>
              <a:rPr lang="en-IE"/>
              <a:t>Επιπλέον, η ιστορία πρέπει να αιχμαλωτίζει, μέσω των συναισθημάτων, η σύνδεση με το κοινό συναισθηματικά είναι ένα πλεονέκτημα για την επιτυχία.</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282" name="Google Shape;282;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solidFill>
                  <a:srgbClr val="292929"/>
                </a:solidFill>
              </a:rPr>
              <a:t>Ο τόπος στον οποίο διαδραματίζεται η ιστορία είναι εξίσου σημαντικός με τη σκηνή στην οποία πραγματοποιείται η ιστορία.</a:t>
            </a:r>
            <a:endParaRPr>
              <a:solidFill>
                <a:srgbClr val="292929"/>
              </a:solidFill>
            </a:endParaRPr>
          </a:p>
          <a:p>
            <a:pPr indent="0" lvl="0" marL="0" rtl="0" algn="l">
              <a:lnSpc>
                <a:spcPct val="100000"/>
              </a:lnSpc>
              <a:spcBef>
                <a:spcPts val="0"/>
              </a:spcBef>
              <a:spcAft>
                <a:spcPts val="0"/>
              </a:spcAft>
              <a:buClr>
                <a:schemeClr val="dk1"/>
              </a:buClr>
              <a:buSzPts val="1100"/>
              <a:buFont typeface="Arial"/>
              <a:buNone/>
            </a:pPr>
            <a:r>
              <a:rPr lang="en-IE">
                <a:solidFill>
                  <a:srgbClr val="292929"/>
                </a:solidFill>
              </a:rPr>
              <a:t>Για την καλύτερη κατανόηση της ιστορίας από το κοινό είναι σημαντικό να περιγραφεί ο φυσικός χώρος, να παραπέμψει τη σκέψη του κοινού στον ακριβή τόπο, ώστε η ιστορία να αποκτήσει έναν πιο αυθεντικό χαρακτήρα.</a:t>
            </a:r>
            <a:endParaRPr>
              <a:solidFill>
                <a:srgbClr val="292929"/>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92929"/>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92929"/>
              </a:solidFill>
            </a:endParaRPr>
          </a:p>
          <a:p>
            <a:pPr indent="0" lvl="0" marL="0" rtl="0" algn="l">
              <a:lnSpc>
                <a:spcPct val="100000"/>
              </a:lnSpc>
              <a:spcBef>
                <a:spcPts val="0"/>
              </a:spcBef>
              <a:spcAft>
                <a:spcPts val="0"/>
              </a:spcAft>
              <a:buSzPts val="1100"/>
              <a:buNone/>
            </a:pPr>
            <a:r>
              <a:t/>
            </a:r>
            <a:endParaRPr>
              <a:solidFill>
                <a:srgbClr val="292929"/>
              </a:solidFill>
            </a:endParaRPr>
          </a:p>
        </p:txBody>
      </p:sp>
      <p:sp>
        <p:nvSpPr>
          <p:cNvPr id="296" name="Google Shape;296;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 name="Google Shape;11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Ο σκοπός δεν είναι τίποτα περισσότερο από το νόημα της ιστορίας.</a:t>
            </a:r>
            <a:endParaRPr/>
          </a:p>
          <a:p>
            <a:pPr indent="0" lvl="0" marL="0" rtl="0" algn="l">
              <a:lnSpc>
                <a:spcPct val="100000"/>
              </a:lnSpc>
              <a:spcBef>
                <a:spcPts val="0"/>
              </a:spcBef>
              <a:spcAft>
                <a:spcPts val="0"/>
              </a:spcAft>
              <a:buClr>
                <a:schemeClr val="dk1"/>
              </a:buClr>
              <a:buSzPts val="1100"/>
              <a:buFont typeface="Arial"/>
              <a:buNone/>
            </a:pPr>
            <a:r>
              <a:rPr lang="en-IE"/>
              <a:t>Οι ιστορίες, εκτός από το να τις αισθάνεται ο αφηγητής, πρέπει να μεταφέρουν συναισθήματα στο κοινό που τις ακούει.</a:t>
            </a:r>
            <a:endParaRPr/>
          </a:p>
          <a:p>
            <a:pPr indent="0" lvl="0" marL="0" rtl="0" algn="l">
              <a:lnSpc>
                <a:spcPct val="100000"/>
              </a:lnSpc>
              <a:spcBef>
                <a:spcPts val="0"/>
              </a:spcBef>
              <a:spcAft>
                <a:spcPts val="0"/>
              </a:spcAft>
              <a:buClr>
                <a:schemeClr val="dk1"/>
              </a:buClr>
              <a:buSzPts val="1100"/>
              <a:buFont typeface="Arial"/>
              <a:buNone/>
            </a:pPr>
            <a:r>
              <a:rPr lang="en-IE"/>
              <a:t>Οι ιστορίες με νόημα, σκοπό και στόχο είναι πιο πιστευτές.</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307" name="Google Shape;307;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Η πλοκή είναι η δομή της αφήγησης.</a:t>
            </a:r>
            <a:endParaRPr/>
          </a:p>
          <a:p>
            <a:pPr indent="0" lvl="0" marL="0" rtl="0" algn="l">
              <a:lnSpc>
                <a:spcPct val="100000"/>
              </a:lnSpc>
              <a:spcBef>
                <a:spcPts val="0"/>
              </a:spcBef>
              <a:spcAft>
                <a:spcPts val="0"/>
              </a:spcAft>
              <a:buClr>
                <a:schemeClr val="dk1"/>
              </a:buClr>
              <a:buSzPts val="1100"/>
              <a:buFont typeface="Arial"/>
              <a:buNone/>
            </a:pPr>
            <a:r>
              <a:rPr lang="en-IE"/>
              <a:t>Υπάρχουν ορισμένοι τύποι πλοκής, όπως για παράδειγμα η τραγωδία, η κωμωδία, οι ήρωες, η υπέρβαση κ.λπ.</a:t>
            </a:r>
            <a:endParaRPr/>
          </a:p>
          <a:p>
            <a:pPr indent="0" lvl="0" marL="0" rtl="0" algn="l">
              <a:lnSpc>
                <a:spcPct val="100000"/>
              </a:lnSpc>
              <a:spcBef>
                <a:spcPts val="0"/>
              </a:spcBef>
              <a:spcAft>
                <a:spcPts val="0"/>
              </a:spcAft>
              <a:buClr>
                <a:schemeClr val="dk1"/>
              </a:buClr>
              <a:buSzPts val="1100"/>
              <a:buFont typeface="Arial"/>
              <a:buNone/>
            </a:pPr>
            <a:r>
              <a:rPr lang="en-IE"/>
              <a:t>Η πλοκή αποτελείται , κατά πλειοψηφία, από 5 στοιχεία: έκθεση, αυξανόμενη δράση, κορύφωση, φθίνουσα δράση και λύση. (Μπορείτε να βρείτε περισσότερες πληροφορίες εδώ: https://www.authorlearningcenter.com/writing/fiction/w/plot-planning/7309/5-elements-of-plot-and-how-to-use-them-to-build-your-novel)</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318" name="Google Shape;318;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Όταν ακούτε μια ιστορία, έχετε την ευκαιρία να μάθετε από την εμπειρία του ατόμου που σας τη διηγείται.</a:t>
            </a:r>
            <a:endParaRPr/>
          </a:p>
          <a:p>
            <a:pPr indent="0" lvl="0" marL="0" rtl="0" algn="l">
              <a:lnSpc>
                <a:spcPct val="100000"/>
              </a:lnSpc>
              <a:spcBef>
                <a:spcPts val="0"/>
              </a:spcBef>
              <a:spcAft>
                <a:spcPts val="0"/>
              </a:spcAft>
              <a:buClr>
                <a:schemeClr val="dk1"/>
              </a:buClr>
              <a:buSzPts val="1100"/>
              <a:buFont typeface="Arial"/>
              <a:buNone/>
            </a:pPr>
            <a:r>
              <a:rPr lang="en-IE"/>
              <a:t>Ένας καλός αφηγητής μπορεί να αλλάξει τον τρόπο με τον οποίο βλέπετε, αξιολογείτε, ακόμα και σκέφτεστε τις αξίες και τις απόψεις που είχαν προηγουμένως διαμορφωθεί για το θέμα.</a:t>
            </a:r>
            <a:endParaRPr/>
          </a:p>
          <a:p>
            <a:pPr indent="0" lvl="0" marL="0" rtl="0" algn="l">
              <a:lnSpc>
                <a:spcPct val="100000"/>
              </a:lnSpc>
              <a:spcBef>
                <a:spcPts val="0"/>
              </a:spcBef>
              <a:spcAft>
                <a:spcPts val="0"/>
              </a:spcAft>
              <a:buClr>
                <a:schemeClr val="dk1"/>
              </a:buClr>
              <a:buSzPts val="1100"/>
              <a:buFont typeface="Arial"/>
              <a:buNone/>
            </a:pPr>
            <a:r>
              <a:rPr lang="en-IE"/>
              <a:t>Σύμφωνα με τον Uri Hasson, καθηγητή ψυχολογίας και νευροεπιστήμης στο Πανεπιστήμιο του Princeton, όταν ακούμε μια ιστορία φωτίζονται διάφορες περιοχές του εγκεφάλου, όχι μόνο εκείνες που τα δίκτυα εμπλέκονται στην επεξεργασία της γλώσσας, αλλά και άλλα νευρωνικά κυκλώματα.</a:t>
            </a:r>
            <a:endParaRPr/>
          </a:p>
          <a:p>
            <a:pPr indent="0" lvl="0" marL="0" rtl="0" algn="l">
              <a:lnSpc>
                <a:spcPct val="100000"/>
              </a:lnSpc>
              <a:spcBef>
                <a:spcPts val="0"/>
              </a:spcBef>
              <a:spcAft>
                <a:spcPts val="0"/>
              </a:spcAft>
              <a:buClr>
                <a:schemeClr val="dk1"/>
              </a:buClr>
              <a:buSzPts val="1100"/>
              <a:buFont typeface="Arial"/>
              <a:buNone/>
            </a:pPr>
            <a:r>
              <a:rPr lang="en-IE"/>
              <a:t>Όταν εμφανίζονται πιο συναρπαστικά σημεία στην ιστορία, σύμφωνα με τον ίδιο συγγραφέα, το τμήμα του εγκεφάλου που επεξεργάζεται τους ήχους τίθεται σε εγρήγορση και ενεργοποιείται. Αυτό σημαίνει ότι καθώς ακούτε μια ιστορία, τα εγκεφαλικά σας κύματα συγχρονίζονται με τον αφηγητή.</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332" name="Google Shape;332;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Οι ιστορίες που μένουν είναι εντυπωσιακές, αληθινές και ρεαλιστικές.</a:t>
            </a:r>
            <a:endParaRPr/>
          </a:p>
          <a:p>
            <a:pPr indent="0" lvl="0" marL="0" rtl="0" algn="l">
              <a:lnSpc>
                <a:spcPct val="100000"/>
              </a:lnSpc>
              <a:spcBef>
                <a:spcPts val="0"/>
              </a:spcBef>
              <a:spcAft>
                <a:spcPts val="0"/>
              </a:spcAft>
              <a:buClr>
                <a:schemeClr val="dk1"/>
              </a:buClr>
              <a:buSzPts val="1100"/>
              <a:buFont typeface="Arial"/>
              <a:buNone/>
            </a:pPr>
            <a:r>
              <a:rPr lang="en-IE"/>
              <a:t>Για να μείνει η ιστορία στη μνήμη όσων την ακούνε, πρέπει να βγαίνει από την καρδιά, να δομείται στο μυαλό και να μεταδίδει την παρουσία.</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343" name="Google Shape;343;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Η αφήγηση δεν είναι μια διαδικασία ή μια συγκεκριμένη τεχνική, αλλά μάλλον μια τέχνη. Η τέχνη της αφήγησης. Αυτό απαιτεί δημιουργικότητα, ρητορικές ικανότητες και πολλή εξάσκηση.</a:t>
            </a:r>
            <a:endParaRPr/>
          </a:p>
          <a:p>
            <a:pPr indent="0" lvl="0" marL="0" rtl="0" algn="l">
              <a:lnSpc>
                <a:spcPct val="100000"/>
              </a:lnSpc>
              <a:spcBef>
                <a:spcPts val="0"/>
              </a:spcBef>
              <a:spcAft>
                <a:spcPts val="0"/>
              </a:spcAft>
              <a:buSzPts val="1100"/>
              <a:buNone/>
            </a:pPr>
            <a:r>
              <a:rPr lang="en-IE"/>
              <a:t>Ο αφηγητής μετατρέπει αφηρημένες έννοιες σε στέρεες εικόνες, μυστικοποιεί σύνθετες έννοιες σε απλές και συγκεκριμένες φράσεις. Έχει την ικανότητα να προσεγγίζει τις καρδιές και το μυαλό των ανθρώπων, γιατί οι ιστορίες πέρα από το να φέρνουν τους ανθρώπους κοντά, φέρνουν και κοινότητες και πολιτισμούς κοντά.</a:t>
            </a:r>
            <a:endParaRPr/>
          </a:p>
          <a:p>
            <a:pPr indent="0" lvl="0" marL="0" rtl="0" algn="l">
              <a:lnSpc>
                <a:spcPct val="100000"/>
              </a:lnSpc>
              <a:spcBef>
                <a:spcPts val="0"/>
              </a:spcBef>
              <a:spcAft>
                <a:spcPts val="0"/>
              </a:spcAft>
              <a:buSzPts val="1100"/>
              <a:buNone/>
            </a:pPr>
            <a:r>
              <a:t/>
            </a:r>
            <a:endParaRPr/>
          </a:p>
        </p:txBody>
      </p:sp>
      <p:sp>
        <p:nvSpPr>
          <p:cNvPr id="353" name="Google Shape;353;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5" name="Google Shape;365;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Το πρώτο βήμα είναι να αναζητήσετε το κοινό-στόχο σας. Σε ποιον θέλετε να πείτε την ιστορία σας;</a:t>
            </a:r>
            <a:endParaRPr/>
          </a:p>
          <a:p>
            <a:pPr indent="0" lvl="0" marL="0" rtl="0" algn="l">
              <a:lnSpc>
                <a:spcPct val="100000"/>
              </a:lnSpc>
              <a:spcBef>
                <a:spcPts val="0"/>
              </a:spcBef>
              <a:spcAft>
                <a:spcPts val="0"/>
              </a:spcAft>
              <a:buClr>
                <a:schemeClr val="dk1"/>
              </a:buClr>
              <a:buSzPts val="1100"/>
              <a:buFont typeface="Arial"/>
              <a:buNone/>
            </a:pPr>
            <a:r>
              <a:rPr lang="en-IE"/>
              <a:t>Υπάρχει πάντα κάτι κοινό μεταξύ του κοινού. Σε αυτό θα πρέπει να εστιάσετε, να βρείτε δεδομένα και κοινά σημεία μεταξύ των ανθρώπων που θα σας ακούσουν.</a:t>
            </a:r>
            <a:endParaRPr/>
          </a:p>
          <a:p>
            <a:pPr indent="0" lvl="0" marL="0" rtl="0" algn="l">
              <a:lnSpc>
                <a:spcPct val="100000"/>
              </a:lnSpc>
              <a:spcBef>
                <a:spcPts val="0"/>
              </a:spcBef>
              <a:spcAft>
                <a:spcPts val="0"/>
              </a:spcAft>
              <a:buClr>
                <a:schemeClr val="dk1"/>
              </a:buClr>
              <a:buSzPts val="1100"/>
              <a:buFont typeface="Arial"/>
              <a:buNone/>
            </a:pPr>
            <a:r>
              <a:rPr lang="en-IE"/>
              <a:t>Αφού ανακαλύψετε και ορίσετε τα κοινά στοιχεία, μπορείτε να δημιουργήσετε ένα προφίλ (με όνομα, δημογραφικά στοιχεία κ.λπ.). Αυτό θα διευκολύνει τον εντοπισμό του κοινού σας και τη συγγραφή της ιστορίας σας.</a:t>
            </a:r>
            <a:endParaRPr/>
          </a:p>
          <a:p>
            <a:pPr indent="0" lvl="0" marL="0" rtl="0" algn="l">
              <a:lnSpc>
                <a:spcPct val="100000"/>
              </a:lnSpc>
              <a:spcBef>
                <a:spcPts val="0"/>
              </a:spcBef>
              <a:spcAft>
                <a:spcPts val="0"/>
              </a:spcAft>
              <a:buSzPts val="1100"/>
              <a:buNone/>
            </a:pPr>
            <a:r>
              <a:rPr lang="en-IE"/>
              <a:t>Για παράδειγμα, αν η ομιλία γίνεται σε ένα πανεπιστήμιο, στο τέλος του έτους, κατ' αρχήν το ακροατήριό σας θα είναι νέοι ενήλικες ηλικίας 20 έως 30 ετών. Σε αυτού του είδους τις πληροφορίες μπορεί να επικεντρωθεί η ομιλία.</a:t>
            </a:r>
            <a:endParaRPr/>
          </a:p>
        </p:txBody>
      </p:sp>
      <p:sp>
        <p:nvSpPr>
          <p:cNvPr id="375" name="Google Shape;375;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Το πρόβλημα με τα κλισέ της πλοκής είναι ότι δεν αναφέρουν γνήσιες λεπτομέρειες.</a:t>
            </a:r>
            <a:endParaRPr/>
          </a:p>
          <a:p>
            <a:pPr indent="0" lvl="0" marL="0" rtl="0" algn="l">
              <a:lnSpc>
                <a:spcPct val="100000"/>
              </a:lnSpc>
              <a:spcBef>
                <a:spcPts val="0"/>
              </a:spcBef>
              <a:spcAft>
                <a:spcPts val="0"/>
              </a:spcAft>
              <a:buClr>
                <a:schemeClr val="dk1"/>
              </a:buClr>
              <a:buSzPts val="1100"/>
              <a:buFont typeface="Arial"/>
              <a:buNone/>
            </a:pPr>
            <a:r>
              <a:rPr lang="en-IE"/>
              <a:t>Επομένως, αποφύγετε να λέτε ιστορίες που δεν είναι δικές σας, δεν σας ανήκουν, γιατί η ιστορία θα χάσει την αληθοφάνεια και την αυθεντικότητά της.</a:t>
            </a:r>
            <a:endParaRPr/>
          </a:p>
          <a:p>
            <a:pPr indent="0" lvl="0" marL="0" rtl="0" algn="l">
              <a:lnSpc>
                <a:spcPct val="100000"/>
              </a:lnSpc>
              <a:spcBef>
                <a:spcPts val="0"/>
              </a:spcBef>
              <a:spcAft>
                <a:spcPts val="0"/>
              </a:spcAft>
              <a:buSzPts val="1100"/>
              <a:buNone/>
            </a:pPr>
            <a:r>
              <a:rPr lang="en-IE"/>
              <a:t>Αποφύγετε να μιλάτε για τμηματικά θέματα. Ακόμη και αν αυτά είναι αληθινά. Αν επιλέξετε να το κάνετε, εισάγετε τη δική σας εκδοχή του θέματος στην ιστορία.</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389" name="Google Shape;389;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9" name="Google Shape;399;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0" name="Google Shape;41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5" name="Google Shape;43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9" name="Google Shape;44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 name="Google Shape;146;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 name="Google Shape;15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Η αφήγηση μιας ιστορίας μπορεί να σημαίνει πολλά πράγματα, εξαρτάται μόνο από το άτομο που την αφηγείται και από τον αποδέκτη. Οι άνθρωποι που αφηγούνται ιστορίες μεταφέρουν γεγονότα, εισάγουν ένα πλαίσιο, μια πλοκή και τους ίδιους τους χαρακτήρες. Ο στόχος τους, όταν λένε την ιστορία είναι να κερδίσουν την προσοχή του ακροατή. Ο ακροατής πρέπει να νιώσει ενδιαφέρον και να εμπλακεί στην ιστορία, σαν να έζησε και αυτός/αυτή την ιστορία σε πρώτο πρόσωπο.</a:t>
            </a:r>
            <a:endParaRPr/>
          </a:p>
          <a:p>
            <a:pPr indent="0" lvl="0" marL="0" rtl="0" algn="l">
              <a:lnSpc>
                <a:spcPct val="100000"/>
              </a:lnSpc>
              <a:spcBef>
                <a:spcPts val="0"/>
              </a:spcBef>
              <a:spcAft>
                <a:spcPts val="0"/>
              </a:spcAft>
              <a:buClr>
                <a:schemeClr val="dk1"/>
              </a:buClr>
              <a:buSzPts val="1100"/>
              <a:buFont typeface="Arial"/>
              <a:buNone/>
            </a:pPr>
            <a:r>
              <a:rPr lang="en-IE"/>
              <a:t>Ένα από τα μυστικά των παραμυθάδων είναι η χρήση μεταφορών για να μιλήσουν για τις ανθρώπινες εμπειρίες. Οι εμπειρίες είναι διαφορετικές για όλους τους ανθρώπους (ακόμη και αν όλοι πέρασαν την ίδια εμπειρία, στο ίδιο μέρος, την ίδια εποχή, με τους ίδιους ανθρώπους κ.λπ.), οπότε ο καθένας αφηγείται την ιστορία με τον δικό του τρόπο. Και, αυτή είναι η ομορφιά της αφήγησης.</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175" name="Google Shape;17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Η δομή μιας αφήγησης είναι η ίδια η οργάνωσή της. Δηλαδή, ο τρόπος με τον οποίο η ιστορία οργανώνεται και ταυτόχρονα εξελίσσεται. Ως επί το πλείστον, η οργανωτική δομή της ιστορίας έχει αρχή, μέση και τέλος. Οι αφηγήσεις, κατά κανόνα, είναι ελκυστικές και ευχάριστες.</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185" name="Google Shape;185;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6" name="Shape 86"/>
        <p:cNvGrpSpPr/>
        <p:nvPr/>
      </p:nvGrpSpPr>
      <p:grpSpPr>
        <a:xfrm>
          <a:off x="0" y="0"/>
          <a:ext cx="0" cy="0"/>
          <a:chOff x="0" y="0"/>
          <a:chExt cx="0" cy="0"/>
        </a:xfrm>
      </p:grpSpPr>
      <p:sp>
        <p:nvSpPr>
          <p:cNvPr id="87" name="Google Shape;87;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8" name="Shape 98"/>
        <p:cNvGrpSpPr/>
        <p:nvPr/>
      </p:nvGrpSpPr>
      <p:grpSpPr>
        <a:xfrm>
          <a:off x="0" y="0"/>
          <a:ext cx="0" cy="0"/>
          <a:chOff x="0" y="0"/>
          <a:chExt cx="0" cy="0"/>
        </a:xfrm>
      </p:grpSpPr>
      <p:sp>
        <p:nvSpPr>
          <p:cNvPr id="99" name="Google Shape;99;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7"/>
          <p:cNvSpPr/>
          <p:nvPr>
            <p:ph idx="2" type="pic"/>
          </p:nvPr>
        </p:nvSpPr>
        <p:spPr>
          <a:xfrm>
            <a:off x="5183188" y="987425"/>
            <a:ext cx="6172200" cy="4873625"/>
          </a:xfrm>
          <a:prstGeom prst="rect">
            <a:avLst/>
          </a:prstGeom>
          <a:noFill/>
          <a:ln>
            <a:noFill/>
          </a:ln>
        </p:spPr>
      </p:sp>
      <p:sp>
        <p:nvSpPr>
          <p:cNvPr id="64" name="Google Shape;64;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4" name="Google Shape;84;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5" name="Google Shape;85;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sp>
        <p:nvSpPr>
          <p:cNvPr id="93" name="Google Shape;93;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4" name="Google Shape;94;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 name="Google Shape;95;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6" name="Google Shape;96;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7" name="Google Shape;97;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6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6.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omments" Target="../comments/comment1.xml"/><Relationship Id="rId4" Type="http://schemas.openxmlformats.org/officeDocument/2006/relationships/image" Target="../media/image15.png"/><Relationship Id="rId5" Type="http://schemas.openxmlformats.org/officeDocument/2006/relationships/image" Target="../media/image6.png"/><Relationship Id="rId6"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jpg"/><Relationship Id="rId4" Type="http://schemas.openxmlformats.org/officeDocument/2006/relationships/image" Target="../media/image6.pn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6.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jpg"/><Relationship Id="rId4" Type="http://schemas.openxmlformats.org/officeDocument/2006/relationships/image" Target="../media/image6.png"/><Relationship Id="rId5"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omments" Target="../comments/comment2.xml"/><Relationship Id="rId4" Type="http://schemas.openxmlformats.org/officeDocument/2006/relationships/image" Target="../media/image26.png"/><Relationship Id="rId5" Type="http://schemas.openxmlformats.org/officeDocument/2006/relationships/image" Target="../media/image6.png"/><Relationship Id="rId6"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6.png"/><Relationship Id="rId5"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9.png"/><Relationship Id="rId4" Type="http://schemas.openxmlformats.org/officeDocument/2006/relationships/image" Target="../media/image6.png"/><Relationship Id="rId5"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png"/><Relationship Id="rId4" Type="http://schemas.openxmlformats.org/officeDocument/2006/relationships/image" Target="../media/image34.png"/><Relationship Id="rId5" Type="http://schemas.openxmlformats.org/officeDocument/2006/relationships/image" Target="../media/image6.png"/><Relationship Id="rId6"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png"/><Relationship Id="rId4" Type="http://schemas.openxmlformats.org/officeDocument/2006/relationships/image" Target="../media/image2.png"/><Relationship Id="rId11" Type="http://schemas.openxmlformats.org/officeDocument/2006/relationships/image" Target="../media/image35.jpg"/><Relationship Id="rId10" Type="http://schemas.openxmlformats.org/officeDocument/2006/relationships/image" Target="../media/image32.png"/><Relationship Id="rId12" Type="http://schemas.openxmlformats.org/officeDocument/2006/relationships/image" Target="../media/image1.png"/><Relationship Id="rId9" Type="http://schemas.openxmlformats.org/officeDocument/2006/relationships/image" Target="../media/image27.jpg"/><Relationship Id="rId5" Type="http://schemas.openxmlformats.org/officeDocument/2006/relationships/image" Target="../media/image33.png"/><Relationship Id="rId6" Type="http://schemas.openxmlformats.org/officeDocument/2006/relationships/image" Target="../media/image25.png"/><Relationship Id="rId7" Type="http://schemas.openxmlformats.org/officeDocument/2006/relationships/image" Target="../media/image28.png"/><Relationship Id="rId8"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
          <p:cNvSpPr txBox="1"/>
          <p:nvPr>
            <p:ph type="ctrTitle"/>
          </p:nvPr>
        </p:nvSpPr>
        <p:spPr>
          <a:xfrm>
            <a:off x="3303013" y="5117807"/>
            <a:ext cx="5585974" cy="606374"/>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Font typeface="Arial Black"/>
              <a:buNone/>
            </a:pPr>
            <a:r>
              <a:rPr lang="en-IE" sz="2400">
                <a:latin typeface="Arial Black"/>
                <a:ea typeface="Arial Black"/>
                <a:cs typeface="Arial Black"/>
                <a:sym typeface="Arial Black"/>
              </a:rPr>
              <a:t>Μάθημα</a:t>
            </a:r>
            <a:r>
              <a:rPr lang="en-IE" sz="2400">
                <a:latin typeface="Arial Black"/>
                <a:ea typeface="Arial Black"/>
                <a:cs typeface="Arial Black"/>
                <a:sym typeface="Arial Black"/>
              </a:rPr>
              <a:t> 2 – Σε ρόλο αφηγητή</a:t>
            </a:r>
            <a:endParaRPr/>
          </a:p>
        </p:txBody>
      </p:sp>
      <p:pic>
        <p:nvPicPr>
          <p:cNvPr descr="Text&#10;&#10;Description automatically generated" id="109" name="Google Shape;109;p1"/>
          <p:cNvPicPr preferRelativeResize="0"/>
          <p:nvPr/>
        </p:nvPicPr>
        <p:blipFill rotWithShape="1">
          <a:blip r:embed="rId3">
            <a:alphaModFix/>
          </a:blip>
          <a:srcRect b="0" l="0" r="0" t="0"/>
          <a:stretch/>
        </p:blipFill>
        <p:spPr>
          <a:xfrm>
            <a:off x="235341" y="6247302"/>
            <a:ext cx="1964299" cy="427819"/>
          </a:xfrm>
          <a:prstGeom prst="rect">
            <a:avLst/>
          </a:prstGeom>
          <a:noFill/>
          <a:ln>
            <a:noFill/>
          </a:ln>
        </p:spPr>
      </p:pic>
      <p:pic>
        <p:nvPicPr>
          <p:cNvPr id="110" name="Google Shape;110;p1"/>
          <p:cNvPicPr preferRelativeResize="0"/>
          <p:nvPr/>
        </p:nvPicPr>
        <p:blipFill rotWithShape="1">
          <a:blip r:embed="rId4">
            <a:alphaModFix/>
          </a:blip>
          <a:srcRect b="0" l="0" r="0" t="0"/>
          <a:stretch/>
        </p:blipFill>
        <p:spPr>
          <a:xfrm>
            <a:off x="4542691" y="769716"/>
            <a:ext cx="3106618" cy="4021632"/>
          </a:xfrm>
          <a:prstGeom prst="rect">
            <a:avLst/>
          </a:prstGeom>
          <a:noFill/>
          <a:ln>
            <a:noFill/>
          </a:ln>
        </p:spPr>
      </p:pic>
      <p:pic>
        <p:nvPicPr>
          <p:cNvPr id="111" name="Google Shape;111;p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98" name="Google Shape;198;p33"/>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199" name="Google Shape;199;p3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00" name="Google Shape;200;p33"/>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graphicFrame>
        <p:nvGraphicFramePr>
          <p:cNvPr id="201" name="Google Shape;201;p33"/>
          <p:cNvGraphicFramePr/>
          <p:nvPr/>
        </p:nvGraphicFramePr>
        <p:xfrm>
          <a:off x="1538514" y="1594876"/>
          <a:ext cx="3000000" cy="3000000"/>
        </p:xfrm>
        <a:graphic>
          <a:graphicData uri="http://schemas.openxmlformats.org/drawingml/2006/table">
            <a:tbl>
              <a:tblPr bandRow="1" firstRow="1">
                <a:noFill/>
                <a:tableStyleId>{68DC28ED-0A89-40B2-8CEF-27A82C1A2715}</a:tableStyleId>
              </a:tblPr>
              <a:tblGrid>
                <a:gridCol w="2305300"/>
                <a:gridCol w="7269650"/>
              </a:tblGrid>
              <a:tr h="709025">
                <a:tc>
                  <a:txBody>
                    <a:bodyPr/>
                    <a:lstStyle/>
                    <a:p>
                      <a:pPr indent="0" lvl="0" marL="0" marR="0" rtl="0" algn="ctr">
                        <a:lnSpc>
                          <a:spcPct val="100000"/>
                        </a:lnSpc>
                        <a:spcBef>
                          <a:spcPts val="0"/>
                        </a:spcBef>
                        <a:spcAft>
                          <a:spcPts val="0"/>
                        </a:spcAft>
                        <a:buClr>
                          <a:srgbClr val="000000"/>
                        </a:buClr>
                        <a:buSzPts val="2400"/>
                        <a:buFont typeface="Arial"/>
                        <a:buNone/>
                      </a:pPr>
                      <a:r>
                        <a:rPr b="1" lang="en-IE" sz="2400" u="none" cap="none" strike="noStrike"/>
                        <a:t>Γραμμική</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0" lang="en-IE" sz="1800" u="none" cap="none" strike="noStrike"/>
                        <a:t>Τα γεγονότα ακολουθούν χρονολογική σειρά.</a:t>
                      </a:r>
                      <a:endParaRPr/>
                    </a:p>
                    <a:p>
                      <a:pPr indent="0" lvl="0" marL="0" marR="0" rtl="0" algn="ctr">
                        <a:lnSpc>
                          <a:spcPct val="100000"/>
                        </a:lnSpc>
                        <a:spcBef>
                          <a:spcPts val="0"/>
                        </a:spcBef>
                        <a:spcAft>
                          <a:spcPts val="0"/>
                        </a:spcAft>
                        <a:buClr>
                          <a:srgbClr val="000000"/>
                        </a:buClr>
                        <a:buSzPts val="1800"/>
                        <a:buFont typeface="Arial"/>
                        <a:buNone/>
                      </a:pPr>
                      <a:r>
                        <a:t/>
                      </a:r>
                      <a:endParaRPr b="0"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316725">
                <a:tc>
                  <a:txBody>
                    <a:bodyPr/>
                    <a:lstStyle/>
                    <a:p>
                      <a:pPr indent="0" lvl="0" marL="0" marR="0" rtl="0" algn="ctr">
                        <a:lnSpc>
                          <a:spcPct val="100000"/>
                        </a:lnSpc>
                        <a:spcBef>
                          <a:spcPts val="0"/>
                        </a:spcBef>
                        <a:spcAft>
                          <a:spcPts val="0"/>
                        </a:spcAft>
                        <a:buClr>
                          <a:srgbClr val="000000"/>
                        </a:buClr>
                        <a:buSzPts val="2400"/>
                        <a:buFont typeface="Arial"/>
                        <a:buNone/>
                      </a:pPr>
                      <a:r>
                        <a:rPr b="1" lang="en-IE" sz="2400" u="none" cap="none" strike="noStrike"/>
                        <a:t>Μη γραμμική</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0" lang="en-IE" sz="1800" u="none" cap="none" strike="noStrike"/>
                        <a:t>Τα γεγονότα δεν ακολουθούν χρονολογική σειρά. Επομένως, μπορεί να προκαλέσουν σύγχυση στο κοινό στην αρχή, αλλά καθώς η ιστορία εξελίσσεται, οι σκηνές αποκτούν τελικά νόημα.</a:t>
                      </a:r>
                      <a:endParaRPr b="0"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09025">
                <a:tc>
                  <a:txBody>
                    <a:bodyPr/>
                    <a:lstStyle/>
                    <a:p>
                      <a:pPr indent="0" lvl="0" marL="0" marR="0" rtl="0" algn="ctr">
                        <a:lnSpc>
                          <a:spcPct val="100000"/>
                        </a:lnSpc>
                        <a:spcBef>
                          <a:spcPts val="0"/>
                        </a:spcBef>
                        <a:spcAft>
                          <a:spcPts val="0"/>
                        </a:spcAft>
                        <a:buClr>
                          <a:srgbClr val="000000"/>
                        </a:buClr>
                        <a:buSzPts val="2400"/>
                        <a:buFont typeface="Arial"/>
                        <a:buNone/>
                      </a:pPr>
                      <a:r>
                        <a:rPr b="1" lang="en-IE" sz="2400" u="none" cap="none" strike="noStrike"/>
                        <a:t>Παράλληλη</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0" lang="en-IE" sz="1800" u="none" cap="none" strike="noStrike"/>
                        <a:t>Όπως υποδηλώνει το όνομα, η πλοκή εξελίσσεται ταυτόχρονα/παράλληλα με άλλες ιστορίες.</a:t>
                      </a:r>
                      <a:endParaRPr b="0"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09025">
                <a:tc>
                  <a:txBody>
                    <a:bodyPr/>
                    <a:lstStyle/>
                    <a:p>
                      <a:pPr indent="0" lvl="0" marL="0" marR="0" rtl="0" algn="ctr">
                        <a:lnSpc>
                          <a:spcPct val="100000"/>
                        </a:lnSpc>
                        <a:spcBef>
                          <a:spcPts val="0"/>
                        </a:spcBef>
                        <a:spcAft>
                          <a:spcPts val="0"/>
                        </a:spcAft>
                        <a:buClr>
                          <a:srgbClr val="000000"/>
                        </a:buClr>
                        <a:buSzPts val="2400"/>
                        <a:buFont typeface="Arial"/>
                        <a:buNone/>
                      </a:pPr>
                      <a:r>
                        <a:rPr b="1" lang="en-IE" sz="2400" u="none" cap="none" strike="noStrike"/>
                        <a:t>Κυκλική</a:t>
                      </a:r>
                      <a:endParaRPr b="1" sz="2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0" lang="en-IE" sz="1800" u="none" cap="none" strike="noStrike"/>
                        <a:t>Σε αυτή την αφήγηση, η ιστορία τελειώνει όπως άρχισε. Καθώς τα γεγονότα περνούν, η ιστορία επιστρέφει στην αρχή.</a:t>
                      </a:r>
                      <a:endParaRPr b="0"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09025">
                <a:tc>
                  <a:txBody>
                    <a:bodyPr/>
                    <a:lstStyle/>
                    <a:p>
                      <a:pPr indent="0" lvl="0" marL="0" marR="0" rtl="0" algn="ctr">
                        <a:lnSpc>
                          <a:spcPct val="100000"/>
                        </a:lnSpc>
                        <a:spcBef>
                          <a:spcPts val="0"/>
                        </a:spcBef>
                        <a:spcAft>
                          <a:spcPts val="0"/>
                        </a:spcAft>
                        <a:buClr>
                          <a:srgbClr val="000000"/>
                        </a:buClr>
                        <a:buSzPts val="2400"/>
                        <a:buFont typeface="Arial"/>
                        <a:buNone/>
                      </a:pPr>
                      <a:r>
                        <a:rPr b="1" lang="en-IE" sz="2400" u="none" cap="none" strike="noStrike"/>
                        <a:t>Διαδραστικ</a:t>
                      </a:r>
                      <a:r>
                        <a:rPr b="1" lang="en-IE" sz="2400"/>
                        <a:t>ή</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0" lang="en-IE" sz="1800" u="none" cap="none" strike="noStrike"/>
                        <a:t>Η αφήγηση ακολουθεί τις επιλογές του κοινού. Το άτομο επιλέγει την κατεύθυνση που θέλει να ακολουθήσει στην ιστορία.</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202" name="Google Shape;202;p33"/>
          <p:cNvSpPr txBox="1"/>
          <p:nvPr/>
        </p:nvSpPr>
        <p:spPr>
          <a:xfrm>
            <a:off x="1538525" y="261475"/>
            <a:ext cx="93759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3600" u="none" cap="none" strike="noStrike">
                <a:solidFill>
                  <a:srgbClr val="000000"/>
                </a:solidFill>
                <a:latin typeface="Arial Black"/>
                <a:ea typeface="Arial Black"/>
                <a:cs typeface="Arial Black"/>
                <a:sym typeface="Arial Black"/>
              </a:rPr>
              <a:t>Υπάρχουν 5 είδη αφηγηματικών τεχνικών:</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08" name="Google Shape;208;p3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09" name="Google Shape;209;p3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10" name="Google Shape;210;p3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11" name="Google Shape;211;p3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212" name="Google Shape;212;p34"/>
          <p:cNvSpPr txBox="1"/>
          <p:nvPr/>
        </p:nvSpPr>
        <p:spPr>
          <a:xfrm>
            <a:off x="555572" y="2274838"/>
            <a:ext cx="47742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IE" sz="3600">
                <a:solidFill>
                  <a:srgbClr val="292929"/>
                </a:solidFill>
                <a:latin typeface="Arial Black"/>
                <a:ea typeface="Arial Black"/>
                <a:cs typeface="Arial Black"/>
                <a:sym typeface="Arial Black"/>
              </a:rPr>
              <a:t>Στοιχεία</a:t>
            </a:r>
            <a:r>
              <a:rPr b="1" i="0" lang="en-IE" sz="3600" u="none" cap="none" strike="noStrike">
                <a:solidFill>
                  <a:srgbClr val="292929"/>
                </a:solidFill>
                <a:latin typeface="Arial Black"/>
                <a:ea typeface="Arial Black"/>
                <a:cs typeface="Arial Black"/>
                <a:sym typeface="Arial Black"/>
              </a:rPr>
              <a:t> που πρέπει να λάβετε υπόψη όταν δημιουργείτε μια αφήγηση</a:t>
            </a:r>
            <a:endParaRPr b="1" i="0" sz="3600" u="none" cap="none" strike="noStrike">
              <a:solidFill>
                <a:srgbClr val="292929"/>
              </a:solidFill>
              <a:latin typeface="Arial Black"/>
              <a:ea typeface="Arial Black"/>
              <a:cs typeface="Arial Black"/>
              <a:sym typeface="Arial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6" name="Shape 216"/>
        <p:cNvGrpSpPr/>
        <p:nvPr/>
      </p:nvGrpSpPr>
      <p:grpSpPr>
        <a:xfrm>
          <a:off x="0" y="0"/>
          <a:ext cx="0" cy="0"/>
          <a:chOff x="0" y="0"/>
          <a:chExt cx="0" cy="0"/>
        </a:xfrm>
      </p:grpSpPr>
      <p:sp>
        <p:nvSpPr>
          <p:cNvPr id="217" name="Google Shape;217;p3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8" name="Google Shape;218;p35"/>
          <p:cNvSpPr/>
          <p:nvPr/>
        </p:nvSpPr>
        <p:spPr>
          <a:xfrm>
            <a:off x="0" y="0"/>
            <a:ext cx="6096000" cy="6865473"/>
          </a:xfrm>
          <a:prstGeom prst="rect">
            <a:avLst/>
          </a:prstGeom>
          <a:solidFill>
            <a:srgbClr val="FBE4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9" name="Google Shape;219;p35"/>
          <p:cNvSpPr txBox="1"/>
          <p:nvPr/>
        </p:nvSpPr>
        <p:spPr>
          <a:xfrm>
            <a:off x="753877" y="2398774"/>
            <a:ext cx="4353116" cy="3770434"/>
          </a:xfrm>
          <a:prstGeom prst="rect">
            <a:avLst/>
          </a:prstGeom>
          <a:noFill/>
          <a:ln>
            <a:noFill/>
          </a:ln>
        </p:spPr>
        <p:txBody>
          <a:bodyPr anchorCtr="0" anchor="t" bIns="45700" lIns="91425" spcFirstLastPara="1" rIns="91425" wrap="square" tIns="45700">
            <a:normAutofit/>
          </a:bodyPr>
          <a:lstStyle/>
          <a:p>
            <a:pPr indent="-228600" lvl="0" marL="914400" marR="0" rtl="0" algn="l">
              <a:lnSpc>
                <a:spcPct val="90000"/>
              </a:lnSpc>
              <a:spcBef>
                <a:spcPts val="0"/>
              </a:spcBef>
              <a:spcAft>
                <a:spcPts val="0"/>
              </a:spcAft>
              <a:buClr>
                <a:schemeClr val="dk1"/>
              </a:buClr>
              <a:buSzPts val="2000"/>
              <a:buFont typeface="Arial"/>
              <a:buChar char="•"/>
            </a:pPr>
            <a:r>
              <a:rPr b="0" i="0" lang="en-IE" sz="2000" u="none" cap="none" strike="noStrike">
                <a:solidFill>
                  <a:srgbClr val="595959"/>
                </a:solidFill>
                <a:latin typeface="Arial"/>
                <a:ea typeface="Arial"/>
                <a:cs typeface="Arial"/>
                <a:sym typeface="Arial"/>
              </a:rPr>
              <a:t>Ποιος είναι ο κύριος χαρακτήρας της ιστορίας;</a:t>
            </a:r>
            <a:endParaRPr/>
          </a:p>
          <a:p>
            <a:pPr indent="-101600" lvl="0" marL="914400" marR="0" rtl="0" algn="l">
              <a:lnSpc>
                <a:spcPct val="90000"/>
              </a:lnSpc>
              <a:spcBef>
                <a:spcPts val="0"/>
              </a:spcBef>
              <a:spcAft>
                <a:spcPts val="0"/>
              </a:spcAft>
              <a:buClr>
                <a:schemeClr val="dk1"/>
              </a:buClr>
              <a:buSzPts val="2000"/>
              <a:buFont typeface="Arial"/>
              <a:buNone/>
            </a:pPr>
            <a:r>
              <a:t/>
            </a:r>
            <a:endParaRPr b="0" i="0" sz="2000" u="none" cap="none" strike="noStrike">
              <a:solidFill>
                <a:srgbClr val="595959"/>
              </a:solidFill>
              <a:latin typeface="Arial"/>
              <a:ea typeface="Arial"/>
              <a:cs typeface="Arial"/>
              <a:sym typeface="Arial"/>
            </a:endParaRPr>
          </a:p>
          <a:p>
            <a:pPr indent="-228600" lvl="0" marL="914400" marR="0" rtl="0" algn="l">
              <a:lnSpc>
                <a:spcPct val="90000"/>
              </a:lnSpc>
              <a:spcBef>
                <a:spcPts val="0"/>
              </a:spcBef>
              <a:spcAft>
                <a:spcPts val="0"/>
              </a:spcAft>
              <a:buClr>
                <a:schemeClr val="dk1"/>
              </a:buClr>
              <a:buSzPts val="2000"/>
              <a:buFont typeface="Arial"/>
              <a:buChar char="•"/>
            </a:pPr>
            <a:r>
              <a:rPr b="0" i="0" lang="en-IE" sz="2000" u="none" cap="none" strike="noStrike">
                <a:solidFill>
                  <a:srgbClr val="595959"/>
                </a:solidFill>
                <a:latin typeface="Arial"/>
                <a:ea typeface="Arial"/>
                <a:cs typeface="Arial"/>
                <a:sym typeface="Arial"/>
              </a:rPr>
              <a:t>Ποια είναι η θέση του στην εξέλιξη της ιστορίας;</a:t>
            </a:r>
            <a:endParaRPr b="0" i="0" sz="2000" u="none" cap="none" strike="noStrike">
              <a:solidFill>
                <a:srgbClr val="595959"/>
              </a:solidFill>
              <a:latin typeface="Arial"/>
              <a:ea typeface="Arial"/>
              <a:cs typeface="Arial"/>
              <a:sym typeface="Arial"/>
            </a:endParaRPr>
          </a:p>
        </p:txBody>
      </p:sp>
      <p:pic>
        <p:nvPicPr>
          <p:cNvPr descr="Uma imagem com texto&#10;&#10;Descrição gerada automaticamente" id="220" name="Google Shape;220;p35"/>
          <p:cNvPicPr preferRelativeResize="0"/>
          <p:nvPr/>
        </p:nvPicPr>
        <p:blipFill rotWithShape="1">
          <a:blip r:embed="rId3">
            <a:alphaModFix/>
          </a:blip>
          <a:srcRect b="0" l="0" r="0" t="0"/>
          <a:stretch/>
        </p:blipFill>
        <p:spPr>
          <a:xfrm>
            <a:off x="6781801" y="1053257"/>
            <a:ext cx="4797056" cy="4797056"/>
          </a:xfrm>
          <a:prstGeom prst="rect">
            <a:avLst/>
          </a:prstGeom>
          <a:noFill/>
          <a:ln>
            <a:noFill/>
          </a:ln>
        </p:spPr>
      </p:pic>
      <p:sp>
        <p:nvSpPr>
          <p:cNvPr id="221" name="Google Shape;221;p3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22" name="Google Shape;222;p35"/>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23" name="Google Shape;223;p3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24" name="Google Shape;224;p35"/>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8" name="Shape 228"/>
        <p:cNvGrpSpPr/>
        <p:nvPr/>
      </p:nvGrpSpPr>
      <p:grpSpPr>
        <a:xfrm>
          <a:off x="0" y="0"/>
          <a:ext cx="0" cy="0"/>
          <a:chOff x="0" y="0"/>
          <a:chExt cx="0" cy="0"/>
        </a:xfrm>
      </p:grpSpPr>
      <p:sp>
        <p:nvSpPr>
          <p:cNvPr id="229" name="Google Shape;229;p3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0" name="Google Shape;230;p36"/>
          <p:cNvSpPr/>
          <p:nvPr/>
        </p:nvSpPr>
        <p:spPr>
          <a:xfrm>
            <a:off x="0" y="0"/>
            <a:ext cx="6096000" cy="6865473"/>
          </a:xfrm>
          <a:prstGeom prst="rect">
            <a:avLst/>
          </a:prstGeom>
          <a:solidFill>
            <a:srgbClr val="FBE4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1" name="Google Shape;231;p36"/>
          <p:cNvSpPr txBox="1"/>
          <p:nvPr/>
        </p:nvSpPr>
        <p:spPr>
          <a:xfrm>
            <a:off x="780002" y="1977074"/>
            <a:ext cx="4353116" cy="3770434"/>
          </a:xfrm>
          <a:prstGeom prst="rect">
            <a:avLst/>
          </a:prstGeom>
          <a:noFill/>
          <a:ln>
            <a:noFill/>
          </a:ln>
        </p:spPr>
        <p:txBody>
          <a:bodyPr anchorCtr="0" anchor="t" bIns="45700" lIns="91425" spcFirstLastPara="1" rIns="91425" wrap="square" tIns="45700">
            <a:normAutofit/>
          </a:bodyPr>
          <a:lstStyle/>
          <a:p>
            <a:pPr indent="-228600" lvl="0" marL="914400" marR="0" rtl="0" algn="l">
              <a:lnSpc>
                <a:spcPct val="90000"/>
              </a:lnSpc>
              <a:spcBef>
                <a:spcPts val="0"/>
              </a:spcBef>
              <a:spcAft>
                <a:spcPts val="0"/>
              </a:spcAft>
              <a:buClr>
                <a:schemeClr val="dk1"/>
              </a:buClr>
              <a:buSzPts val="2000"/>
              <a:buFont typeface="Arial"/>
              <a:buChar char="•"/>
            </a:pPr>
            <a:r>
              <a:rPr b="0" i="0" lang="en-IE" sz="2000" u="none" cap="none" strike="noStrike">
                <a:solidFill>
                  <a:srgbClr val="595959"/>
                </a:solidFill>
                <a:latin typeface="Arial"/>
                <a:ea typeface="Arial"/>
                <a:cs typeface="Arial"/>
                <a:sym typeface="Arial"/>
              </a:rPr>
              <a:t>Ποιος είναι ο αντίκτυπος όταν η ιστορία </a:t>
            </a:r>
            <a:r>
              <a:rPr lang="en-IE" sz="2000">
                <a:solidFill>
                  <a:srgbClr val="595959"/>
                </a:solidFill>
              </a:rPr>
              <a:t>είναι </a:t>
            </a:r>
            <a:r>
              <a:rPr b="0" i="0" lang="en-IE" sz="2000" u="none" cap="none" strike="noStrike">
                <a:solidFill>
                  <a:srgbClr val="595959"/>
                </a:solidFill>
                <a:latin typeface="Arial"/>
                <a:ea typeface="Arial"/>
                <a:cs typeface="Arial"/>
                <a:sym typeface="Arial"/>
              </a:rPr>
              <a:t>στο παρελθόν, το παρόν και το μέλλον; </a:t>
            </a:r>
            <a:endParaRPr/>
          </a:p>
          <a:p>
            <a:pPr indent="-101600" lvl="0" marL="914400" marR="0" rtl="0" algn="l">
              <a:lnSpc>
                <a:spcPct val="90000"/>
              </a:lnSpc>
              <a:spcBef>
                <a:spcPts val="0"/>
              </a:spcBef>
              <a:spcAft>
                <a:spcPts val="0"/>
              </a:spcAft>
              <a:buClr>
                <a:schemeClr val="dk1"/>
              </a:buClr>
              <a:buSzPts val="2000"/>
              <a:buFont typeface="Arial"/>
              <a:buNone/>
            </a:pPr>
            <a:r>
              <a:t/>
            </a:r>
            <a:endParaRPr b="0" i="0" sz="2000" u="none" cap="none" strike="noStrike">
              <a:solidFill>
                <a:srgbClr val="595959"/>
              </a:solidFill>
              <a:latin typeface="Arial"/>
              <a:ea typeface="Arial"/>
              <a:cs typeface="Arial"/>
              <a:sym typeface="Arial"/>
            </a:endParaRPr>
          </a:p>
          <a:p>
            <a:pPr indent="-228600" lvl="0" marL="914400" marR="0" rtl="0" algn="l">
              <a:lnSpc>
                <a:spcPct val="90000"/>
              </a:lnSpc>
              <a:spcBef>
                <a:spcPts val="0"/>
              </a:spcBef>
              <a:spcAft>
                <a:spcPts val="0"/>
              </a:spcAft>
              <a:buClr>
                <a:schemeClr val="dk1"/>
              </a:buClr>
              <a:buSzPts val="2000"/>
              <a:buFont typeface="Arial"/>
              <a:buChar char="•"/>
            </a:pPr>
            <a:r>
              <a:rPr b="0" i="0" lang="en-IE" sz="2000" u="none" cap="none" strike="noStrike">
                <a:solidFill>
                  <a:srgbClr val="595959"/>
                </a:solidFill>
                <a:latin typeface="Arial"/>
                <a:ea typeface="Arial"/>
                <a:cs typeface="Arial"/>
                <a:sym typeface="Arial"/>
              </a:rPr>
              <a:t>Ποια είναι η μορφή της ιστορίας; Ο αφηγητής αφηγείται την ιστορία στο 1ο ή στο 3ο πρόσωπο;</a:t>
            </a:r>
            <a:endParaRPr b="0" i="0" sz="2000" u="none" cap="none" strike="noStrike">
              <a:solidFill>
                <a:srgbClr val="595959"/>
              </a:solidFill>
              <a:latin typeface="Arial"/>
              <a:ea typeface="Arial"/>
              <a:cs typeface="Arial"/>
              <a:sym typeface="Arial"/>
            </a:endParaRPr>
          </a:p>
          <a:p>
            <a:pPr indent="-101600" lvl="0" marL="914400" marR="0" rtl="0" algn="l">
              <a:lnSpc>
                <a:spcPct val="90000"/>
              </a:lnSpc>
              <a:spcBef>
                <a:spcPts val="600"/>
              </a:spcBef>
              <a:spcAft>
                <a:spcPts val="0"/>
              </a:spcAft>
              <a:buClr>
                <a:schemeClr val="dk1"/>
              </a:buClr>
              <a:buSzPts val="2000"/>
              <a:buFont typeface="Arial"/>
              <a:buNone/>
            </a:pPr>
            <a:r>
              <a:t/>
            </a:r>
            <a:endParaRPr b="0" i="0" sz="2000" u="none" cap="none" strike="noStrike">
              <a:solidFill>
                <a:srgbClr val="595959"/>
              </a:solidFill>
              <a:latin typeface="Arial"/>
              <a:ea typeface="Arial"/>
              <a:cs typeface="Arial"/>
              <a:sym typeface="Arial"/>
            </a:endParaRPr>
          </a:p>
        </p:txBody>
      </p:sp>
      <p:pic>
        <p:nvPicPr>
          <p:cNvPr id="232" name="Google Shape;232;p36"/>
          <p:cNvPicPr preferRelativeResize="0"/>
          <p:nvPr/>
        </p:nvPicPr>
        <p:blipFill rotWithShape="1">
          <a:blip r:embed="rId3">
            <a:alphaModFix/>
          </a:blip>
          <a:srcRect b="0" l="0" r="0" t="0"/>
          <a:stretch/>
        </p:blipFill>
        <p:spPr>
          <a:xfrm>
            <a:off x="6781801" y="1053257"/>
            <a:ext cx="4797056" cy="4797056"/>
          </a:xfrm>
          <a:prstGeom prst="rect">
            <a:avLst/>
          </a:prstGeom>
          <a:noFill/>
          <a:ln>
            <a:noFill/>
          </a:ln>
        </p:spPr>
      </p:pic>
      <p:sp>
        <p:nvSpPr>
          <p:cNvPr id="233" name="Google Shape;233;p36"/>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34" name="Google Shape;234;p36"/>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35" name="Google Shape;235;p3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36" name="Google Shape;236;p36"/>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42" name="Google Shape;242;p3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43" name="Google Shape;243;p3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44" name="Google Shape;244;p3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45" name="Google Shape;245;p3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246" name="Google Shape;246;p37"/>
          <p:cNvSpPr txBox="1"/>
          <p:nvPr/>
        </p:nvSpPr>
        <p:spPr>
          <a:xfrm>
            <a:off x="673776" y="2047900"/>
            <a:ext cx="3342300" cy="34162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600" u="none" cap="none" strike="noStrike">
                <a:solidFill>
                  <a:srgbClr val="292929"/>
                </a:solidFill>
                <a:latin typeface="Arial Black"/>
                <a:ea typeface="Arial Black"/>
                <a:cs typeface="Arial Black"/>
                <a:sym typeface="Arial Black"/>
              </a:rPr>
              <a:t>Απαραίτητες ρητορικές δεξιότητες για την αφήγηση ιστοριών</a:t>
            </a:r>
            <a:endParaRPr b="1" i="0" sz="3600" u="none" cap="none" strike="noStrike">
              <a:solidFill>
                <a:srgbClr val="292929"/>
              </a:solidFill>
              <a:latin typeface="Arial Black"/>
              <a:ea typeface="Arial Black"/>
              <a:cs typeface="Arial Black"/>
              <a:sym typeface="Arial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sp>
        <p:nvSpPr>
          <p:cNvPr id="251" name="Google Shape;251;p3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2" name="Google Shape;252;p38"/>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3" name="Google Shape;253;p38"/>
          <p:cNvSpPr txBox="1"/>
          <p:nvPr/>
        </p:nvSpPr>
        <p:spPr>
          <a:xfrm>
            <a:off x="587927" y="2711194"/>
            <a:ext cx="4243589" cy="3320668"/>
          </a:xfrm>
          <a:prstGeom prst="rect">
            <a:avLst/>
          </a:prstGeom>
          <a:noFill/>
          <a:ln>
            <a:noFill/>
          </a:ln>
        </p:spPr>
        <p:txBody>
          <a:bodyPr anchorCtr="0" anchor="t" bIns="45700" lIns="91425" spcFirstLastPara="1" rIns="91425" wrap="square" tIns="45700">
            <a:normAutofit/>
          </a:bodyPr>
          <a:lstStyle/>
          <a:p>
            <a:pPr indent="-152400" lvl="0" marL="0" marR="0" rtl="0" algn="l">
              <a:lnSpc>
                <a:spcPct val="90000"/>
              </a:lnSpc>
              <a:spcBef>
                <a:spcPts val="0"/>
              </a:spcBef>
              <a:spcAft>
                <a:spcPts val="0"/>
              </a:spcAft>
              <a:buClr>
                <a:srgbClr val="000000"/>
              </a:buClr>
              <a:buSzPts val="2400"/>
              <a:buFont typeface="Arial"/>
              <a:buChar char="•"/>
            </a:pPr>
            <a:r>
              <a:rPr b="0" i="0" lang="en-IE" sz="2400" u="none" cap="none" strike="noStrike">
                <a:solidFill>
                  <a:schemeClr val="dk1"/>
                </a:solidFill>
                <a:latin typeface="Arial"/>
                <a:ea typeface="Arial"/>
                <a:cs typeface="Arial"/>
                <a:sym typeface="Arial"/>
              </a:rPr>
              <a:t>Σε μια δημόσια ομιλία, η στάση του σώματος επηρεάζει τη διαφάνεια και την ποιότητα του μηνύματος.</a:t>
            </a:r>
            <a:endParaRPr b="0" i="0" sz="2400" u="none" cap="none" strike="noStrike">
              <a:solidFill>
                <a:schemeClr val="dk1"/>
              </a:solidFill>
              <a:latin typeface="Arial"/>
              <a:ea typeface="Arial"/>
              <a:cs typeface="Arial"/>
              <a:sym typeface="Arial"/>
            </a:endParaRPr>
          </a:p>
          <a:p>
            <a:pPr indent="-152400" lvl="0" marL="0" marR="0" rtl="0" algn="l">
              <a:lnSpc>
                <a:spcPct val="90000"/>
              </a:lnSpc>
              <a:spcBef>
                <a:spcPts val="0"/>
              </a:spcBef>
              <a:spcAft>
                <a:spcPts val="0"/>
              </a:spcAft>
              <a:buClr>
                <a:srgbClr val="000000"/>
              </a:buClr>
              <a:buSzPts val="2400"/>
              <a:buFont typeface="Arial"/>
              <a:buChar char="•"/>
            </a:pPr>
            <a:r>
              <a:rPr b="0" i="0" lang="en-IE" sz="2400" u="none" cap="none" strike="noStrike">
                <a:solidFill>
                  <a:schemeClr val="dk1"/>
                </a:solidFill>
                <a:latin typeface="Arial"/>
                <a:ea typeface="Arial"/>
                <a:cs typeface="Arial"/>
                <a:sym typeface="Arial"/>
              </a:rPr>
              <a:t>Οι ρητορικές δεξιότητες μπορούν να αποκτηθούν και να </a:t>
            </a:r>
            <a:r>
              <a:rPr lang="en-IE" sz="2400">
                <a:solidFill>
                  <a:schemeClr val="dk1"/>
                </a:solidFill>
              </a:rPr>
              <a:t>καλλιεργηθούν.</a:t>
            </a:r>
            <a:endParaRPr b="0" i="0" sz="2400" u="none" cap="none" strike="noStrike">
              <a:solidFill>
                <a:schemeClr val="dk1"/>
              </a:solidFill>
              <a:latin typeface="Arial"/>
              <a:ea typeface="Arial"/>
              <a:cs typeface="Arial"/>
              <a:sym typeface="Arial"/>
            </a:endParaRPr>
          </a:p>
        </p:txBody>
      </p:sp>
      <p:pic>
        <p:nvPicPr>
          <p:cNvPr descr="Uma imagem com texto, cartão-de-visita, gráficos de vetor&#10;&#10;Descrição gerada automaticamente" id="254" name="Google Shape;254;p38"/>
          <p:cNvPicPr preferRelativeResize="0"/>
          <p:nvPr/>
        </p:nvPicPr>
        <p:blipFill rotWithShape="1">
          <a:blip r:embed="rId4">
            <a:alphaModFix/>
          </a:blip>
          <a:srcRect b="24089" l="21220" r="22298" t="0"/>
          <a:stretch/>
        </p:blipFill>
        <p:spPr>
          <a:xfrm>
            <a:off x="4834563" y="1"/>
            <a:ext cx="7354389"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55" name="Google Shape;255;p3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56" name="Google Shape;256;p38"/>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257" name="Google Shape;257;p3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58" name="Google Shape;258;p38"/>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3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64" name="Google Shape;264;p39"/>
          <p:cNvPicPr preferRelativeResize="0"/>
          <p:nvPr/>
        </p:nvPicPr>
        <p:blipFill rotWithShape="1">
          <a:blip r:embed="rId4">
            <a:alphaModFix/>
          </a:blip>
          <a:srcRect b="0" l="0" r="0" t="0"/>
          <a:stretch/>
        </p:blipFill>
        <p:spPr>
          <a:xfrm>
            <a:off x="2410836" y="461082"/>
            <a:ext cx="7363984" cy="4933766"/>
          </a:xfrm>
          <a:prstGeom prst="rect">
            <a:avLst/>
          </a:prstGeom>
          <a:noFill/>
          <a:ln>
            <a:noFill/>
          </a:ln>
        </p:spPr>
      </p:pic>
      <p:sp>
        <p:nvSpPr>
          <p:cNvPr id="265" name="Google Shape;265;p3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66" name="Google Shape;266;p39"/>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267" name="Google Shape;267;p3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68" name="Google Shape;268;p39"/>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269" name="Google Shape;269;p39"/>
          <p:cNvSpPr txBox="1"/>
          <p:nvPr/>
        </p:nvSpPr>
        <p:spPr>
          <a:xfrm>
            <a:off x="3170549" y="2176435"/>
            <a:ext cx="609600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IE" sz="3200" u="none" cap="none" strike="noStrike">
                <a:solidFill>
                  <a:schemeClr val="dk1"/>
                </a:solidFill>
                <a:latin typeface="Arial Black"/>
                <a:ea typeface="Arial Black"/>
                <a:cs typeface="Arial Black"/>
                <a:sym typeface="Arial Black"/>
              </a:rPr>
              <a:t>Ενότητα 2: Η ιστορία σας</a:t>
            </a:r>
            <a:endParaRPr b="0" i="0" sz="3200" u="none" cap="none" strike="noStrike">
              <a:solidFill>
                <a:schemeClr val="dk1"/>
              </a:solidFill>
              <a:latin typeface="Arial Black"/>
              <a:ea typeface="Arial Black"/>
              <a:cs typeface="Arial Black"/>
              <a:sym typeface="Arial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4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75" name="Google Shape;275;p4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76" name="Google Shape;276;p4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77" name="Google Shape;277;p4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78" name="Google Shape;278;p4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279" name="Google Shape;279;p40"/>
          <p:cNvSpPr txBox="1"/>
          <p:nvPr/>
        </p:nvSpPr>
        <p:spPr>
          <a:xfrm>
            <a:off x="673776" y="1971700"/>
            <a:ext cx="35676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600" u="none" cap="none" strike="noStrike">
                <a:solidFill>
                  <a:srgbClr val="292929"/>
                </a:solidFill>
                <a:latin typeface="Arial Black"/>
                <a:ea typeface="Arial Black"/>
                <a:cs typeface="Arial Black"/>
                <a:sym typeface="Arial Black"/>
              </a:rPr>
              <a:t>Τα 4</a:t>
            </a:r>
            <a:r>
              <a:rPr b="1" lang="en-IE" sz="3600">
                <a:solidFill>
                  <a:srgbClr val="292929"/>
                </a:solidFill>
                <a:latin typeface="Arial Black"/>
                <a:ea typeface="Arial Black"/>
                <a:cs typeface="Arial Black"/>
                <a:sym typeface="Arial Black"/>
              </a:rPr>
              <a:t> στοιχεία</a:t>
            </a:r>
            <a:r>
              <a:rPr b="1" i="0" lang="en-IE" sz="3600" u="none" cap="none" strike="noStrike">
                <a:solidFill>
                  <a:srgbClr val="292929"/>
                </a:solidFill>
                <a:latin typeface="Arial Black"/>
                <a:ea typeface="Arial Black"/>
                <a:cs typeface="Arial Black"/>
                <a:sym typeface="Arial Black"/>
              </a:rPr>
              <a:t> της αφήγησης ιστοριών</a:t>
            </a:r>
            <a:endParaRPr b="1" i="0" sz="3600" u="none" cap="none" strike="noStrike">
              <a:solidFill>
                <a:srgbClr val="292929"/>
              </a:solidFill>
              <a:latin typeface="Arial Black"/>
              <a:ea typeface="Arial Black"/>
              <a:cs typeface="Arial Black"/>
              <a:sym typeface="Arial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 name="Shape 283"/>
        <p:cNvGrpSpPr/>
        <p:nvPr/>
      </p:nvGrpSpPr>
      <p:grpSpPr>
        <a:xfrm>
          <a:off x="0" y="0"/>
          <a:ext cx="0" cy="0"/>
          <a:chOff x="0" y="0"/>
          <a:chExt cx="0" cy="0"/>
        </a:xfrm>
      </p:grpSpPr>
      <p:sp>
        <p:nvSpPr>
          <p:cNvPr id="284" name="Google Shape;284;p41"/>
          <p:cNvSpPr/>
          <p:nvPr/>
        </p:nvSpPr>
        <p:spPr>
          <a:xfrm>
            <a:off x="0" y="2"/>
            <a:ext cx="12192000" cy="68579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5" name="Google Shape;285;p41"/>
          <p:cNvSpPr txBox="1"/>
          <p:nvPr/>
        </p:nvSpPr>
        <p:spPr>
          <a:xfrm>
            <a:off x="982639" y="2545046"/>
            <a:ext cx="4613300" cy="110364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0" i="0" lang="en-IE" sz="7200" u="none" cap="none" strike="noStrike">
                <a:solidFill>
                  <a:schemeClr val="dk1"/>
                </a:solidFill>
                <a:latin typeface="Arial"/>
                <a:ea typeface="Arial"/>
                <a:cs typeface="Arial"/>
                <a:sym typeface="Arial"/>
              </a:rPr>
              <a:t>Άνθρωποι</a:t>
            </a:r>
            <a:endParaRPr b="0" i="0" sz="1400" u="none" cap="none" strike="noStrike">
              <a:solidFill>
                <a:srgbClr val="000000"/>
              </a:solidFill>
              <a:latin typeface="Arial"/>
              <a:ea typeface="Arial"/>
              <a:cs typeface="Arial"/>
              <a:sym typeface="Arial"/>
            </a:endParaRPr>
          </a:p>
        </p:txBody>
      </p:sp>
      <p:sp>
        <p:nvSpPr>
          <p:cNvPr id="286" name="Google Shape;286;p41"/>
          <p:cNvSpPr/>
          <p:nvPr/>
        </p:nvSpPr>
        <p:spPr>
          <a:xfrm flipH="1">
            <a:off x="8123336" y="-3"/>
            <a:ext cx="4068664" cy="6858000"/>
          </a:xfrm>
          <a:prstGeom prst="rect">
            <a:avLst/>
          </a:prstGeom>
          <a:gradFill>
            <a:gsLst>
              <a:gs pos="0">
                <a:srgbClr val="000000"/>
              </a:gs>
              <a:gs pos="26000">
                <a:srgbClr val="000000"/>
              </a:gs>
              <a:gs pos="100000">
                <a:schemeClr val="accent1"/>
              </a:gs>
            </a:gsLst>
            <a:lin ang="9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7" name="Google Shape;287;p41"/>
          <p:cNvSpPr/>
          <p:nvPr/>
        </p:nvSpPr>
        <p:spPr>
          <a:xfrm flipH="1">
            <a:off x="8123336" y="-3"/>
            <a:ext cx="3611463" cy="6858000"/>
          </a:xfrm>
          <a:prstGeom prst="rect">
            <a:avLst/>
          </a:prstGeom>
          <a:gradFill>
            <a:gsLst>
              <a:gs pos="0">
                <a:srgbClr val="2F5496">
                  <a:alpha val="55294"/>
                </a:srgbClr>
              </a:gs>
              <a:gs pos="100000">
                <a:srgbClr val="000000">
                  <a:alpha val="51372"/>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8" name="Google Shape;288;p41"/>
          <p:cNvSpPr/>
          <p:nvPr/>
        </p:nvSpPr>
        <p:spPr>
          <a:xfrm rot="5400000">
            <a:off x="8230721" y="-107390"/>
            <a:ext cx="3853890" cy="4068665"/>
          </a:xfrm>
          <a:prstGeom prst="rect">
            <a:avLst/>
          </a:prstGeom>
          <a:gradFill>
            <a:gsLst>
              <a:gs pos="0">
                <a:srgbClr val="000000">
                  <a:alpha val="33333"/>
                </a:srgbClr>
              </a:gs>
              <a:gs pos="96000">
                <a:srgbClr val="4472C4">
                  <a:alpha val="0"/>
                </a:srgbClr>
              </a:gs>
              <a:gs pos="100000">
                <a:srgbClr val="4472C4">
                  <a:alpha val="0"/>
                </a:srgbClr>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Logo&#10;&#10;Description automatically generated" id="289" name="Google Shape;289;p41"/>
          <p:cNvPicPr preferRelativeResize="0"/>
          <p:nvPr/>
        </p:nvPicPr>
        <p:blipFill rotWithShape="1">
          <a:blip r:embed="rId3">
            <a:alphaModFix/>
          </a:blip>
          <a:srcRect b="-3" l="5500" r="-3" t="0"/>
          <a:stretch/>
        </p:blipFill>
        <p:spPr>
          <a:xfrm>
            <a:off x="5595939" y="1012536"/>
            <a:ext cx="5256223" cy="4756162"/>
          </a:xfrm>
          <a:custGeom>
            <a:rect b="b" l="l" r="r" t="t"/>
            <a:pathLst>
              <a:path extrusionOk="0" h="5031136" w="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ln>
            <a:noFill/>
          </a:ln>
        </p:spPr>
      </p:pic>
      <p:sp>
        <p:nvSpPr>
          <p:cNvPr id="290" name="Google Shape;290;p4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91" name="Google Shape;291;p4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92" name="Google Shape;292;p4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93" name="Google Shape;293;p4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sp>
        <p:nvSpPr>
          <p:cNvPr id="298" name="Google Shape;298;p42"/>
          <p:cNvSpPr/>
          <p:nvPr/>
        </p:nvSpPr>
        <p:spPr>
          <a:xfrm>
            <a:off x="7403089" y="0"/>
            <a:ext cx="4788912" cy="68580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9" name="Google Shape;299;p42"/>
          <p:cNvSpPr txBox="1"/>
          <p:nvPr/>
        </p:nvSpPr>
        <p:spPr>
          <a:xfrm>
            <a:off x="8108953" y="2737146"/>
            <a:ext cx="3377183" cy="1383707"/>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i="0" lang="en-IE" sz="7200" u="none" cap="none" strike="noStrike">
                <a:solidFill>
                  <a:schemeClr val="lt1"/>
                </a:solidFill>
                <a:latin typeface="Arial"/>
                <a:ea typeface="Arial"/>
                <a:cs typeface="Arial"/>
                <a:sym typeface="Arial"/>
              </a:rPr>
              <a:t>Τόπος</a:t>
            </a:r>
            <a:endParaRPr b="0" i="0" sz="1400" u="none" cap="none" strike="noStrike">
              <a:solidFill>
                <a:srgbClr val="000000"/>
              </a:solidFill>
              <a:latin typeface="Arial"/>
              <a:ea typeface="Arial"/>
              <a:cs typeface="Arial"/>
              <a:sym typeface="Arial"/>
            </a:endParaRPr>
          </a:p>
        </p:txBody>
      </p:sp>
      <p:pic>
        <p:nvPicPr>
          <p:cNvPr descr="A picture containing text, device, vector graphics&#10;&#10;Description automatically generated" id="300" name="Google Shape;300;p42"/>
          <p:cNvPicPr preferRelativeResize="0"/>
          <p:nvPr/>
        </p:nvPicPr>
        <p:blipFill rotWithShape="1">
          <a:blip r:embed="rId3">
            <a:alphaModFix/>
          </a:blip>
          <a:srcRect b="8982" l="0" r="2" t="0"/>
          <a:stretch/>
        </p:blipFill>
        <p:spPr>
          <a:xfrm>
            <a:off x="20" y="10"/>
            <a:ext cx="7534636" cy="6857990"/>
          </a:xfrm>
          <a:prstGeom prst="rect">
            <a:avLst/>
          </a:prstGeom>
          <a:noFill/>
          <a:ln>
            <a:noFill/>
          </a:ln>
        </p:spPr>
      </p:pic>
      <p:sp>
        <p:nvSpPr>
          <p:cNvPr id="301" name="Google Shape;301;p4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02" name="Google Shape;302;p4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03" name="Google Shape;303;p4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04" name="Google Shape;304;p4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17" name="Google Shape;117;p2"/>
          <p:cNvPicPr preferRelativeResize="0"/>
          <p:nvPr/>
        </p:nvPicPr>
        <p:blipFill rotWithShape="1">
          <a:blip r:embed="rId4">
            <a:alphaModFix/>
          </a:blip>
          <a:srcRect b="0" l="0" r="0" t="0"/>
          <a:stretch/>
        </p:blipFill>
        <p:spPr>
          <a:xfrm rot="5400000">
            <a:off x="4017640" y="-488420"/>
            <a:ext cx="4156720" cy="7335722"/>
          </a:xfrm>
          <a:prstGeom prst="rect">
            <a:avLst/>
          </a:prstGeom>
          <a:noFill/>
          <a:ln>
            <a:noFill/>
          </a:ln>
        </p:spPr>
      </p:pic>
      <p:sp>
        <p:nvSpPr>
          <p:cNvPr id="118" name="Google Shape;118;p2"/>
          <p:cNvSpPr txBox="1"/>
          <p:nvPr/>
        </p:nvSpPr>
        <p:spPr>
          <a:xfrm>
            <a:off x="2997275" y="2084075"/>
            <a:ext cx="75840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3600" u="none" cap="none" strike="noStrike">
                <a:solidFill>
                  <a:srgbClr val="FD3259"/>
                </a:solidFill>
                <a:latin typeface="Arial Black"/>
                <a:ea typeface="Arial Black"/>
                <a:cs typeface="Arial Black"/>
                <a:sym typeface="Arial Black"/>
              </a:rPr>
              <a:t>Ενότητα 2: </a:t>
            </a:r>
            <a:r>
              <a:rPr lang="en-IE" sz="3600">
                <a:solidFill>
                  <a:srgbClr val="FD3259"/>
                </a:solidFill>
                <a:latin typeface="Arial Black"/>
                <a:ea typeface="Arial Black"/>
                <a:cs typeface="Arial Black"/>
                <a:sym typeface="Arial Black"/>
              </a:rPr>
              <a:t>Σε ρόλο</a:t>
            </a:r>
            <a:endParaRPr sz="3600">
              <a:solidFill>
                <a:srgbClr val="FD3259"/>
              </a:solidFill>
              <a:latin typeface="Arial Black"/>
              <a:ea typeface="Arial Black"/>
              <a:cs typeface="Arial Black"/>
              <a:sym typeface="Arial Black"/>
            </a:endParaRPr>
          </a:p>
          <a:p>
            <a:pPr indent="0" lvl="0" marL="0" marR="0" rtl="0" algn="l">
              <a:lnSpc>
                <a:spcPct val="100000"/>
              </a:lnSpc>
              <a:spcBef>
                <a:spcPts val="0"/>
              </a:spcBef>
              <a:spcAft>
                <a:spcPts val="0"/>
              </a:spcAft>
              <a:buNone/>
            </a:pPr>
            <a:r>
              <a:rPr lang="en-IE" sz="3600">
                <a:solidFill>
                  <a:srgbClr val="FD3259"/>
                </a:solidFill>
                <a:latin typeface="Arial Black"/>
                <a:ea typeface="Arial Black"/>
                <a:cs typeface="Arial Black"/>
                <a:sym typeface="Arial Black"/>
              </a:rPr>
              <a:t> αφηγητή</a:t>
            </a:r>
            <a:r>
              <a:rPr b="0" i="0" lang="en-IE" sz="3600" u="none" cap="none" strike="noStrike">
                <a:solidFill>
                  <a:srgbClr val="FD3259"/>
                </a:solidFill>
                <a:latin typeface="Arial Black"/>
                <a:ea typeface="Arial Black"/>
                <a:cs typeface="Arial Black"/>
                <a:sym typeface="Arial Black"/>
              </a:rPr>
              <a:t> </a:t>
            </a:r>
            <a:endParaRPr b="0" i="0" sz="3600" u="none" cap="none" strike="noStrike">
              <a:solidFill>
                <a:srgbClr val="FD3259"/>
              </a:solidFill>
              <a:latin typeface="Arial Black"/>
              <a:ea typeface="Arial Black"/>
              <a:cs typeface="Arial Black"/>
              <a:sym typeface="Arial Black"/>
            </a:endParaRPr>
          </a:p>
        </p:txBody>
      </p:sp>
      <p:sp>
        <p:nvSpPr>
          <p:cNvPr id="119" name="Google Shape;119;p2"/>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20" name="Google Shape;120;p2"/>
          <p:cNvPicPr preferRelativeResize="0"/>
          <p:nvPr/>
        </p:nvPicPr>
        <p:blipFill rotWithShape="1">
          <a:blip r:embed="rId5">
            <a:alphaModFix/>
          </a:blip>
          <a:srcRect b="0" l="0" r="0" t="0"/>
          <a:stretch/>
        </p:blipFill>
        <p:spPr>
          <a:xfrm>
            <a:off x="235341" y="6247302"/>
            <a:ext cx="1964299" cy="427819"/>
          </a:xfrm>
          <a:prstGeom prst="rect">
            <a:avLst/>
          </a:prstGeom>
          <a:noFill/>
          <a:ln>
            <a:noFill/>
          </a:ln>
        </p:spPr>
      </p:pic>
      <p:sp>
        <p:nvSpPr>
          <p:cNvPr id="121" name="Google Shape;121;p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22" name="Google Shape;122;p2"/>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8" name="Shape 308"/>
        <p:cNvGrpSpPr/>
        <p:nvPr/>
      </p:nvGrpSpPr>
      <p:grpSpPr>
        <a:xfrm>
          <a:off x="0" y="0"/>
          <a:ext cx="0" cy="0"/>
          <a:chOff x="0" y="0"/>
          <a:chExt cx="0" cy="0"/>
        </a:xfrm>
      </p:grpSpPr>
      <p:sp>
        <p:nvSpPr>
          <p:cNvPr id="309" name="Google Shape;309;p43"/>
          <p:cNvSpPr/>
          <p:nvPr/>
        </p:nvSpPr>
        <p:spPr>
          <a:xfrm rot="-5400000">
            <a:off x="800100" y="1491343"/>
            <a:ext cx="3333749" cy="3499103"/>
          </a:xfrm>
          <a:prstGeom prst="downArrow">
            <a:avLst>
              <a:gd fmla="val 100000" name="adj1"/>
              <a:gd fmla="val 15788" name="adj2"/>
            </a:avLst>
          </a:pr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0" name="Google Shape;310;p43"/>
          <p:cNvSpPr txBox="1"/>
          <p:nvPr/>
        </p:nvSpPr>
        <p:spPr>
          <a:xfrm>
            <a:off x="581786" y="1967265"/>
            <a:ext cx="3634740" cy="2547257"/>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0" i="0" lang="en-IE" sz="7200" u="none" cap="none" strike="noStrike">
                <a:solidFill>
                  <a:srgbClr val="FFFFFF"/>
                </a:solidFill>
                <a:latin typeface="Arial"/>
                <a:ea typeface="Arial"/>
                <a:cs typeface="Arial"/>
                <a:sym typeface="Arial"/>
              </a:rPr>
              <a:t>Σκοπός</a:t>
            </a:r>
            <a:endParaRPr b="0" i="0" sz="1400" u="none" cap="none" strike="noStrike">
              <a:solidFill>
                <a:srgbClr val="000000"/>
              </a:solidFill>
              <a:latin typeface="Arial"/>
              <a:ea typeface="Arial"/>
              <a:cs typeface="Arial"/>
              <a:sym typeface="Arial"/>
            </a:endParaRPr>
          </a:p>
        </p:txBody>
      </p:sp>
      <p:pic>
        <p:nvPicPr>
          <p:cNvPr descr="A picture containing chart&#10;&#10;Description automatically generated" id="311" name="Google Shape;311;p43"/>
          <p:cNvPicPr preferRelativeResize="0"/>
          <p:nvPr/>
        </p:nvPicPr>
        <p:blipFill rotWithShape="1">
          <a:blip r:embed="rId3">
            <a:alphaModFix/>
          </a:blip>
          <a:srcRect b="9703" l="7303" r="8674" t="12247"/>
          <a:stretch/>
        </p:blipFill>
        <p:spPr>
          <a:xfrm>
            <a:off x="5170215" y="643466"/>
            <a:ext cx="5994902" cy="5568739"/>
          </a:xfrm>
          <a:prstGeom prst="rect">
            <a:avLst/>
          </a:prstGeom>
          <a:noFill/>
          <a:ln>
            <a:noFill/>
          </a:ln>
        </p:spPr>
      </p:pic>
      <p:sp>
        <p:nvSpPr>
          <p:cNvPr id="312" name="Google Shape;312;p4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13" name="Google Shape;313;p4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14" name="Google Shape;314;p4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15" name="Google Shape;315;p4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9" name="Shape 319"/>
        <p:cNvGrpSpPr/>
        <p:nvPr/>
      </p:nvGrpSpPr>
      <p:grpSpPr>
        <a:xfrm>
          <a:off x="0" y="0"/>
          <a:ext cx="0" cy="0"/>
          <a:chOff x="0" y="0"/>
          <a:chExt cx="0" cy="0"/>
        </a:xfrm>
      </p:grpSpPr>
      <p:sp>
        <p:nvSpPr>
          <p:cNvPr id="320" name="Google Shape;320;p44"/>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1" name="Google Shape;321;p44"/>
          <p:cNvSpPr/>
          <p:nvPr/>
        </p:nvSpPr>
        <p:spPr>
          <a:xfrm>
            <a:off x="3" y="0"/>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text, vector graphics, silhouette&#10;&#10;Description automatically generated" id="322" name="Google Shape;322;p44"/>
          <p:cNvPicPr preferRelativeResize="0"/>
          <p:nvPr/>
        </p:nvPicPr>
        <p:blipFill rotWithShape="1">
          <a:blip r:embed="rId3">
            <a:alphaModFix/>
          </a:blip>
          <a:srcRect b="26211" l="0" r="9091" t="22903"/>
          <a:stretch/>
        </p:blipFill>
        <p:spPr>
          <a:xfrm>
            <a:off x="2852791" y="-486493"/>
            <a:ext cx="9898380" cy="7830985"/>
          </a:xfrm>
          <a:prstGeom prst="rect">
            <a:avLst/>
          </a:prstGeom>
          <a:noFill/>
          <a:ln>
            <a:noFill/>
          </a:ln>
        </p:spPr>
      </p:pic>
      <p:sp>
        <p:nvSpPr>
          <p:cNvPr id="323" name="Google Shape;323;p44"/>
          <p:cNvSpPr txBox="1"/>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i="0" lang="en-IE" sz="4800" u="none" cap="none" strike="noStrike">
                <a:solidFill>
                  <a:schemeClr val="lt1"/>
                </a:solidFill>
                <a:latin typeface="Arial"/>
                <a:ea typeface="Arial"/>
                <a:cs typeface="Arial"/>
                <a:sym typeface="Arial"/>
              </a:rPr>
              <a:t>Πλοκή</a:t>
            </a:r>
            <a:endParaRPr b="0" i="0" sz="1400" u="none" cap="none" strike="noStrike">
              <a:solidFill>
                <a:srgbClr val="000000"/>
              </a:solidFill>
              <a:latin typeface="Arial"/>
              <a:ea typeface="Arial"/>
              <a:cs typeface="Arial"/>
              <a:sym typeface="Arial"/>
            </a:endParaRPr>
          </a:p>
        </p:txBody>
      </p:sp>
      <p:sp>
        <p:nvSpPr>
          <p:cNvPr id="324" name="Google Shape;324;p44"/>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25" name="Google Shape;325;p44"/>
          <p:cNvSpPr/>
          <p:nvPr/>
        </p:nvSpPr>
        <p:spPr>
          <a:xfrm>
            <a:off x="481029" y="4546920"/>
            <a:ext cx="3977640"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6" name="Google Shape;326;p4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27" name="Google Shape;327;p4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28" name="Google Shape;328;p4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29" name="Google Shape;329;p4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4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335" name="Google Shape;335;p45"/>
          <p:cNvPicPr preferRelativeResize="0"/>
          <p:nvPr/>
        </p:nvPicPr>
        <p:blipFill rotWithShape="1">
          <a:blip r:embed="rId4">
            <a:alphaModFix/>
          </a:blip>
          <a:srcRect b="0" l="0" r="0" t="0"/>
          <a:stretch/>
        </p:blipFill>
        <p:spPr>
          <a:xfrm>
            <a:off x="2410836" y="461082"/>
            <a:ext cx="7363984" cy="4933766"/>
          </a:xfrm>
          <a:prstGeom prst="rect">
            <a:avLst/>
          </a:prstGeom>
          <a:noFill/>
          <a:ln>
            <a:noFill/>
          </a:ln>
        </p:spPr>
      </p:pic>
      <p:sp>
        <p:nvSpPr>
          <p:cNvPr id="336" name="Google Shape;336;p4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37" name="Google Shape;337;p45"/>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338" name="Google Shape;338;p4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39" name="Google Shape;339;p45"/>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340" name="Google Shape;340;p45"/>
          <p:cNvSpPr txBox="1"/>
          <p:nvPr/>
        </p:nvSpPr>
        <p:spPr>
          <a:xfrm>
            <a:off x="3170549" y="2176435"/>
            <a:ext cx="609600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IE" sz="3200" u="none" cap="none" strike="noStrike">
                <a:solidFill>
                  <a:schemeClr val="dk1"/>
                </a:solidFill>
                <a:latin typeface="Arial Black"/>
                <a:ea typeface="Arial Black"/>
                <a:cs typeface="Arial Black"/>
                <a:sym typeface="Arial Black"/>
              </a:rPr>
              <a:t>Ενότητα 3: Η δύναμη της αφήγησης</a:t>
            </a:r>
            <a:endParaRPr b="0" i="0" sz="3200" u="none" cap="none" strike="noStrike">
              <a:solidFill>
                <a:schemeClr val="dk1"/>
              </a:solidFill>
              <a:latin typeface="Arial Black"/>
              <a:ea typeface="Arial Black"/>
              <a:cs typeface="Arial Black"/>
              <a:sym typeface="Arial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4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46" name="Google Shape;346;p46"/>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47" name="Google Shape;347;p46"/>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48" name="Google Shape;348;p4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49" name="Google Shape;349;p46"/>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50" name="Google Shape;350;p46"/>
          <p:cNvSpPr txBox="1"/>
          <p:nvPr/>
        </p:nvSpPr>
        <p:spPr>
          <a:xfrm>
            <a:off x="673769" y="1971691"/>
            <a:ext cx="3031957"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IE" sz="3600" u="none" cap="none" strike="noStrike">
                <a:solidFill>
                  <a:srgbClr val="292929"/>
                </a:solidFill>
                <a:latin typeface="Arial Black"/>
                <a:ea typeface="Arial Black"/>
                <a:cs typeface="Arial Black"/>
                <a:sym typeface="Arial Black"/>
              </a:rPr>
              <a:t>Κεφάλι, καρδιά και παρουσία</a:t>
            </a:r>
            <a:endParaRPr b="1" i="1" sz="3600" u="none" cap="none" strike="noStrike">
              <a:solidFill>
                <a:srgbClr val="292929"/>
              </a:solidFill>
              <a:latin typeface="Arial Black"/>
              <a:ea typeface="Arial Black"/>
              <a:cs typeface="Arial Black"/>
              <a:sym typeface="Arial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 name="Shape 354"/>
        <p:cNvGrpSpPr/>
        <p:nvPr/>
      </p:nvGrpSpPr>
      <p:grpSpPr>
        <a:xfrm>
          <a:off x="0" y="0"/>
          <a:ext cx="0" cy="0"/>
          <a:chOff x="0" y="0"/>
          <a:chExt cx="0" cy="0"/>
        </a:xfrm>
      </p:grpSpPr>
      <p:sp>
        <p:nvSpPr>
          <p:cNvPr id="355" name="Google Shape;355;p4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6" name="Google Shape;356;p47"/>
          <p:cNvSpPr/>
          <p:nvPr/>
        </p:nvSpPr>
        <p:spPr>
          <a:xfrm>
            <a:off x="0" y="0"/>
            <a:ext cx="12188952"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7" name="Google Shape;357;p47"/>
          <p:cNvSpPr/>
          <p:nvPr/>
        </p:nvSpPr>
        <p:spPr>
          <a:xfrm>
            <a:off x="0" y="0"/>
            <a:ext cx="12192000" cy="6219825"/>
          </a:xfrm>
          <a:custGeom>
            <a:rect b="b" l="l" r="r" t="t"/>
            <a:pathLst>
              <a:path extrusionOk="0" h="6219825" w="12192000">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58" name="Google Shape;358;p47"/>
          <p:cNvPicPr preferRelativeResize="0"/>
          <p:nvPr/>
        </p:nvPicPr>
        <p:blipFill rotWithShape="1">
          <a:blip r:embed="rId4">
            <a:alphaModFix/>
          </a:blip>
          <a:srcRect b="0" l="0" r="0" t="0"/>
          <a:stretch/>
        </p:blipFill>
        <p:spPr>
          <a:xfrm>
            <a:off x="1841093" y="-93168"/>
            <a:ext cx="8506765" cy="6380074"/>
          </a:xfrm>
          <a:prstGeom prst="rect">
            <a:avLst/>
          </a:prstGeom>
          <a:noFill/>
          <a:ln>
            <a:noFill/>
          </a:ln>
        </p:spPr>
      </p:pic>
      <p:sp>
        <p:nvSpPr>
          <p:cNvPr id="359" name="Google Shape;359;p4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60" name="Google Shape;360;p47"/>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361" name="Google Shape;361;p4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62" name="Google Shape;362;p47"/>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4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68" name="Google Shape;368;p4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69" name="Google Shape;369;p48"/>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70" name="Google Shape;370;p4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71" name="Google Shape;371;p48"/>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72" name="Google Shape;372;p48"/>
          <p:cNvSpPr txBox="1"/>
          <p:nvPr/>
        </p:nvSpPr>
        <p:spPr>
          <a:xfrm>
            <a:off x="673769" y="1971691"/>
            <a:ext cx="3031957"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IE" sz="3600" u="none" cap="none" strike="noStrike">
                <a:solidFill>
                  <a:srgbClr val="292929"/>
                </a:solidFill>
                <a:latin typeface="Arial Black"/>
                <a:ea typeface="Arial Black"/>
                <a:cs typeface="Arial Black"/>
                <a:sym typeface="Arial Black"/>
              </a:rPr>
              <a:t>Γνωρίστε το κοινό σας</a:t>
            </a:r>
            <a:endParaRPr b="1" i="1" sz="3600" u="none" cap="none" strike="noStrike">
              <a:solidFill>
                <a:srgbClr val="292929"/>
              </a:solidFill>
              <a:latin typeface="Arial Black"/>
              <a:ea typeface="Arial Black"/>
              <a:cs typeface="Arial Black"/>
              <a:sym typeface="Arial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76" name="Shape 376"/>
        <p:cNvGrpSpPr/>
        <p:nvPr/>
      </p:nvGrpSpPr>
      <p:grpSpPr>
        <a:xfrm>
          <a:off x="0" y="0"/>
          <a:ext cx="0" cy="0"/>
          <a:chOff x="0" y="0"/>
          <a:chExt cx="0" cy="0"/>
        </a:xfrm>
      </p:grpSpPr>
      <p:sp>
        <p:nvSpPr>
          <p:cNvPr id="377" name="Google Shape;377;p49"/>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ma imagem com texto, captura de ecrã, interior, apresentação&#10;&#10;Descrição gerada automaticamente" id="378" name="Google Shape;378;p49"/>
          <p:cNvPicPr preferRelativeResize="0"/>
          <p:nvPr/>
        </p:nvPicPr>
        <p:blipFill rotWithShape="1">
          <a:blip r:embed="rId3">
            <a:alphaModFix/>
          </a:blip>
          <a:srcRect b="519" l="0" r="35362" t="8572"/>
          <a:stretch/>
        </p:blipFill>
        <p:spPr>
          <a:xfrm>
            <a:off x="3523488" y="10"/>
            <a:ext cx="8668512" cy="6857990"/>
          </a:xfrm>
          <a:prstGeom prst="rect">
            <a:avLst/>
          </a:prstGeom>
          <a:noFill/>
          <a:ln>
            <a:noFill/>
          </a:ln>
        </p:spPr>
      </p:pic>
      <p:sp>
        <p:nvSpPr>
          <p:cNvPr id="379" name="Google Shape;379;p49"/>
          <p:cNvSpPr/>
          <p:nvPr/>
        </p:nvSpPr>
        <p:spPr>
          <a:xfrm>
            <a:off x="3" y="0"/>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0" name="Google Shape;380;p49"/>
          <p:cNvSpPr txBox="1"/>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i="0" lang="en-IE" sz="4800" u="none" cap="none" strike="noStrike">
                <a:solidFill>
                  <a:schemeClr val="lt1"/>
                </a:solidFill>
                <a:latin typeface="Arial"/>
                <a:ea typeface="Arial"/>
                <a:cs typeface="Arial"/>
                <a:sym typeface="Arial"/>
              </a:rPr>
              <a:t>Κοινό</a:t>
            </a:r>
            <a:endParaRPr b="0" i="0" sz="1400" u="none" cap="none" strike="noStrike">
              <a:solidFill>
                <a:srgbClr val="000000"/>
              </a:solidFill>
              <a:latin typeface="Arial"/>
              <a:ea typeface="Arial"/>
              <a:cs typeface="Arial"/>
              <a:sym typeface="Arial"/>
            </a:endParaRPr>
          </a:p>
        </p:txBody>
      </p:sp>
      <p:sp>
        <p:nvSpPr>
          <p:cNvPr id="381" name="Google Shape;381;p49"/>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82" name="Google Shape;382;p49"/>
          <p:cNvSpPr/>
          <p:nvPr/>
        </p:nvSpPr>
        <p:spPr>
          <a:xfrm>
            <a:off x="481029" y="4546920"/>
            <a:ext cx="3977640"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3" name="Google Shape;383;p4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84" name="Google Shape;384;p4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85" name="Google Shape;385;p4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86" name="Google Shape;386;p49"/>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5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92" name="Google Shape;392;p5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93" name="Google Shape;393;p5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94" name="Google Shape;394;p5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95" name="Google Shape;395;p5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96" name="Google Shape;396;p50"/>
          <p:cNvSpPr txBox="1"/>
          <p:nvPr/>
        </p:nvSpPr>
        <p:spPr>
          <a:xfrm>
            <a:off x="673769" y="1971691"/>
            <a:ext cx="30321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IE" sz="3600" u="none" cap="none" strike="noStrike">
                <a:solidFill>
                  <a:srgbClr val="292929"/>
                </a:solidFill>
                <a:latin typeface="Arial Black"/>
                <a:ea typeface="Arial Black"/>
                <a:cs typeface="Arial Black"/>
                <a:sym typeface="Arial Black"/>
              </a:rPr>
              <a:t>Αποφύγετε τα κοινά κλισέ της πλοκής</a:t>
            </a:r>
            <a:endParaRPr b="1" i="1" sz="3600" u="none" cap="none" strike="noStrike">
              <a:solidFill>
                <a:srgbClr val="292929"/>
              </a:solidFill>
              <a:latin typeface="Arial Black"/>
              <a:ea typeface="Arial Black"/>
              <a:cs typeface="Arial Black"/>
              <a:sym typeface="Arial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0" name="Shape 400"/>
        <p:cNvGrpSpPr/>
        <p:nvPr/>
      </p:nvGrpSpPr>
      <p:grpSpPr>
        <a:xfrm>
          <a:off x="0" y="0"/>
          <a:ext cx="0" cy="0"/>
          <a:chOff x="0" y="0"/>
          <a:chExt cx="0" cy="0"/>
        </a:xfrm>
      </p:grpSpPr>
      <p:sp>
        <p:nvSpPr>
          <p:cNvPr id="401" name="Google Shape;401;p5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2" name="Google Shape;402;p51"/>
          <p:cNvSpPr txBox="1"/>
          <p:nvPr/>
        </p:nvSpPr>
        <p:spPr>
          <a:xfrm>
            <a:off x="855875" y="2201850"/>
            <a:ext cx="4834200" cy="24543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457200" marR="0" rtl="0" algn="l">
              <a:lnSpc>
                <a:spcPct val="90000"/>
              </a:lnSpc>
              <a:spcBef>
                <a:spcPts val="0"/>
              </a:spcBef>
              <a:spcAft>
                <a:spcPts val="0"/>
              </a:spcAft>
              <a:buNone/>
            </a:pPr>
            <a:r>
              <a:rPr b="0" i="0" lang="en-IE" sz="2200" u="none" cap="none" strike="noStrike">
                <a:solidFill>
                  <a:schemeClr val="dk1"/>
                </a:solidFill>
                <a:latin typeface="Arial"/>
                <a:ea typeface="Arial"/>
                <a:cs typeface="Arial"/>
                <a:sym typeface="Arial"/>
              </a:rPr>
              <a:t>Κοινά κλισέ της πλοκής:</a:t>
            </a:r>
            <a:endParaRPr/>
          </a:p>
          <a:p>
            <a:pPr indent="-342900" lvl="0" marL="800100" marR="0" rtl="0" algn="l">
              <a:lnSpc>
                <a:spcPct val="90000"/>
              </a:lnSpc>
              <a:spcBef>
                <a:spcPts val="0"/>
              </a:spcBef>
              <a:spcAft>
                <a:spcPts val="0"/>
              </a:spcAft>
              <a:buClr>
                <a:srgbClr val="000000"/>
              </a:buClr>
              <a:buSzPts val="2200"/>
              <a:buFont typeface="Arial"/>
              <a:buChar char="•"/>
            </a:pPr>
            <a:r>
              <a:rPr b="0" i="0" lang="en-IE" sz="2200" u="none" cap="none" strike="noStrike">
                <a:solidFill>
                  <a:schemeClr val="dk1"/>
                </a:solidFill>
                <a:latin typeface="Arial"/>
                <a:ea typeface="Arial"/>
                <a:cs typeface="Arial"/>
                <a:sym typeface="Arial"/>
              </a:rPr>
              <a:t>Αδύνατον /απαγορευμένοι έρωτες</a:t>
            </a:r>
            <a:endParaRPr/>
          </a:p>
          <a:p>
            <a:pPr indent="-342900" lvl="0" marL="800100" marR="0" rtl="0" algn="l">
              <a:lnSpc>
                <a:spcPct val="90000"/>
              </a:lnSpc>
              <a:spcBef>
                <a:spcPts val="0"/>
              </a:spcBef>
              <a:spcAft>
                <a:spcPts val="0"/>
              </a:spcAft>
              <a:buClr>
                <a:srgbClr val="000000"/>
              </a:buClr>
              <a:buSzPts val="2200"/>
              <a:buFont typeface="Arial"/>
              <a:buChar char="•"/>
            </a:pPr>
            <a:r>
              <a:rPr b="0" i="0" lang="en-IE" sz="2200" u="none" cap="none" strike="noStrike">
                <a:solidFill>
                  <a:schemeClr val="dk1"/>
                </a:solidFill>
                <a:latin typeface="Arial"/>
                <a:ea typeface="Arial"/>
                <a:cs typeface="Arial"/>
                <a:sym typeface="Arial"/>
              </a:rPr>
              <a:t>Αίσιο τέλος</a:t>
            </a:r>
            <a:endParaRPr/>
          </a:p>
          <a:p>
            <a:pPr indent="-342900" lvl="0" marL="800100" marR="0" rtl="0" algn="l">
              <a:lnSpc>
                <a:spcPct val="90000"/>
              </a:lnSpc>
              <a:spcBef>
                <a:spcPts val="0"/>
              </a:spcBef>
              <a:spcAft>
                <a:spcPts val="0"/>
              </a:spcAft>
              <a:buClr>
                <a:srgbClr val="000000"/>
              </a:buClr>
              <a:buSzPts val="2200"/>
              <a:buFont typeface="Arial"/>
              <a:buChar char="•"/>
            </a:pPr>
            <a:r>
              <a:rPr b="0" i="0" lang="en-IE" sz="2200" u="none" cap="none" strike="noStrike">
                <a:solidFill>
                  <a:schemeClr val="dk1"/>
                </a:solidFill>
                <a:latin typeface="Arial"/>
                <a:ea typeface="Arial"/>
                <a:cs typeface="Arial"/>
                <a:sym typeface="Arial"/>
              </a:rPr>
              <a:t>Ραντεβού / Απρόσμενη αγάπη</a:t>
            </a:r>
            <a:endParaRPr/>
          </a:p>
          <a:p>
            <a:pPr indent="-342900" lvl="0" marL="800100" marR="0" rtl="0" algn="l">
              <a:lnSpc>
                <a:spcPct val="90000"/>
              </a:lnSpc>
              <a:spcBef>
                <a:spcPts val="0"/>
              </a:spcBef>
              <a:spcAft>
                <a:spcPts val="0"/>
              </a:spcAft>
              <a:buClr>
                <a:srgbClr val="000000"/>
              </a:buClr>
              <a:buSzPts val="2200"/>
              <a:buFont typeface="Arial"/>
              <a:buChar char="•"/>
            </a:pPr>
            <a:r>
              <a:rPr b="0" i="0" lang="en-IE" sz="2200" u="none" cap="none" strike="noStrike">
                <a:solidFill>
                  <a:schemeClr val="dk1"/>
                </a:solidFill>
                <a:latin typeface="Arial"/>
                <a:ea typeface="Arial"/>
                <a:cs typeface="Arial"/>
                <a:sym typeface="Arial"/>
              </a:rPr>
              <a:t>Μυστήριο</a:t>
            </a:r>
            <a:endParaRPr/>
          </a:p>
          <a:p>
            <a:pPr indent="-342900" lvl="0" marL="800100" marR="0" rtl="0" algn="l">
              <a:lnSpc>
                <a:spcPct val="90000"/>
              </a:lnSpc>
              <a:spcBef>
                <a:spcPts val="0"/>
              </a:spcBef>
              <a:spcAft>
                <a:spcPts val="0"/>
              </a:spcAft>
              <a:buClr>
                <a:srgbClr val="000000"/>
              </a:buClr>
              <a:buSzPts val="2200"/>
              <a:buFont typeface="Arial"/>
              <a:buChar char="•"/>
            </a:pPr>
            <a:r>
              <a:rPr b="0" i="0" lang="en-IE" sz="2200" u="none" cap="none" strike="noStrike">
                <a:solidFill>
                  <a:schemeClr val="dk1"/>
                </a:solidFill>
                <a:latin typeface="Arial"/>
                <a:ea typeface="Arial"/>
                <a:cs typeface="Arial"/>
                <a:sym typeface="Arial"/>
              </a:rPr>
              <a:t>Ταμπού</a:t>
            </a:r>
            <a:endParaRPr b="0" i="0" sz="2200" u="none" cap="none" strike="noStrike">
              <a:solidFill>
                <a:schemeClr val="lt1"/>
              </a:solidFill>
              <a:latin typeface="Arial"/>
              <a:ea typeface="Arial"/>
              <a:cs typeface="Arial"/>
              <a:sym typeface="Arial"/>
            </a:endParaRPr>
          </a:p>
          <a:p>
            <a:pPr indent="-101600" lvl="0" marL="685800" marR="0" rtl="0" algn="l">
              <a:lnSpc>
                <a:spcPct val="90000"/>
              </a:lnSpc>
              <a:spcBef>
                <a:spcPts val="600"/>
              </a:spcBef>
              <a:spcAft>
                <a:spcPts val="0"/>
              </a:spcAft>
              <a:buClr>
                <a:schemeClr val="dk1"/>
              </a:buClr>
              <a:buSzPts val="2000"/>
              <a:buFont typeface="Arial"/>
              <a:buNone/>
            </a:pPr>
            <a:r>
              <a:t/>
            </a:r>
            <a:endParaRPr b="0" i="0" sz="2000" u="none" cap="none" strike="noStrike">
              <a:solidFill>
                <a:schemeClr val="lt1"/>
              </a:solidFill>
              <a:latin typeface="Arial"/>
              <a:ea typeface="Arial"/>
              <a:cs typeface="Arial"/>
              <a:sym typeface="Arial"/>
            </a:endParaRPr>
          </a:p>
        </p:txBody>
      </p:sp>
      <p:pic>
        <p:nvPicPr>
          <p:cNvPr id="403" name="Google Shape;403;p51"/>
          <p:cNvPicPr preferRelativeResize="0"/>
          <p:nvPr/>
        </p:nvPicPr>
        <p:blipFill rotWithShape="1">
          <a:blip r:embed="rId3">
            <a:alphaModFix/>
          </a:blip>
          <a:srcRect b="13965" l="7728" r="7966" t="12841"/>
          <a:stretch/>
        </p:blipFill>
        <p:spPr>
          <a:xfrm>
            <a:off x="6095999" y="1436622"/>
            <a:ext cx="5260976" cy="3945732"/>
          </a:xfrm>
          <a:prstGeom prst="rect">
            <a:avLst/>
          </a:prstGeom>
          <a:noFill/>
          <a:ln>
            <a:noFill/>
          </a:ln>
        </p:spPr>
      </p:pic>
      <p:sp>
        <p:nvSpPr>
          <p:cNvPr id="404" name="Google Shape;404;p5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05" name="Google Shape;405;p5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06" name="Google Shape;406;p5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07" name="Google Shape;407;p5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1" name="Shape 411"/>
        <p:cNvGrpSpPr/>
        <p:nvPr/>
      </p:nvGrpSpPr>
      <p:grpSpPr>
        <a:xfrm>
          <a:off x="0" y="0"/>
          <a:ext cx="0" cy="0"/>
          <a:chOff x="0" y="0"/>
          <a:chExt cx="0" cy="0"/>
        </a:xfrm>
      </p:grpSpPr>
      <p:sp>
        <p:nvSpPr>
          <p:cNvPr id="412" name="Google Shape;412;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3" name="Google Shape;413;p8"/>
          <p:cNvSpPr/>
          <p:nvPr/>
        </p:nvSpPr>
        <p:spPr>
          <a:xfrm rot="2700000">
            <a:off x="11052629" y="2120024"/>
            <a:ext cx="645368" cy="645368"/>
          </a:xfrm>
          <a:prstGeom prst="rect">
            <a:avLst/>
          </a:prstGeom>
          <a:solidFill>
            <a:schemeClr val="accent4">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4" name="Google Shape;414;p8"/>
          <p:cNvSpPr/>
          <p:nvPr/>
        </p:nvSpPr>
        <p:spPr>
          <a:xfrm rot="-5400000">
            <a:off x="10289068" y="1343027"/>
            <a:ext cx="2532832" cy="1273032"/>
          </a:xfrm>
          <a:prstGeom prst="triangle">
            <a:avLst>
              <a:gd fmla="val 50000" name="adj"/>
            </a:avLst>
          </a:prstGeom>
          <a:solidFill>
            <a:schemeClr val="accent4">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5" name="Google Shape;415;p8"/>
          <p:cNvSpPr/>
          <p:nvPr/>
        </p:nvSpPr>
        <p:spPr>
          <a:xfrm rot="5400000">
            <a:off x="-501760" y="5103257"/>
            <a:ext cx="2017580" cy="1014060"/>
          </a:xfrm>
          <a:prstGeom prst="triangle">
            <a:avLst>
              <a:gd fmla="val 50000" name="adj"/>
            </a:avLst>
          </a:prstGeom>
          <a:solidFill>
            <a:schemeClr val="accent1">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6" name="Google Shape;416;p8"/>
          <p:cNvSpPr/>
          <p:nvPr/>
        </p:nvSpPr>
        <p:spPr>
          <a:xfrm rot="2700000">
            <a:off x="427916" y="5728708"/>
            <a:ext cx="485578" cy="485578"/>
          </a:xfrm>
          <a:prstGeom prst="rect">
            <a:avLst/>
          </a:prstGeom>
          <a:solidFill>
            <a:schemeClr val="accent1">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7" name="Google Shape;417;p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18" name="Google Shape;418;p8"/>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419" name="Google Shape;419;p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20" name="Google Shape;420;p8"/>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sp>
        <p:nvSpPr>
          <p:cNvPr id="421" name="Google Shape;421;p8"/>
          <p:cNvSpPr txBox="1"/>
          <p:nvPr/>
        </p:nvSpPr>
        <p:spPr>
          <a:xfrm>
            <a:off x="3958217" y="1592028"/>
            <a:ext cx="4599470" cy="10310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800"/>
              <a:buFont typeface="Arial"/>
              <a:buNone/>
            </a:pPr>
            <a:r>
              <a:t/>
            </a:r>
            <a:endParaRPr b="1" i="0" sz="2800" u="none" cap="none" strike="noStrike">
              <a:solidFill>
                <a:srgbClr val="000000"/>
              </a:solidFill>
              <a:latin typeface="Arial"/>
              <a:ea typeface="Arial"/>
              <a:cs typeface="Arial"/>
              <a:sym typeface="Arial"/>
            </a:endParaRPr>
          </a:p>
        </p:txBody>
      </p:sp>
      <p:grpSp>
        <p:nvGrpSpPr>
          <p:cNvPr id="422" name="Google Shape;422;p8"/>
          <p:cNvGrpSpPr/>
          <p:nvPr/>
        </p:nvGrpSpPr>
        <p:grpSpPr>
          <a:xfrm>
            <a:off x="913709" y="1847137"/>
            <a:ext cx="9863148" cy="3476780"/>
            <a:chOff x="-1" y="0"/>
            <a:chExt cx="9863148" cy="3476780"/>
          </a:xfrm>
        </p:grpSpPr>
        <p:sp>
          <p:nvSpPr>
            <p:cNvPr id="423" name="Google Shape;423;p8"/>
            <p:cNvSpPr/>
            <p:nvPr/>
          </p:nvSpPr>
          <p:spPr>
            <a:xfrm rot="-5400000">
              <a:off x="1596591" y="-1596591"/>
              <a:ext cx="1738390" cy="4931573"/>
            </a:xfrm>
            <a:prstGeom prst="round1Rect">
              <a:avLst>
                <a:gd fmla="val 16667" name="adj"/>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8"/>
            <p:cNvSpPr txBox="1"/>
            <p:nvPr/>
          </p:nvSpPr>
          <p:spPr>
            <a:xfrm>
              <a:off x="0" y="0"/>
              <a:ext cx="4931573" cy="1303792"/>
            </a:xfrm>
            <a:prstGeom prst="rect">
              <a:avLst/>
            </a:prstGeom>
            <a:noFill/>
            <a:ln>
              <a:noFill/>
            </a:ln>
          </p:spPr>
          <p:txBody>
            <a:bodyPr anchorCtr="0" anchor="ctr" bIns="177800" lIns="177800" spcFirstLastPara="1" rIns="177800" wrap="square" tIns="177800">
              <a:noAutofit/>
            </a:bodyPr>
            <a:lstStyle/>
            <a:p>
              <a:pPr indent="0" lvl="0" marL="0" marR="0" rtl="0" algn="ctr">
                <a:lnSpc>
                  <a:spcPct val="90000"/>
                </a:lnSpc>
                <a:spcBef>
                  <a:spcPts val="0"/>
                </a:spcBef>
                <a:spcAft>
                  <a:spcPts val="0"/>
                </a:spcAft>
                <a:buNone/>
              </a:pPr>
              <a:r>
                <a:rPr b="1" i="0" lang="en-IE" sz="2500" u="none" cap="none" strike="noStrike">
                  <a:solidFill>
                    <a:schemeClr val="lt1"/>
                  </a:solidFill>
                  <a:latin typeface="Arial"/>
                  <a:ea typeface="Arial"/>
                  <a:cs typeface="Arial"/>
                  <a:sym typeface="Arial"/>
                </a:rPr>
                <a:t>Προσωπικές</a:t>
              </a:r>
              <a:endParaRPr b="1" i="0" sz="2500" u="none" cap="none" strike="noStrike">
                <a:solidFill>
                  <a:schemeClr val="lt1"/>
                </a:solidFill>
                <a:latin typeface="Arial"/>
                <a:ea typeface="Arial"/>
                <a:cs typeface="Arial"/>
                <a:sym typeface="Arial"/>
              </a:endParaRPr>
            </a:p>
          </p:txBody>
        </p:sp>
        <p:sp>
          <p:nvSpPr>
            <p:cNvPr id="425" name="Google Shape;425;p8"/>
            <p:cNvSpPr/>
            <p:nvPr/>
          </p:nvSpPr>
          <p:spPr>
            <a:xfrm>
              <a:off x="4931573" y="0"/>
              <a:ext cx="4931573" cy="1738390"/>
            </a:xfrm>
            <a:prstGeom prst="round1Rect">
              <a:avLst>
                <a:gd fmla="val 16667" name="adj"/>
              </a:avLst>
            </a:prstGeom>
            <a:solidFill>
              <a:srgbClr val="D07A5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8"/>
            <p:cNvSpPr txBox="1"/>
            <p:nvPr/>
          </p:nvSpPr>
          <p:spPr>
            <a:xfrm>
              <a:off x="4931573" y="0"/>
              <a:ext cx="4931573" cy="1303792"/>
            </a:xfrm>
            <a:prstGeom prst="rect">
              <a:avLst/>
            </a:prstGeom>
            <a:noFill/>
            <a:ln>
              <a:noFill/>
            </a:ln>
          </p:spPr>
          <p:txBody>
            <a:bodyPr anchorCtr="0" anchor="ctr" bIns="177800" lIns="177800" spcFirstLastPara="1" rIns="177800" wrap="square" tIns="177800">
              <a:noAutofit/>
            </a:bodyPr>
            <a:lstStyle/>
            <a:p>
              <a:pPr indent="0" lvl="0" marL="0" marR="0" rtl="0" algn="ctr">
                <a:lnSpc>
                  <a:spcPct val="90000"/>
                </a:lnSpc>
                <a:spcBef>
                  <a:spcPts val="0"/>
                </a:spcBef>
                <a:spcAft>
                  <a:spcPts val="0"/>
                </a:spcAft>
                <a:buClr>
                  <a:srgbClr val="000000"/>
                </a:buClr>
                <a:buSzPts val="2500"/>
                <a:buFont typeface="Arial"/>
                <a:buNone/>
              </a:pPr>
              <a:r>
                <a:rPr b="1" i="0" lang="en-IE" sz="2500" u="none" cap="none" strike="noStrike">
                  <a:solidFill>
                    <a:schemeClr val="lt1"/>
                  </a:solidFill>
                  <a:latin typeface="Arial"/>
                  <a:ea typeface="Arial"/>
                  <a:cs typeface="Arial"/>
                  <a:sym typeface="Arial"/>
                </a:rPr>
                <a:t>Απλές</a:t>
              </a:r>
              <a:endParaRPr b="1" i="0" sz="2500" u="none" cap="none" strike="noStrike">
                <a:solidFill>
                  <a:schemeClr val="lt1"/>
                </a:solidFill>
                <a:latin typeface="Arial"/>
                <a:ea typeface="Arial"/>
                <a:cs typeface="Arial"/>
                <a:sym typeface="Arial"/>
              </a:endParaRPr>
            </a:p>
          </p:txBody>
        </p:sp>
        <p:sp>
          <p:nvSpPr>
            <p:cNvPr id="427" name="Google Shape;427;p8"/>
            <p:cNvSpPr/>
            <p:nvPr/>
          </p:nvSpPr>
          <p:spPr>
            <a:xfrm rot="10800000">
              <a:off x="0" y="1738390"/>
              <a:ext cx="4931573" cy="1738390"/>
            </a:xfrm>
            <a:prstGeom prst="round1Rect">
              <a:avLst>
                <a:gd fmla="val 16667" name="adj"/>
              </a:avLst>
            </a:prstGeom>
            <a:solidFill>
              <a:srgbClr val="B8888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8"/>
            <p:cNvSpPr txBox="1"/>
            <p:nvPr/>
          </p:nvSpPr>
          <p:spPr>
            <a:xfrm>
              <a:off x="0" y="2172987"/>
              <a:ext cx="4931573" cy="1303792"/>
            </a:xfrm>
            <a:prstGeom prst="rect">
              <a:avLst/>
            </a:prstGeom>
            <a:noFill/>
            <a:ln>
              <a:noFill/>
            </a:ln>
          </p:spPr>
          <p:txBody>
            <a:bodyPr anchorCtr="0" anchor="ctr" bIns="177800" lIns="177800" spcFirstLastPara="1" rIns="177800" wrap="square" tIns="177800">
              <a:noAutofit/>
            </a:bodyPr>
            <a:lstStyle/>
            <a:p>
              <a:pPr indent="0" lvl="0" marL="0" marR="0" rtl="0" algn="ctr">
                <a:lnSpc>
                  <a:spcPct val="90000"/>
                </a:lnSpc>
                <a:spcBef>
                  <a:spcPts val="0"/>
                </a:spcBef>
                <a:spcAft>
                  <a:spcPts val="0"/>
                </a:spcAft>
                <a:buNone/>
              </a:pPr>
              <a:r>
                <a:rPr b="1" i="0" lang="en-IE" sz="2500" u="none" cap="none" strike="noStrike">
                  <a:solidFill>
                    <a:schemeClr val="lt1"/>
                  </a:solidFill>
                  <a:latin typeface="Arial"/>
                  <a:ea typeface="Arial"/>
                  <a:cs typeface="Arial"/>
                  <a:sym typeface="Arial"/>
                </a:rPr>
                <a:t>Αξέχαστες</a:t>
              </a:r>
              <a:endParaRPr b="1" i="0" sz="2500" u="none" cap="none" strike="noStrike">
                <a:solidFill>
                  <a:schemeClr val="lt1"/>
                </a:solidFill>
                <a:latin typeface="Arial"/>
                <a:ea typeface="Arial"/>
                <a:cs typeface="Arial"/>
                <a:sym typeface="Arial"/>
              </a:endParaRPr>
            </a:p>
          </p:txBody>
        </p:sp>
        <p:sp>
          <p:nvSpPr>
            <p:cNvPr id="429" name="Google Shape;429;p8"/>
            <p:cNvSpPr/>
            <p:nvPr/>
          </p:nvSpPr>
          <p:spPr>
            <a:xfrm rot="5400000">
              <a:off x="6528165" y="141798"/>
              <a:ext cx="1738390" cy="4931573"/>
            </a:xfrm>
            <a:prstGeom prst="round1Rect">
              <a:avLst>
                <a:gd fmla="val 16667" name="adj"/>
              </a:avLst>
            </a:prstGeom>
            <a:solidFill>
              <a:srgbClr val="A4A4A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8"/>
            <p:cNvSpPr txBox="1"/>
            <p:nvPr/>
          </p:nvSpPr>
          <p:spPr>
            <a:xfrm>
              <a:off x="4931574" y="2172986"/>
              <a:ext cx="4931573" cy="1303792"/>
            </a:xfrm>
            <a:prstGeom prst="rect">
              <a:avLst/>
            </a:prstGeom>
            <a:noFill/>
            <a:ln>
              <a:noFill/>
            </a:ln>
          </p:spPr>
          <p:txBody>
            <a:bodyPr anchorCtr="0" anchor="ctr" bIns="177800" lIns="177800" spcFirstLastPara="1" rIns="177800" wrap="square" tIns="177800">
              <a:noAutofit/>
            </a:bodyPr>
            <a:lstStyle/>
            <a:p>
              <a:pPr indent="0" lvl="0" marL="0" marR="0" rtl="0" algn="ctr">
                <a:lnSpc>
                  <a:spcPct val="90000"/>
                </a:lnSpc>
                <a:spcBef>
                  <a:spcPts val="0"/>
                </a:spcBef>
                <a:spcAft>
                  <a:spcPts val="0"/>
                </a:spcAft>
                <a:buNone/>
              </a:pPr>
              <a:r>
                <a:rPr b="1" lang="en-IE" sz="2500">
                  <a:solidFill>
                    <a:schemeClr val="lt1"/>
                  </a:solidFill>
                </a:rPr>
                <a:t>Ενδιαφέρουσες</a:t>
              </a:r>
              <a:r>
                <a:rPr b="1" i="0" lang="en-IE" sz="2500" u="none" cap="none" strike="noStrike">
                  <a:solidFill>
                    <a:schemeClr val="lt1"/>
                  </a:solidFill>
                  <a:latin typeface="Arial"/>
                  <a:ea typeface="Arial"/>
                  <a:cs typeface="Arial"/>
                  <a:sym typeface="Arial"/>
                </a:rPr>
                <a:t> &amp; Διασκέδαστικες</a:t>
              </a:r>
              <a:endParaRPr b="1" i="0" sz="2500" u="none" cap="none" strike="noStrike">
                <a:solidFill>
                  <a:schemeClr val="lt1"/>
                </a:solidFill>
                <a:latin typeface="Arial"/>
                <a:ea typeface="Arial"/>
                <a:cs typeface="Arial"/>
                <a:sym typeface="Arial"/>
              </a:endParaRPr>
            </a:p>
          </p:txBody>
        </p:sp>
        <p:sp>
          <p:nvSpPr>
            <p:cNvPr id="431" name="Google Shape;431;p8"/>
            <p:cNvSpPr/>
            <p:nvPr/>
          </p:nvSpPr>
          <p:spPr>
            <a:xfrm>
              <a:off x="3452101" y="1303792"/>
              <a:ext cx="2958944" cy="869195"/>
            </a:xfrm>
            <a:prstGeom prst="roundRect">
              <a:avLst>
                <a:gd fmla="val 16667" name="adj"/>
              </a:avLst>
            </a:prstGeom>
            <a:solidFill>
              <a:srgbClr val="F7D5C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8"/>
            <p:cNvSpPr txBox="1"/>
            <p:nvPr/>
          </p:nvSpPr>
          <p:spPr>
            <a:xfrm>
              <a:off x="3494532" y="1346223"/>
              <a:ext cx="2874082" cy="784333"/>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None/>
              </a:pPr>
              <a:r>
                <a:rPr b="0" i="0" lang="en-IE" sz="2500" u="none" cap="none" strike="noStrike">
                  <a:solidFill>
                    <a:srgbClr val="000000"/>
                  </a:solidFill>
                  <a:latin typeface="Arial"/>
                  <a:ea typeface="Arial"/>
                  <a:cs typeface="Arial"/>
                  <a:sym typeface="Arial"/>
                </a:rPr>
                <a:t>Οι καλές ιστορίες είναι...</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3"/>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28" name="Google Shape;128;p3"/>
          <p:cNvPicPr preferRelativeResize="0"/>
          <p:nvPr/>
        </p:nvPicPr>
        <p:blipFill rotWithShape="1">
          <a:blip r:embed="rId3">
            <a:alphaModFix/>
          </a:blip>
          <a:srcRect b="0" l="0" r="0" t="0"/>
          <a:stretch/>
        </p:blipFill>
        <p:spPr>
          <a:xfrm>
            <a:off x="235341" y="6247302"/>
            <a:ext cx="1964299" cy="427819"/>
          </a:xfrm>
          <a:prstGeom prst="rect">
            <a:avLst/>
          </a:prstGeom>
          <a:noFill/>
          <a:ln>
            <a:noFill/>
          </a:ln>
        </p:spPr>
      </p:pic>
      <p:sp>
        <p:nvSpPr>
          <p:cNvPr id="129" name="Google Shape;129;p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30" name="Google Shape;130;p3"/>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pic>
        <p:nvPicPr>
          <p:cNvPr id="131" name="Google Shape;131;p3"/>
          <p:cNvPicPr preferRelativeResize="0"/>
          <p:nvPr/>
        </p:nvPicPr>
        <p:blipFill rotWithShape="1">
          <a:blip r:embed="rId4">
            <a:alphaModFix/>
          </a:blip>
          <a:srcRect b="0" l="0" r="0" t="0"/>
          <a:stretch/>
        </p:blipFill>
        <p:spPr>
          <a:xfrm>
            <a:off x="853482" y="-13184"/>
            <a:ext cx="857250" cy="5667375"/>
          </a:xfrm>
          <a:prstGeom prst="rect">
            <a:avLst/>
          </a:prstGeom>
          <a:noFill/>
          <a:ln>
            <a:noFill/>
          </a:ln>
        </p:spPr>
      </p:pic>
      <p:sp>
        <p:nvSpPr>
          <p:cNvPr id="132" name="Google Shape;132;p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33" name="Google Shape;133;p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134" name="Google Shape;134;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en-IE"/>
              <a:t>Σε ρόλο αφηγητή </a:t>
            </a:r>
            <a:endParaRPr/>
          </a:p>
        </p:txBody>
      </p:sp>
      <p:sp>
        <p:nvSpPr>
          <p:cNvPr id="135" name="Google Shape;135;p3"/>
          <p:cNvSpPr txBox="1"/>
          <p:nvPr/>
        </p:nvSpPr>
        <p:spPr>
          <a:xfrm>
            <a:off x="131038" y="2616649"/>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0" i="0" lang="en-IE" sz="3600" u="none" cap="none" strike="noStrike">
                <a:solidFill>
                  <a:srgbClr val="FF9900"/>
                </a:solidFill>
                <a:latin typeface="Arial Black"/>
                <a:ea typeface="Arial Black"/>
                <a:cs typeface="Arial Black"/>
                <a:sym typeface="Arial Black"/>
              </a:rPr>
              <a:t>Μαθησιακά αποτελέσματα</a:t>
            </a:r>
            <a:endParaRPr b="0" i="0" sz="3600" u="none" cap="none" strike="noStrike">
              <a:solidFill>
                <a:srgbClr val="FF9900"/>
              </a:solidFill>
              <a:latin typeface="Arial Black"/>
              <a:ea typeface="Arial Black"/>
              <a:cs typeface="Arial Black"/>
              <a:sym typeface="Arial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6" name="Shape 436"/>
        <p:cNvGrpSpPr/>
        <p:nvPr/>
      </p:nvGrpSpPr>
      <p:grpSpPr>
        <a:xfrm>
          <a:off x="0" y="0"/>
          <a:ext cx="0" cy="0"/>
          <a:chOff x="0" y="0"/>
          <a:chExt cx="0" cy="0"/>
        </a:xfrm>
      </p:grpSpPr>
      <p:sp>
        <p:nvSpPr>
          <p:cNvPr id="437" name="Google Shape;437;p10"/>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10;&#10;Description automatically generated" id="438" name="Google Shape;438;p10"/>
          <p:cNvPicPr preferRelativeResize="0"/>
          <p:nvPr/>
        </p:nvPicPr>
        <p:blipFill rotWithShape="1">
          <a:blip r:embed="rId3">
            <a:alphaModFix/>
          </a:blip>
          <a:srcRect b="2741" l="0" r="2" t="17667"/>
          <a:stretch/>
        </p:blipFill>
        <p:spPr>
          <a:xfrm>
            <a:off x="20" y="10"/>
            <a:ext cx="6095980" cy="6857990"/>
          </a:xfrm>
          <a:prstGeom prst="rect">
            <a:avLst/>
          </a:prstGeom>
          <a:noFill/>
          <a:ln>
            <a:noFill/>
          </a:ln>
        </p:spPr>
      </p:pic>
      <p:pic>
        <p:nvPicPr>
          <p:cNvPr id="439" name="Google Shape;439;p10"/>
          <p:cNvPicPr preferRelativeResize="0"/>
          <p:nvPr/>
        </p:nvPicPr>
        <p:blipFill rotWithShape="1">
          <a:blip r:embed="rId4">
            <a:alphaModFix/>
          </a:blip>
          <a:srcRect b="0" l="25882" r="24118" t="0"/>
          <a:stretch/>
        </p:blipFill>
        <p:spPr>
          <a:xfrm>
            <a:off x="6096000" y="10"/>
            <a:ext cx="6096000" cy="6857990"/>
          </a:xfrm>
          <a:prstGeom prst="rect">
            <a:avLst/>
          </a:prstGeom>
          <a:noFill/>
          <a:ln>
            <a:noFill/>
          </a:ln>
        </p:spPr>
      </p:pic>
      <p:sp>
        <p:nvSpPr>
          <p:cNvPr id="440" name="Google Shape;440;p10"/>
          <p:cNvSpPr/>
          <p:nvPr/>
        </p:nvSpPr>
        <p:spPr>
          <a:xfrm rot="2700000">
            <a:off x="4409915" y="1742916"/>
            <a:ext cx="3372170" cy="3372168"/>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1" name="Google Shape;441;p10"/>
          <p:cNvSpPr txBox="1"/>
          <p:nvPr/>
        </p:nvSpPr>
        <p:spPr>
          <a:xfrm>
            <a:off x="4286858" y="2761554"/>
            <a:ext cx="3618284" cy="134572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0" i="0" lang="en-IE" sz="2800" u="none" cap="none" strike="noStrike">
                <a:solidFill>
                  <a:srgbClr val="080808"/>
                </a:solidFill>
                <a:latin typeface="Arial"/>
                <a:ea typeface="Arial"/>
                <a:cs typeface="Arial"/>
                <a:sym typeface="Arial"/>
              </a:rPr>
              <a:t>Ερωτήσεις;</a:t>
            </a:r>
            <a:endParaRPr b="1" i="0" sz="2800" u="none" cap="none" strike="noStrike">
              <a:solidFill>
                <a:srgbClr val="080808"/>
              </a:solidFill>
              <a:latin typeface="Arial"/>
              <a:ea typeface="Arial"/>
              <a:cs typeface="Arial"/>
              <a:sym typeface="Arial"/>
            </a:endParaRPr>
          </a:p>
        </p:txBody>
      </p:sp>
      <p:sp>
        <p:nvSpPr>
          <p:cNvPr id="442" name="Google Shape;442;p10"/>
          <p:cNvSpPr/>
          <p:nvPr/>
        </p:nvSpPr>
        <p:spPr>
          <a:xfrm rot="2700000">
            <a:off x="3971277" y="1304278"/>
            <a:ext cx="4249446" cy="4249444"/>
          </a:xfrm>
          <a:prstGeom prst="frame">
            <a:avLst>
              <a:gd fmla="val 1195" name="adj1"/>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43" name="Google Shape;443;p1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44" name="Google Shape;444;p10"/>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445" name="Google Shape;445;p1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46" name="Google Shape;446;p10"/>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17"/>
          <p:cNvSpPr txBox="1"/>
          <p:nvPr/>
        </p:nvSpPr>
        <p:spPr>
          <a:xfrm>
            <a:off x="3037812" y="6117162"/>
            <a:ext cx="6771640"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IE" sz="1000" u="none" cap="none" strike="noStrike">
                <a:solidFill>
                  <a:schemeClr val="dk1"/>
                </a:solidFill>
                <a:latin typeface="Arial"/>
                <a:ea typeface="Arial"/>
                <a:cs typeface="Arial"/>
                <a:sym typeface="Arial"/>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endParaRPr b="0" i="0" sz="1400" u="none" cap="none" strike="noStrike">
              <a:solidFill>
                <a:srgbClr val="000000"/>
              </a:solidFill>
              <a:latin typeface="Arial"/>
              <a:ea typeface="Arial"/>
              <a:cs typeface="Arial"/>
              <a:sym typeface="Arial"/>
            </a:endParaRPr>
          </a:p>
        </p:txBody>
      </p:sp>
      <p:pic>
        <p:nvPicPr>
          <p:cNvPr descr="Text&#10;&#10;Description automatically generated" id="452" name="Google Shape;452;p17"/>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453" name="Google Shape;453;p1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54" name="Google Shape;454;p17"/>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grpSp>
        <p:nvGrpSpPr>
          <p:cNvPr id="455" name="Google Shape;455;p17"/>
          <p:cNvGrpSpPr/>
          <p:nvPr/>
        </p:nvGrpSpPr>
        <p:grpSpPr>
          <a:xfrm>
            <a:off x="2602130" y="3591659"/>
            <a:ext cx="6987740" cy="2019664"/>
            <a:chOff x="1671918" y="2487063"/>
            <a:chExt cx="6453775" cy="1865333"/>
          </a:xfrm>
        </p:grpSpPr>
        <p:pic>
          <p:nvPicPr>
            <p:cNvPr id="456" name="Google Shape;456;p17"/>
            <p:cNvPicPr preferRelativeResize="0"/>
            <p:nvPr/>
          </p:nvPicPr>
          <p:blipFill rotWithShape="1">
            <a:blip r:embed="rId5">
              <a:alphaModFix/>
            </a:blip>
            <a:srcRect b="0" l="0" r="0" t="0"/>
            <a:stretch/>
          </p:blipFill>
          <p:spPr>
            <a:xfrm>
              <a:off x="3628337" y="3554732"/>
              <a:ext cx="1131311" cy="754207"/>
            </a:xfrm>
            <a:prstGeom prst="rect">
              <a:avLst/>
            </a:prstGeom>
            <a:noFill/>
            <a:ln>
              <a:noFill/>
            </a:ln>
          </p:spPr>
        </p:pic>
        <p:pic>
          <p:nvPicPr>
            <p:cNvPr descr="Logo&#10;&#10;Description automatically generated" id="457" name="Google Shape;457;p17"/>
            <p:cNvPicPr preferRelativeResize="0"/>
            <p:nvPr/>
          </p:nvPicPr>
          <p:blipFill rotWithShape="1">
            <a:blip r:embed="rId6">
              <a:alphaModFix/>
            </a:blip>
            <a:srcRect b="0" l="0" r="0" t="0"/>
            <a:stretch/>
          </p:blipFill>
          <p:spPr>
            <a:xfrm>
              <a:off x="6637985" y="3567439"/>
              <a:ext cx="1487708" cy="741500"/>
            </a:xfrm>
            <a:prstGeom prst="rect">
              <a:avLst/>
            </a:prstGeom>
            <a:noFill/>
            <a:ln>
              <a:noFill/>
            </a:ln>
          </p:spPr>
        </p:pic>
        <p:pic>
          <p:nvPicPr>
            <p:cNvPr descr="A picture containing text, first-aid kit, sign&#10;&#10;Description automatically generated" id="458" name="Google Shape;458;p17"/>
            <p:cNvPicPr preferRelativeResize="0"/>
            <p:nvPr/>
          </p:nvPicPr>
          <p:blipFill rotWithShape="1">
            <a:blip r:embed="rId7">
              <a:alphaModFix/>
            </a:blip>
            <a:srcRect b="0" l="0" r="0" t="0"/>
            <a:stretch/>
          </p:blipFill>
          <p:spPr>
            <a:xfrm>
              <a:off x="4572000" y="2510287"/>
              <a:ext cx="594745" cy="853963"/>
            </a:xfrm>
            <a:prstGeom prst="rect">
              <a:avLst/>
            </a:prstGeom>
            <a:noFill/>
            <a:ln>
              <a:noFill/>
            </a:ln>
          </p:spPr>
        </p:pic>
        <p:pic>
          <p:nvPicPr>
            <p:cNvPr descr="A picture containing text&#10;&#10;Description automatically generated" id="459" name="Google Shape;459;p17"/>
            <p:cNvPicPr preferRelativeResize="0"/>
            <p:nvPr/>
          </p:nvPicPr>
          <p:blipFill rotWithShape="1">
            <a:blip r:embed="rId8">
              <a:alphaModFix/>
            </a:blip>
            <a:srcRect b="0" l="0" r="0" t="0"/>
            <a:stretch/>
          </p:blipFill>
          <p:spPr>
            <a:xfrm>
              <a:off x="5827597" y="2487063"/>
              <a:ext cx="1007918" cy="1007918"/>
            </a:xfrm>
            <a:prstGeom prst="rect">
              <a:avLst/>
            </a:prstGeom>
            <a:noFill/>
            <a:ln>
              <a:noFill/>
            </a:ln>
          </p:spPr>
        </p:pic>
        <p:pic>
          <p:nvPicPr>
            <p:cNvPr descr="A picture containing text&#10;&#10;Description automatically generated" id="460" name="Google Shape;460;p17"/>
            <p:cNvPicPr preferRelativeResize="0"/>
            <p:nvPr/>
          </p:nvPicPr>
          <p:blipFill rotWithShape="1">
            <a:blip r:embed="rId9">
              <a:alphaModFix/>
            </a:blip>
            <a:srcRect b="0" l="0" r="0" t="0"/>
            <a:stretch/>
          </p:blipFill>
          <p:spPr>
            <a:xfrm>
              <a:off x="5228359" y="3462417"/>
              <a:ext cx="889979" cy="889979"/>
            </a:xfrm>
            <a:prstGeom prst="rect">
              <a:avLst/>
            </a:prstGeom>
            <a:noFill/>
            <a:ln>
              <a:noFill/>
            </a:ln>
          </p:spPr>
        </p:pic>
        <p:pic>
          <p:nvPicPr>
            <p:cNvPr descr="Logo&#10;&#10;Description automatically generated with medium confidence" id="461" name="Google Shape;461;p17"/>
            <p:cNvPicPr preferRelativeResize="0"/>
            <p:nvPr/>
          </p:nvPicPr>
          <p:blipFill rotWithShape="1">
            <a:blip r:embed="rId10">
              <a:alphaModFix/>
            </a:blip>
            <a:srcRect b="0" l="0" r="0" t="0"/>
            <a:stretch/>
          </p:blipFill>
          <p:spPr>
            <a:xfrm>
              <a:off x="1671918" y="3687222"/>
              <a:ext cx="1487708" cy="607605"/>
            </a:xfrm>
            <a:prstGeom prst="rect">
              <a:avLst/>
            </a:prstGeom>
            <a:noFill/>
            <a:ln>
              <a:noFill/>
            </a:ln>
          </p:spPr>
        </p:pic>
        <p:pic>
          <p:nvPicPr>
            <p:cNvPr descr="Logo&#10;&#10;Description automatically generated with medium confidence" id="462" name="Google Shape;462;p17"/>
            <p:cNvPicPr preferRelativeResize="0"/>
            <p:nvPr/>
          </p:nvPicPr>
          <p:blipFill rotWithShape="1">
            <a:blip r:embed="rId11">
              <a:alphaModFix/>
            </a:blip>
            <a:srcRect b="0" l="0" r="0" t="0"/>
            <a:stretch/>
          </p:blipFill>
          <p:spPr>
            <a:xfrm>
              <a:off x="2822894" y="2510287"/>
              <a:ext cx="1007918" cy="984694"/>
            </a:xfrm>
            <a:prstGeom prst="rect">
              <a:avLst/>
            </a:prstGeom>
            <a:noFill/>
            <a:ln>
              <a:noFill/>
            </a:ln>
          </p:spPr>
        </p:pic>
      </p:grpSp>
      <p:pic>
        <p:nvPicPr>
          <p:cNvPr id="463" name="Google Shape;463;p17"/>
          <p:cNvPicPr preferRelativeResize="0"/>
          <p:nvPr/>
        </p:nvPicPr>
        <p:blipFill rotWithShape="1">
          <a:blip r:embed="rId12">
            <a:alphaModFix/>
          </a:blip>
          <a:srcRect b="0" l="0" r="0" t="0"/>
          <a:stretch/>
        </p:blipFill>
        <p:spPr>
          <a:xfrm>
            <a:off x="5129963" y="398400"/>
            <a:ext cx="1932074" cy="25011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Text&#10;&#10;Description automatically generated" id="141" name="Google Shape;141;p4"/>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pic>
        <p:nvPicPr>
          <p:cNvPr id="142" name="Google Shape;142;p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graphicFrame>
        <p:nvGraphicFramePr>
          <p:cNvPr id="143" name="Google Shape;143;p4"/>
          <p:cNvGraphicFramePr/>
          <p:nvPr/>
        </p:nvGraphicFramePr>
        <p:xfrm>
          <a:off x="804574" y="0"/>
          <a:ext cx="3000000" cy="3000000"/>
        </p:xfrm>
        <a:graphic>
          <a:graphicData uri="http://schemas.openxmlformats.org/drawingml/2006/table">
            <a:tbl>
              <a:tblPr bandRow="1" firstRow="1">
                <a:noFill/>
                <a:tableStyleId>{CC4559FF-6A32-4B63-A611-55DE73F50E7B}</a:tableStyleId>
              </a:tblPr>
              <a:tblGrid>
                <a:gridCol w="1823875"/>
                <a:gridCol w="3692500"/>
                <a:gridCol w="2758175"/>
                <a:gridCol w="2758175"/>
              </a:tblGrid>
              <a:tr h="984225">
                <a:tc rowSpan="5">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Με την επιτυχή ολοκλήρωση α</a:t>
                      </a:r>
                      <a:r>
                        <a:rPr lang="en-IE" sz="1800"/>
                        <a:t>υτού του μαθήματος</a:t>
                      </a:r>
                      <a:r>
                        <a:rPr lang="en-IE" sz="1800" u="none" cap="none" strike="noStrike"/>
                        <a:t>, οι ενήλικες εκπαιδευόμενοι θα είναι σε θέση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Γνώσ</a:t>
                      </a:r>
                      <a:r>
                        <a:rPr lang="en-IE" sz="1800"/>
                        <a:t>εις</a:t>
                      </a:r>
                      <a:r>
                        <a:rPr lang="en-IE" sz="1800" u="none" cap="none" strike="noStrike"/>
                        <a:t>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Δεξιότητες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Στάσ</a:t>
                      </a:r>
                      <a:r>
                        <a:rPr lang="en-IE" sz="1800"/>
                        <a:t>εις</a:t>
                      </a:r>
                      <a:r>
                        <a:rPr lang="en-IE" sz="1800" u="none" cap="none" strike="noStrike"/>
                        <a:t> </a:t>
                      </a:r>
                      <a:endParaRPr sz="1800" u="none" cap="none" strike="noStrike"/>
                    </a:p>
                  </a:txBody>
                  <a:tcPr marT="45725" marB="45725" marR="91450" marL="91450"/>
                </a:tc>
              </a:tr>
              <a:tr h="1464700">
                <a:tc vMerge="1"/>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έχουν β</a:t>
                      </a:r>
                      <a:r>
                        <a:rPr lang="en-IE" sz="1400" u="none" cap="none" strike="noStrike">
                          <a:solidFill>
                            <a:srgbClr val="000000"/>
                          </a:solidFill>
                        </a:rPr>
                        <a:t>ασικ</a:t>
                      </a:r>
                      <a:r>
                        <a:rPr lang="en-IE">
                          <a:solidFill>
                            <a:srgbClr val="000000"/>
                          </a:solidFill>
                        </a:rPr>
                        <a:t>ές</a:t>
                      </a:r>
                      <a:r>
                        <a:rPr lang="en-IE" sz="1400" u="none" cap="none" strike="noStrike">
                          <a:solidFill>
                            <a:srgbClr val="000000"/>
                          </a:solidFill>
                        </a:rPr>
                        <a:t> γνώσ</a:t>
                      </a:r>
                      <a:r>
                        <a:rPr lang="en-IE">
                          <a:solidFill>
                            <a:srgbClr val="000000"/>
                          </a:solidFill>
                        </a:rPr>
                        <a:t>εις</a:t>
                      </a:r>
                      <a:r>
                        <a:rPr lang="en-IE" sz="1400" u="none" cap="none" strike="noStrike">
                          <a:solidFill>
                            <a:srgbClr val="000000"/>
                          </a:solidFill>
                        </a:rPr>
                        <a:t> της δομής μιας ιστορίας</a:t>
                      </a:r>
                      <a:endParaRPr sz="1400" u="none" cap="none" strike="noStrike"/>
                    </a:p>
                  </a:txBody>
                  <a:tcPr marT="0" marB="0" marR="114300" marL="114300"/>
                </a:tc>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σ</a:t>
                      </a:r>
                      <a:r>
                        <a:rPr lang="en-IE" sz="1400" u="none" cap="none" strike="noStrike">
                          <a:solidFill>
                            <a:srgbClr val="000000"/>
                          </a:solidFill>
                        </a:rPr>
                        <a:t>υζητ</a:t>
                      </a:r>
                      <a:r>
                        <a:rPr lang="en-IE">
                          <a:solidFill>
                            <a:srgbClr val="000000"/>
                          </a:solidFill>
                        </a:rPr>
                        <a:t>ούν </a:t>
                      </a:r>
                      <a:r>
                        <a:rPr lang="en-IE" sz="1400" u="none" cap="none" strike="noStrike">
                          <a:solidFill>
                            <a:srgbClr val="000000"/>
                          </a:solidFill>
                        </a:rPr>
                        <a:t>πώς να φτιάχν</a:t>
                      </a:r>
                      <a:r>
                        <a:rPr lang="en-IE">
                          <a:solidFill>
                            <a:srgbClr val="000000"/>
                          </a:solidFill>
                        </a:rPr>
                        <a:t>ουν</a:t>
                      </a:r>
                      <a:r>
                        <a:rPr lang="en-IE" sz="1400" u="none" cap="none" strike="noStrike">
                          <a:solidFill>
                            <a:srgbClr val="000000"/>
                          </a:solidFill>
                        </a:rPr>
                        <a:t> ιστορίες</a:t>
                      </a:r>
                      <a:endParaRPr sz="1400" u="none" cap="none" strike="noStrike">
                        <a:solidFill>
                          <a:srgbClr val="000000"/>
                        </a:solidFill>
                      </a:endParaRPr>
                    </a:p>
                  </a:txBody>
                  <a:tcPr marT="0" marB="0" marR="114300" marL="114300"/>
                </a:tc>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είναι π</a:t>
                      </a:r>
                      <a:r>
                        <a:rPr lang="en-IE" sz="1400" u="none" cap="none" strike="noStrike">
                          <a:solidFill>
                            <a:srgbClr val="000000"/>
                          </a:solidFill>
                        </a:rPr>
                        <a:t>ρ</a:t>
                      </a:r>
                      <a:r>
                        <a:rPr lang="en-IE">
                          <a:solidFill>
                            <a:srgbClr val="000000"/>
                          </a:solidFill>
                        </a:rPr>
                        <a:t>όθυμοι να ασχοληθούν με</a:t>
                      </a:r>
                      <a:r>
                        <a:rPr lang="en-IE" sz="1400" u="none" cap="none" strike="noStrike">
                          <a:solidFill>
                            <a:srgbClr val="000000"/>
                          </a:solidFill>
                        </a:rPr>
                        <a:t> αφήγηση ιστοριών για την προώθηση της διαπολιτισμικής κατανόησης και επικοινωνίας</a:t>
                      </a:r>
                      <a:endParaRPr sz="1400" u="none" cap="none" strike="noStrike">
                        <a:solidFill>
                          <a:srgbClr val="000000"/>
                        </a:solidFill>
                      </a:endParaRPr>
                    </a:p>
                  </a:txBody>
                  <a:tcPr marT="0" marB="0" marR="114300" marL="114300"/>
                </a:tc>
              </a:tr>
              <a:tr h="1464700">
                <a:tc vMerge="1"/>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έχουν β</a:t>
                      </a:r>
                      <a:r>
                        <a:rPr lang="en-IE" sz="1400" u="none" cap="none" strike="noStrike">
                          <a:solidFill>
                            <a:srgbClr val="000000"/>
                          </a:solidFill>
                        </a:rPr>
                        <a:t>ασικ</a:t>
                      </a:r>
                      <a:r>
                        <a:rPr lang="en-IE">
                          <a:solidFill>
                            <a:srgbClr val="000000"/>
                          </a:solidFill>
                        </a:rPr>
                        <a:t>ές</a:t>
                      </a:r>
                      <a:r>
                        <a:rPr lang="en-IE" sz="1400" u="none" cap="none" strike="noStrike">
                          <a:solidFill>
                            <a:srgbClr val="000000"/>
                          </a:solidFill>
                        </a:rPr>
                        <a:t> γνώσ</a:t>
                      </a:r>
                      <a:r>
                        <a:rPr lang="en-IE">
                          <a:solidFill>
                            <a:srgbClr val="000000"/>
                          </a:solidFill>
                        </a:rPr>
                        <a:t>εις</a:t>
                      </a:r>
                      <a:r>
                        <a:rPr lang="en-IE" sz="1400" u="none" cap="none" strike="noStrike">
                          <a:solidFill>
                            <a:srgbClr val="000000"/>
                          </a:solidFill>
                        </a:rPr>
                        <a:t> των διαφορετικών αφηγηματικών στυλ κατά την αφήγηση - πώς να βρείτε τη δική σας φωνή ως αφηγητής</a:t>
                      </a:r>
                      <a:endParaRPr sz="1400" u="none" cap="none" strike="noStrike"/>
                    </a:p>
                  </a:txBody>
                  <a:tcPr marT="0" marB="0" marR="114300" marL="114300"/>
                </a:tc>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α</a:t>
                      </a:r>
                      <a:r>
                        <a:rPr lang="en-IE" sz="1400" u="none" cap="none" strike="noStrike">
                          <a:solidFill>
                            <a:srgbClr val="000000"/>
                          </a:solidFill>
                        </a:rPr>
                        <a:t>ξιολογ</a:t>
                      </a:r>
                      <a:r>
                        <a:rPr lang="en-IE">
                          <a:solidFill>
                            <a:srgbClr val="000000"/>
                          </a:solidFill>
                        </a:rPr>
                        <a:t>ούν</a:t>
                      </a:r>
                      <a:r>
                        <a:rPr lang="en-IE" sz="1400" u="none" cap="none" strike="noStrike">
                          <a:solidFill>
                            <a:srgbClr val="000000"/>
                          </a:solidFill>
                        </a:rPr>
                        <a:t> πώς να προωθ</a:t>
                      </a:r>
                      <a:r>
                        <a:rPr lang="en-IE">
                          <a:solidFill>
                            <a:srgbClr val="000000"/>
                          </a:solidFill>
                        </a:rPr>
                        <a:t>ούν</a:t>
                      </a:r>
                      <a:r>
                        <a:rPr lang="en-IE" sz="1400" u="none" cap="none" strike="noStrike">
                          <a:solidFill>
                            <a:srgbClr val="000000"/>
                          </a:solidFill>
                        </a:rPr>
                        <a:t> το συναίσθημα, το δράμα, την προσδοκία μέσω της αφήγησης.</a:t>
                      </a:r>
                      <a:endParaRPr sz="1400" u="none" cap="none" strike="noStrike">
                        <a:solidFill>
                          <a:srgbClr val="000000"/>
                        </a:solidFill>
                      </a:endParaRPr>
                    </a:p>
                  </a:txBody>
                  <a:tcPr marT="0" marB="0" marR="114300" marL="114300"/>
                </a:tc>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είναι ανοικτοί </a:t>
                      </a:r>
                      <a:r>
                        <a:rPr lang="en-IE" sz="1400" u="none" cap="none" strike="noStrike">
                          <a:solidFill>
                            <a:srgbClr val="000000"/>
                          </a:solidFill>
                        </a:rPr>
                        <a:t>στη συνεισφορά και τ</a:t>
                      </a:r>
                      <a:r>
                        <a:rPr lang="en-IE">
                          <a:solidFill>
                            <a:srgbClr val="000000"/>
                          </a:solidFill>
                        </a:rPr>
                        <a:t>ην κοινοποίηση</a:t>
                      </a:r>
                      <a:r>
                        <a:rPr lang="en-IE" sz="1400" u="none" cap="none" strike="noStrike">
                          <a:solidFill>
                            <a:srgbClr val="000000"/>
                          </a:solidFill>
                        </a:rPr>
                        <a:t> ιστοριών για την προσωπική, ιστορική και κοινωνική ανάπτυξη</a:t>
                      </a:r>
                      <a:endParaRPr sz="1400" u="none" cap="none" strike="noStrike">
                        <a:solidFill>
                          <a:srgbClr val="000000"/>
                        </a:solidFill>
                      </a:endParaRPr>
                    </a:p>
                  </a:txBody>
                  <a:tcPr marT="0" marB="0" marR="114300" marL="114300"/>
                </a:tc>
              </a:tr>
              <a:tr h="1464700">
                <a:tc vMerge="1"/>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έχουν β</a:t>
                      </a:r>
                      <a:r>
                        <a:rPr lang="en-IE" sz="1400" u="none" cap="none" strike="noStrike">
                          <a:solidFill>
                            <a:srgbClr val="000000"/>
                          </a:solidFill>
                        </a:rPr>
                        <a:t>ασικές γνώσεις για την ανάπτυξη ενός καλού χαρακτήρα</a:t>
                      </a:r>
                      <a:endParaRPr sz="1400" u="none" cap="none" strike="noStrike">
                        <a:solidFill>
                          <a:srgbClr val="000000"/>
                        </a:solidFill>
                      </a:endParaRPr>
                    </a:p>
                  </a:txBody>
                  <a:tcPr marT="0" marB="0" marR="114300" marL="114300"/>
                </a:tc>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π</a:t>
                      </a:r>
                      <a:r>
                        <a:rPr lang="en-IE" sz="1400" u="none" cap="none" strike="noStrike">
                          <a:solidFill>
                            <a:srgbClr val="000000"/>
                          </a:solidFill>
                        </a:rPr>
                        <a:t>ροσδιορί</a:t>
                      </a:r>
                      <a:r>
                        <a:rPr lang="en-IE">
                          <a:solidFill>
                            <a:srgbClr val="000000"/>
                          </a:solidFill>
                        </a:rPr>
                        <a:t>ζουν</a:t>
                      </a:r>
                      <a:r>
                        <a:rPr lang="en-IE" sz="1400" u="none" cap="none" strike="noStrike">
                          <a:solidFill>
                            <a:srgbClr val="000000"/>
                          </a:solidFill>
                        </a:rPr>
                        <a:t> τις αρχές, τα στοιχεία και τις τεχνικές της αφήγησης και τον τρόπο ενσωμάτωσής τους σε ιστορίες. </a:t>
                      </a:r>
                      <a:endParaRPr sz="1400" u="none" cap="none" strike="noStrike">
                        <a:solidFill>
                          <a:srgbClr val="000000"/>
                        </a:solidFill>
                      </a:endParaRPr>
                    </a:p>
                  </a:txBody>
                  <a:tcPr marT="0" marB="0" marR="114300" marL="114300"/>
                </a:tc>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εκτιμούν</a:t>
                      </a:r>
                      <a:r>
                        <a:rPr lang="en-IE" sz="1400" u="none" cap="none" strike="noStrike">
                          <a:solidFill>
                            <a:srgbClr val="000000"/>
                          </a:solidFill>
                        </a:rPr>
                        <a:t> το</a:t>
                      </a:r>
                      <a:r>
                        <a:rPr lang="en-IE">
                          <a:solidFill>
                            <a:srgbClr val="000000"/>
                          </a:solidFill>
                        </a:rPr>
                        <a:t>ν</a:t>
                      </a:r>
                      <a:r>
                        <a:rPr lang="en-IE" sz="1400" u="none" cap="none" strike="noStrike">
                          <a:solidFill>
                            <a:srgbClr val="000000"/>
                          </a:solidFill>
                        </a:rPr>
                        <a:t> πολιτιστικ</a:t>
                      </a:r>
                      <a:r>
                        <a:rPr lang="en-IE">
                          <a:solidFill>
                            <a:srgbClr val="000000"/>
                          </a:solidFill>
                        </a:rPr>
                        <a:t>ό</a:t>
                      </a:r>
                      <a:r>
                        <a:rPr lang="en-IE" sz="1400" u="none" cap="none" strike="noStrike">
                          <a:solidFill>
                            <a:srgbClr val="000000"/>
                          </a:solidFill>
                        </a:rPr>
                        <a:t> αντίκτυπο</a:t>
                      </a:r>
                      <a:r>
                        <a:rPr lang="en-IE">
                          <a:solidFill>
                            <a:srgbClr val="000000"/>
                          </a:solidFill>
                        </a:rPr>
                        <a:t> </a:t>
                      </a:r>
                      <a:r>
                        <a:rPr lang="en-IE" sz="1400" u="none" cap="none" strike="noStrike">
                          <a:solidFill>
                            <a:srgbClr val="000000"/>
                          </a:solidFill>
                        </a:rPr>
                        <a:t>και τη</a:t>
                      </a:r>
                      <a:r>
                        <a:rPr lang="en-IE">
                          <a:solidFill>
                            <a:srgbClr val="000000"/>
                          </a:solidFill>
                        </a:rPr>
                        <a:t> </a:t>
                      </a:r>
                      <a:r>
                        <a:rPr lang="en-IE" sz="1400" u="none" cap="none" strike="noStrike">
                          <a:solidFill>
                            <a:srgbClr val="000000"/>
                          </a:solidFill>
                        </a:rPr>
                        <a:t>σημασία των ιστοριών</a:t>
                      </a:r>
                      <a:endParaRPr sz="1400" u="none" cap="none" strike="noStrike">
                        <a:solidFill>
                          <a:srgbClr val="000000"/>
                        </a:solidFill>
                      </a:endParaRPr>
                    </a:p>
                  </a:txBody>
                  <a:tcPr marT="0" marB="0" marR="114300" marL="114300"/>
                </a:tc>
              </a:tr>
              <a:tr h="1171750">
                <a:tc vMerge="1"/>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έχουν π</a:t>
                      </a:r>
                      <a:r>
                        <a:rPr lang="en-IE" sz="1400" u="none" cap="none" strike="noStrike">
                          <a:solidFill>
                            <a:srgbClr val="000000"/>
                          </a:solidFill>
                        </a:rPr>
                        <a:t>ρακτικ</a:t>
                      </a:r>
                      <a:r>
                        <a:rPr lang="en-IE">
                          <a:solidFill>
                            <a:srgbClr val="000000"/>
                          </a:solidFill>
                        </a:rPr>
                        <a:t>ές</a:t>
                      </a:r>
                      <a:r>
                        <a:rPr lang="en-IE" sz="1400" u="none" cap="none" strike="noStrike">
                          <a:solidFill>
                            <a:srgbClr val="000000"/>
                          </a:solidFill>
                        </a:rPr>
                        <a:t> γνώσ</a:t>
                      </a:r>
                      <a:r>
                        <a:rPr lang="en-IE">
                          <a:solidFill>
                            <a:srgbClr val="000000"/>
                          </a:solidFill>
                        </a:rPr>
                        <a:t>εις</a:t>
                      </a:r>
                      <a:r>
                        <a:rPr lang="en-IE" sz="1400" u="none" cap="none" strike="noStrike">
                          <a:solidFill>
                            <a:srgbClr val="000000"/>
                          </a:solidFill>
                        </a:rPr>
                        <a:t> των διαφορετικών μορφών ιστοριών - αφηγητής σε πρώτο ή τρίτο πρόσωπο</a:t>
                      </a:r>
                      <a:endParaRPr sz="1400" u="none" cap="none" strike="noStrike"/>
                    </a:p>
                  </a:txBody>
                  <a:tcPr marT="0" marB="0" marR="114300" marL="114300"/>
                </a:tc>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ε</a:t>
                      </a:r>
                      <a:r>
                        <a:rPr lang="en-IE" sz="1400" u="none" cap="none" strike="noStrike">
                          <a:solidFill>
                            <a:srgbClr val="000000"/>
                          </a:solidFill>
                        </a:rPr>
                        <a:t>ξερευν</a:t>
                      </a:r>
                      <a:r>
                        <a:rPr lang="en-IE">
                          <a:solidFill>
                            <a:srgbClr val="000000"/>
                          </a:solidFill>
                        </a:rPr>
                        <a:t>ούν</a:t>
                      </a:r>
                      <a:r>
                        <a:rPr lang="en-IE" sz="1400" u="none" cap="none" strike="noStrike">
                          <a:solidFill>
                            <a:srgbClr val="000000"/>
                          </a:solidFill>
                        </a:rPr>
                        <a:t> την τέχνη και τις τεχνικές της αφήγησης</a:t>
                      </a:r>
                      <a:endParaRPr sz="1400" u="none" cap="none" strike="noStrike">
                        <a:solidFill>
                          <a:srgbClr val="000000"/>
                        </a:solidFill>
                      </a:endParaRPr>
                    </a:p>
                  </a:txBody>
                  <a:tcPr marT="0" marB="0" marR="114300" marL="114300"/>
                </a:tc>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t>Να εκτιμούν </a:t>
                      </a:r>
                      <a:r>
                        <a:rPr i="0" lang="en-IE" sz="1400" u="none" cap="none" strike="noStrike">
                          <a:solidFill>
                            <a:schemeClr val="dk1"/>
                          </a:solidFill>
                        </a:rPr>
                        <a:t>το</a:t>
                      </a:r>
                      <a:r>
                        <a:rPr lang="en-IE"/>
                        <a:t>ν</a:t>
                      </a:r>
                      <a:r>
                        <a:rPr i="0" lang="en-IE" sz="1400" u="none" cap="none" strike="noStrike">
                          <a:solidFill>
                            <a:schemeClr val="dk1"/>
                          </a:solidFill>
                        </a:rPr>
                        <a:t> ρόλο του ατόμου στην αφήγηση ιστοριών και στη διατήρηση των παραδόσεων</a:t>
                      </a:r>
                      <a:endParaRPr sz="1400" u="none" cap="none" strike="noStrike">
                        <a:solidFill>
                          <a:srgbClr val="000000"/>
                        </a:solidFill>
                      </a:endParaRPr>
                    </a:p>
                  </a:txBody>
                  <a:tcPr marT="0" marB="0" marR="114300" marL="114300"/>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3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Text&#10;&#10;Description automatically generated" id="149" name="Google Shape;149;p30"/>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pic>
        <p:nvPicPr>
          <p:cNvPr id="150" name="Google Shape;150;p3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graphicFrame>
        <p:nvGraphicFramePr>
          <p:cNvPr id="151" name="Google Shape;151;p30"/>
          <p:cNvGraphicFramePr/>
          <p:nvPr/>
        </p:nvGraphicFramePr>
        <p:xfrm>
          <a:off x="466531" y="0"/>
          <a:ext cx="3000000" cy="3000000"/>
        </p:xfrm>
        <a:graphic>
          <a:graphicData uri="http://schemas.openxmlformats.org/drawingml/2006/table">
            <a:tbl>
              <a:tblPr bandRow="1" firstRow="1">
                <a:noFill/>
                <a:tableStyleId>{CC4559FF-6A32-4B63-A611-55DE73F50E7B}</a:tableStyleId>
              </a:tblPr>
              <a:tblGrid>
                <a:gridCol w="1890575"/>
                <a:gridCol w="3827550"/>
                <a:gridCol w="2859050"/>
                <a:gridCol w="2859050"/>
              </a:tblGrid>
              <a:tr h="731800">
                <a:tc rowSpan="7">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Με την επιτυχή ολοκλήρωση αυτ</a:t>
                      </a:r>
                      <a:r>
                        <a:rPr lang="en-IE" sz="1800"/>
                        <a:t>ού του μαθήματος</a:t>
                      </a:r>
                      <a:r>
                        <a:rPr lang="en-IE" sz="1800" u="none" cap="none" strike="noStrike"/>
                        <a:t>, οι ενήλικες εκπαιδευόμενοι θα είναι σε θέση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Γνώσ</a:t>
                      </a:r>
                      <a:r>
                        <a:rPr lang="en-IE" sz="1800"/>
                        <a:t>εις</a:t>
                      </a:r>
                      <a:r>
                        <a:rPr lang="en-IE" sz="1800" u="none" cap="none" strike="noStrike"/>
                        <a:t>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Δεξιότητες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Στάσ</a:t>
                      </a:r>
                      <a:r>
                        <a:rPr lang="en-IE" sz="1800"/>
                        <a:t>εις</a:t>
                      </a:r>
                      <a:r>
                        <a:rPr lang="en-IE" sz="1800" u="none" cap="none" strike="noStrike"/>
                        <a:t> </a:t>
                      </a:r>
                      <a:endParaRPr sz="1800" u="none" cap="none" strike="noStrike"/>
                    </a:p>
                  </a:txBody>
                  <a:tcPr marT="45725" marB="45725" marR="91450" marL="91450"/>
                </a:tc>
              </a:tr>
              <a:tr h="1222425">
                <a:tc vMerge="1"/>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έχουν π</a:t>
                      </a:r>
                      <a:r>
                        <a:rPr lang="en-IE" sz="1400" u="none" cap="none" strike="noStrike">
                          <a:solidFill>
                            <a:srgbClr val="000000"/>
                          </a:solidFill>
                        </a:rPr>
                        <a:t>ρακτική γνώση του τρόπου χρήσης των χρόνων στην αφήγηση ιστοριών για διαφορετικά αποτελέσματα - παρελθόν, παρόν και μέλλον.</a:t>
                      </a:r>
                      <a:endParaRPr sz="1400" u="none" cap="none" strike="noStrike"/>
                    </a:p>
                  </a:txBody>
                  <a:tcPr marT="0" marB="0" marR="114300" marL="114300"/>
                </a:tc>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α</a:t>
                      </a:r>
                      <a:r>
                        <a:rPr lang="en-IE" sz="1400" u="none" cap="none" strike="noStrike">
                          <a:solidFill>
                            <a:srgbClr val="000000"/>
                          </a:solidFill>
                        </a:rPr>
                        <a:t>ναγνωρίζουν πώς η αφήγηση ιστοριών μπορεί να μ</a:t>
                      </a:r>
                      <a:r>
                        <a:rPr lang="en-IE">
                          <a:solidFill>
                            <a:srgbClr val="000000"/>
                          </a:solidFill>
                        </a:rPr>
                        <a:t>εταδώσει </a:t>
                      </a:r>
                      <a:r>
                        <a:rPr lang="en-IE" sz="1400" u="none" cap="none" strike="noStrike">
                          <a:solidFill>
                            <a:srgbClr val="000000"/>
                          </a:solidFill>
                        </a:rPr>
                        <a:t>την αίσθηση της ιστορίας, των αξιών και των παραδόσεων.</a:t>
                      </a:r>
                      <a:endParaRPr sz="1400" u="none" cap="none" strike="noStrike">
                        <a:solidFill>
                          <a:srgbClr val="000000"/>
                        </a:solidFill>
                      </a:endParaRPr>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sz="1100" u="none" cap="none" strike="noStrike">
                        <a:solidFill>
                          <a:srgbClr val="000000"/>
                        </a:solidFill>
                        <a:latin typeface="Calibri"/>
                        <a:ea typeface="Calibri"/>
                        <a:cs typeface="Calibri"/>
                        <a:sym typeface="Calibri"/>
                      </a:endParaRPr>
                    </a:p>
                  </a:txBody>
                  <a:tcPr marT="0" marB="0" marR="114300" marL="114300"/>
                </a:tc>
              </a:tr>
              <a:tr h="1222425">
                <a:tc vMerge="1"/>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έχουν π</a:t>
                      </a:r>
                      <a:r>
                        <a:rPr lang="en-IE" sz="1400" u="none" cap="none" strike="noStrike">
                          <a:solidFill>
                            <a:srgbClr val="000000"/>
                          </a:solidFill>
                        </a:rPr>
                        <a:t>ρακτική γνώση των ρητορικών δεξιοτήτων που απαιτούνται για την αφήγηση ιστοριών - έλεγχος του ύψους, του τόνου, της έντασης, της γλώσσας του σώματος κ.λπ.</a:t>
                      </a:r>
                      <a:endParaRPr sz="1400" u="none" cap="none" strike="noStrike"/>
                    </a:p>
                  </a:txBody>
                  <a:tcPr marT="0" marB="0" marR="114300" marL="114300"/>
                </a:tc>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sz="1400" u="none" cap="none" strike="noStrike">
                          <a:solidFill>
                            <a:srgbClr val="000000"/>
                          </a:solidFill>
                        </a:rPr>
                        <a:t>Να διακρίνουν μεταξύ διαφορετικών τύπων ιστοριών και του ρόλου που διαδραματίζουν στην προφορική παράδοση </a:t>
                      </a:r>
                      <a:endParaRPr sz="1400" u="none" cap="none" strike="noStrike">
                        <a:solidFill>
                          <a:srgbClr val="000000"/>
                        </a:solidFill>
                      </a:endParaRPr>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sz="1100" u="none" cap="none" strike="noStrike">
                        <a:solidFill>
                          <a:srgbClr val="000000"/>
                        </a:solidFill>
                        <a:latin typeface="Calibri"/>
                        <a:ea typeface="Calibri"/>
                        <a:cs typeface="Calibri"/>
                        <a:sym typeface="Calibri"/>
                      </a:endParaRPr>
                    </a:p>
                  </a:txBody>
                  <a:tcPr marT="0" marB="0" marR="114300" marL="114300"/>
                </a:tc>
              </a:tr>
              <a:tr h="1222425">
                <a:tc vMerge="1"/>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έχουν π</a:t>
                      </a:r>
                      <a:r>
                        <a:rPr lang="en-IE" sz="1400" u="none" cap="none" strike="noStrike">
                          <a:solidFill>
                            <a:srgbClr val="000000"/>
                          </a:solidFill>
                        </a:rPr>
                        <a:t>ρακτική γνώση του πώς να χρησιμοποι</a:t>
                      </a:r>
                      <a:r>
                        <a:rPr lang="en-IE">
                          <a:solidFill>
                            <a:srgbClr val="000000"/>
                          </a:solidFill>
                        </a:rPr>
                        <a:t>ούν </a:t>
                      </a:r>
                      <a:r>
                        <a:rPr lang="en-IE" sz="1400" u="none" cap="none" strike="noStrike">
                          <a:solidFill>
                            <a:srgbClr val="000000"/>
                          </a:solidFill>
                        </a:rPr>
                        <a:t>το σώμα </a:t>
                      </a:r>
                      <a:r>
                        <a:rPr lang="en-IE">
                          <a:solidFill>
                            <a:srgbClr val="000000"/>
                          </a:solidFill>
                        </a:rPr>
                        <a:t>τους</a:t>
                      </a:r>
                      <a:r>
                        <a:rPr lang="en-IE" sz="1400" u="none" cap="none" strike="noStrike">
                          <a:solidFill>
                            <a:srgbClr val="000000"/>
                          </a:solidFill>
                        </a:rPr>
                        <a:t> στην αφήγηση - ο ρόλος της κίνησης, της χειρονομίας και του χορού στην αφήγηση.</a:t>
                      </a:r>
                      <a:endParaRPr sz="1400" u="none" cap="none" strike="noStrike"/>
                    </a:p>
                  </a:txBody>
                  <a:tcPr marT="0" marB="0" marR="114300" marL="114300"/>
                </a:tc>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επιδεικνύουν τα 4 στοιχεία </a:t>
                      </a:r>
                      <a:r>
                        <a:rPr lang="en-IE" sz="1400" u="none" cap="none" strike="noStrike">
                          <a:solidFill>
                            <a:srgbClr val="000000"/>
                          </a:solidFill>
                        </a:rPr>
                        <a:t> της αφήγησης - Άνθρωποι, τόπος, πλοκή, σκοπός</a:t>
                      </a:r>
                      <a:endParaRPr sz="1400" u="none" cap="none" strike="noStrike">
                        <a:solidFill>
                          <a:srgbClr val="000000"/>
                        </a:solidFill>
                      </a:endParaRPr>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sz="1100" u="none" cap="none" strike="noStrike">
                        <a:solidFill>
                          <a:srgbClr val="000000"/>
                        </a:solidFill>
                        <a:latin typeface="Calibri"/>
                        <a:ea typeface="Calibri"/>
                        <a:cs typeface="Calibri"/>
                        <a:sym typeface="Calibri"/>
                      </a:endParaRPr>
                    </a:p>
                  </a:txBody>
                  <a:tcPr marT="0" marB="0" marR="114300" marL="114300"/>
                </a:tc>
              </a:tr>
              <a:tr h="916825">
                <a:tc vMerge="1"/>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έχουν π</a:t>
                      </a:r>
                      <a:r>
                        <a:rPr lang="en-IE" sz="1400" u="none" cap="none" strike="noStrike">
                          <a:solidFill>
                            <a:srgbClr val="000000"/>
                          </a:solidFill>
                        </a:rPr>
                        <a:t>ρακτικές γνώσεις για το πώς να εί</a:t>
                      </a:r>
                      <a:r>
                        <a:rPr lang="en-IE">
                          <a:solidFill>
                            <a:srgbClr val="000000"/>
                          </a:solidFill>
                        </a:rPr>
                        <a:t>ναι </a:t>
                      </a:r>
                      <a:r>
                        <a:rPr lang="en-IE" sz="1400" u="none" cap="none" strike="noStrike">
                          <a:solidFill>
                            <a:srgbClr val="000000"/>
                          </a:solidFill>
                        </a:rPr>
                        <a:t>σίγουροι, σαφείς και περιεκτικοί αφηγητές ιστοριών</a:t>
                      </a:r>
                      <a:endParaRPr sz="1400" u="none" cap="none" strike="noStrike"/>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sz="1400" u="none" cap="none" strike="noStrike">
                        <a:solidFill>
                          <a:srgbClr val="000000"/>
                        </a:solidFill>
                      </a:endParaRPr>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sz="1100" u="none" cap="none" strike="noStrike">
                        <a:solidFill>
                          <a:srgbClr val="000000"/>
                        </a:solidFill>
                        <a:latin typeface="Calibri"/>
                        <a:ea typeface="Calibri"/>
                        <a:cs typeface="Calibri"/>
                        <a:sym typeface="Calibri"/>
                      </a:endParaRPr>
                    </a:p>
                  </a:txBody>
                  <a:tcPr marT="0" marB="0" marR="114300" marL="114300"/>
                </a:tc>
              </a:tr>
              <a:tr h="611225">
                <a:tc vMerge="1"/>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solidFill>
                            <a:srgbClr val="000000"/>
                          </a:solidFill>
                        </a:rPr>
                        <a:t>Να έχουν πρ</a:t>
                      </a:r>
                      <a:r>
                        <a:rPr lang="en-IE" sz="1400" u="none" cap="none" strike="noStrike">
                          <a:solidFill>
                            <a:srgbClr val="000000"/>
                          </a:solidFill>
                        </a:rPr>
                        <a:t>ακτική γνώση του τρόπου δημιουργίας ιστοριών </a:t>
                      </a:r>
                      <a:endParaRPr sz="1400" u="none" cap="none" strike="noStrike"/>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sz="1400" u="none" cap="none" strike="noStrike">
                        <a:solidFill>
                          <a:srgbClr val="000000"/>
                        </a:solidFill>
                      </a:endParaRPr>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sz="1100" u="none" cap="none" strike="noStrike">
                        <a:solidFill>
                          <a:srgbClr val="000000"/>
                        </a:solidFill>
                        <a:latin typeface="Calibri"/>
                        <a:ea typeface="Calibri"/>
                        <a:cs typeface="Calibri"/>
                        <a:sym typeface="Calibri"/>
                      </a:endParaRPr>
                    </a:p>
                  </a:txBody>
                  <a:tcPr marT="0" marB="0" marR="114300" marL="114300"/>
                </a:tc>
              </a:tr>
              <a:tr h="641600">
                <a:tc vMerge="1"/>
                <a:tc>
                  <a:txBody>
                    <a:bodyPr/>
                    <a:lstStyle/>
                    <a:p>
                      <a:pPr indent="-342900" lvl="0" marL="342900" marR="0" rtl="0" algn="l">
                        <a:lnSpc>
                          <a:spcPct val="150000"/>
                        </a:lnSpc>
                        <a:spcBef>
                          <a:spcPts val="0"/>
                        </a:spcBef>
                        <a:spcAft>
                          <a:spcPts val="0"/>
                        </a:spcAft>
                        <a:buClr>
                          <a:srgbClr val="000000"/>
                        </a:buClr>
                        <a:buSzPts val="1400"/>
                        <a:buFont typeface="Calibri"/>
                        <a:buChar char="●"/>
                      </a:pPr>
                      <a:r>
                        <a:rPr lang="en-IE"/>
                        <a:t>Να έχουν θ</a:t>
                      </a:r>
                      <a:r>
                        <a:rPr i="0" lang="en-IE" sz="1400" u="none" cap="none" strike="noStrike">
                          <a:solidFill>
                            <a:schemeClr val="dk1"/>
                          </a:solidFill>
                        </a:rPr>
                        <a:t>εωρητική γνώση των διαφόρων στοιχείων που συμβάλλουν στην αφήγηση ιστοριών</a:t>
                      </a:r>
                      <a:endParaRPr sz="1400" u="none" cap="none" strike="noStrike"/>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sz="1400" u="none" cap="none" strike="noStrike">
                        <a:solidFill>
                          <a:srgbClr val="000000"/>
                        </a:solidFill>
                      </a:endParaRPr>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sz="1100" u="none" cap="none" strike="noStrike">
                        <a:solidFill>
                          <a:srgbClr val="000000"/>
                        </a:solidFill>
                        <a:latin typeface="Calibri"/>
                        <a:ea typeface="Calibri"/>
                        <a:cs typeface="Calibri"/>
                        <a:sym typeface="Calibri"/>
                      </a:endParaRPr>
                    </a:p>
                  </a:txBody>
                  <a:tcPr marT="0" marB="0" marR="114300" marL="114300"/>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1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57" name="Google Shape;157;p11"/>
          <p:cNvPicPr preferRelativeResize="0"/>
          <p:nvPr/>
        </p:nvPicPr>
        <p:blipFill rotWithShape="1">
          <a:blip r:embed="rId4">
            <a:alphaModFix/>
          </a:blip>
          <a:srcRect b="0" l="0" r="0" t="0"/>
          <a:stretch/>
        </p:blipFill>
        <p:spPr>
          <a:xfrm>
            <a:off x="2410836" y="461082"/>
            <a:ext cx="7363984" cy="4933766"/>
          </a:xfrm>
          <a:prstGeom prst="rect">
            <a:avLst/>
          </a:prstGeom>
          <a:noFill/>
          <a:ln>
            <a:noFill/>
          </a:ln>
        </p:spPr>
      </p:pic>
      <p:sp>
        <p:nvSpPr>
          <p:cNvPr id="158" name="Google Shape;158;p1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59" name="Google Shape;159;p11"/>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160" name="Google Shape;160;p1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61" name="Google Shape;161;p11"/>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162" name="Google Shape;162;p11"/>
          <p:cNvSpPr txBox="1"/>
          <p:nvPr/>
        </p:nvSpPr>
        <p:spPr>
          <a:xfrm>
            <a:off x="3170549" y="2176435"/>
            <a:ext cx="609600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IE" sz="3200">
                <a:solidFill>
                  <a:schemeClr val="dk1"/>
                </a:solidFill>
                <a:latin typeface="Arial Black"/>
                <a:ea typeface="Arial Black"/>
                <a:cs typeface="Arial Black"/>
                <a:sym typeface="Arial Black"/>
              </a:rPr>
              <a:t>Ενότητα</a:t>
            </a:r>
            <a:r>
              <a:rPr b="0" i="0" lang="en-IE" sz="3200" u="none" cap="none" strike="noStrike">
                <a:solidFill>
                  <a:schemeClr val="dk1"/>
                </a:solidFill>
                <a:latin typeface="Arial Black"/>
                <a:ea typeface="Arial Black"/>
                <a:cs typeface="Arial Black"/>
                <a:sym typeface="Arial Black"/>
              </a:rPr>
              <a:t> 1: Πώς να χτίσετε μια αφήγηση</a:t>
            </a:r>
            <a:endParaRPr b="0" i="0" sz="3200" u="none" cap="none" strike="noStrike">
              <a:solidFill>
                <a:schemeClr val="dk1"/>
              </a:solidFill>
              <a:latin typeface="Arial Black"/>
              <a:ea typeface="Arial Black"/>
              <a:cs typeface="Arial Black"/>
              <a:sym typeface="Arial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68" name="Google Shape;168;p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69" name="Google Shape;169;p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170" name="Google Shape;170;p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71" name="Google Shape;171;p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172" name="Google Shape;172;p7"/>
          <p:cNvSpPr txBox="1"/>
          <p:nvPr/>
        </p:nvSpPr>
        <p:spPr>
          <a:xfrm>
            <a:off x="235341" y="2615191"/>
            <a:ext cx="391129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600" u="none" cap="none" strike="noStrike">
                <a:solidFill>
                  <a:srgbClr val="292929"/>
                </a:solidFill>
                <a:latin typeface="Arial Black"/>
                <a:ea typeface="Arial Black"/>
                <a:cs typeface="Arial Black"/>
                <a:sym typeface="Arial Black"/>
              </a:rPr>
              <a:t>Το νόημα της αφήγησης</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78" name="Google Shape;178;p31"/>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179" name="Google Shape;179;p3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80" name="Google Shape;180;p31"/>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sp>
        <p:nvSpPr>
          <p:cNvPr id="181" name="Google Shape;181;p31"/>
          <p:cNvSpPr txBox="1"/>
          <p:nvPr/>
        </p:nvSpPr>
        <p:spPr>
          <a:xfrm>
            <a:off x="870300" y="861646"/>
            <a:ext cx="10680900" cy="34785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IE" sz="4400" u="none" cap="none" strike="noStrike">
                <a:solidFill>
                  <a:srgbClr val="000000"/>
                </a:solidFill>
                <a:latin typeface="Arial"/>
                <a:ea typeface="Arial"/>
                <a:cs typeface="Arial"/>
                <a:sym typeface="Arial"/>
              </a:rPr>
              <a:t>"Η αφήγηση είναι η διαδικασία της ύφανσης της γλώσσας σε μια συγκεκριμένη </a:t>
            </a:r>
            <a:r>
              <a:rPr b="1" i="1" lang="en-IE" sz="4400"/>
              <a:t>ιστορία</a:t>
            </a:r>
            <a:r>
              <a:rPr b="1" i="1" lang="en-IE" sz="4400" u="none" cap="none" strike="noStrike">
                <a:solidFill>
                  <a:srgbClr val="000000"/>
                </a:solidFill>
                <a:latin typeface="Arial"/>
                <a:ea typeface="Arial"/>
                <a:cs typeface="Arial"/>
                <a:sym typeface="Arial"/>
              </a:rPr>
              <a:t>, με σκοπό τη δημιουργία πλούσιων και πιστευτών εμπειριών".</a:t>
            </a:r>
            <a:endParaRPr b="1" i="1" sz="4400" u="none" cap="none" strike="noStrike">
              <a:solidFill>
                <a:srgbClr val="000000"/>
              </a:solidFill>
              <a:latin typeface="Arial"/>
              <a:ea typeface="Arial"/>
              <a:cs typeface="Arial"/>
              <a:sym typeface="Arial"/>
            </a:endParaRPr>
          </a:p>
        </p:txBody>
      </p:sp>
      <p:sp>
        <p:nvSpPr>
          <p:cNvPr id="182" name="Google Shape;182;p31"/>
          <p:cNvSpPr txBox="1"/>
          <p:nvPr/>
        </p:nvSpPr>
        <p:spPr>
          <a:xfrm>
            <a:off x="3679371" y="4215954"/>
            <a:ext cx="832757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IE" sz="800" u="none" cap="none" strike="noStrike">
                <a:solidFill>
                  <a:srgbClr val="A5A5A5"/>
                </a:solidFill>
                <a:latin typeface="Arial"/>
                <a:ea typeface="Arial"/>
                <a:cs typeface="Arial"/>
                <a:sym typeface="Arial"/>
              </a:rPr>
              <a:t>Source: says, W. L. R. U. 11/15-B. S. S. (2021, September 14). Capturing the Art of Storytelling: Techniques &amp; Tips. Writers.com. https://writers.com/the-art-of-storytelling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IE"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88" name="Google Shape;188;p3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89" name="Google Shape;189;p3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190" name="Google Shape;190;p3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91" name="Google Shape;191;p3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192" name="Google Shape;192;p32"/>
          <p:cNvSpPr txBox="1"/>
          <p:nvPr/>
        </p:nvSpPr>
        <p:spPr>
          <a:xfrm>
            <a:off x="347198" y="2497625"/>
            <a:ext cx="344103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600" u="none" cap="none" strike="noStrike">
                <a:solidFill>
                  <a:srgbClr val="292929"/>
                </a:solidFill>
                <a:latin typeface="Arial Black"/>
                <a:ea typeface="Arial Black"/>
                <a:cs typeface="Arial Black"/>
                <a:sym typeface="Arial Black"/>
              </a:rPr>
              <a:t>Πώς να πείτε μια ιστορία;</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2021-04-20T08:47:25Z</dcterms:created>
  <dc:creator>Gary</dc:creator>
</cp:coreProperties>
</file>