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62" r:id="rId3"/>
  </p:sldMasterIdLst>
  <p:notesMasterIdLst>
    <p:notesMasterId r:id="rId3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Lst>
  <p:sldSz cx="12192000" cy="6858000"/>
  <p:notesSz cx="6858000" cy="9144000"/>
  <p:embeddedFontLst>
    <p:embeddedFont>
      <p:font typeface="Arial Black" panose="020B0A04020102020204" pitchFamily="34" charset="0"/>
      <p:regular r:id="rId36"/>
      <p:bold r:id="rId37"/>
    </p:embeddedFont>
    <p:embeddedFont>
      <p:font typeface="Calibri" panose="020F050202020403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h1Yd2UGLom1N8gisaM1JmSx/hp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0051C0-5EAA-47F7-B5FD-D7CD51A30392}">
  <a:tblStyle styleId="{760051C0-5EAA-47F7-B5FD-D7CD51A30392}"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CE7"/>
          </a:solidFill>
        </a:fill>
      </a:tcStyle>
    </a:wholeTbl>
    <a:band1H>
      <a:tcTxStyle b="off" i="off"/>
      <a:tcStyle>
        <a:tcBdr/>
        <a:fill>
          <a:solidFill>
            <a:srgbClr val="F8D6CC"/>
          </a:solidFill>
        </a:fill>
      </a:tcStyle>
    </a:band1H>
    <a:band2H>
      <a:tcTxStyle b="off" i="off"/>
      <a:tcStyle>
        <a:tcBdr/>
      </a:tcStyle>
    </a:band2H>
    <a:band1V>
      <a:tcTxStyle b="off" i="off"/>
      <a:tcStyle>
        <a:tcBdr/>
        <a:fill>
          <a:solidFill>
            <a:srgbClr val="F8D6CC"/>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b="off" i="off"/>
      <a:tcStyle>
        <a:tcBdr/>
      </a:tcStyle>
    </a:neCell>
    <a:nwCell>
      <a:tcTxStyle b="off" i="off"/>
      <a:tcStyle>
        <a:tcBdr/>
      </a:tcStyle>
    </a:nwCell>
  </a:tblStyle>
  <a:tblStyle styleId="{9944AC6B-D22B-46FB-9A6B-00E8393AD3C2}" styleName="Table_1">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5">
              <a:alpha val="20000"/>
            </a:schemeClr>
          </a:solidFill>
        </a:fill>
      </a:tcStyle>
    </a:band1H>
    <a:band2H>
      <a:tcTxStyle/>
      <a:tcStyle>
        <a:tcBdr/>
      </a:tcStyle>
    </a:band2H>
    <a:band1V>
      <a:tcTxStyle/>
      <a:tcStyle>
        <a:tcBdr/>
        <a:fill>
          <a:solidFill>
            <a:schemeClr val="accent5">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5"/>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5"/>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915" autoAdjust="0"/>
  </p:normalViewPr>
  <p:slideViewPr>
    <p:cSldViewPr snapToGrid="0">
      <p:cViewPr varScale="1">
        <p:scale>
          <a:sx n="50" d="100"/>
          <a:sy n="50" d="100"/>
        </p:scale>
        <p:origin x="1018"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slide" Target="slides/slide31.xml"/><Relationship Id="rId42" Type="http://customschemas.google.com/relationships/presentationmetadata" Target="meta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 name="Google Shape;1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Existem 5 tipos de técnicas narrativas. Estes variam de acordo com os eventos e a sua sequência. A estrutura do enredo de uma história pode ser:
- Linear: os acontecimentos seguem uma linha cronológica.
- Não-linear: os acontecimentos não seguem uma linha cronológica. Podem, portanto, confundir o público no início, mas à medida que a história progride, as cenas acabam por fazer sentido.
- Paralelo: como o nome indica, o enredo acontece simultaneamente/paralelo com outras histórias.
- Circular: nesta narrativa, a história termina como começou. À medida que os acontecimentos passam, a história remonta ao início.
- Interativo: a narrativa segue as escolhas do público. A pessoa escolhe o rumo que quer tomar para a história.
</a:t>
            </a:r>
            <a:endParaRPr dirty="0"/>
          </a:p>
        </p:txBody>
      </p:sp>
      <p:sp>
        <p:nvSpPr>
          <p:cNvPr id="195" name="Google Shape;19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5" name="Google Shape;20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1 - Para contar uma história, o primeiro passo é captar a atenção do público. O início da história tem de ser como a capa e o título de um livro, sem ler, já está interessado em saber mais. 
Para um contador de histórias é importante dar vida às personagens. 
As personagens estão no centro da história, devem criar empatia e gerar emoções na plateia, desde rir até chorar.
Ao longo da história, o público emerge em infortúnios ou sorte, juntamente com o contador de histórias.
2 - O contador de histórias deve enfrentar o papel do personagem principal. Ao contar a sua própria história, o público mostra interesse mais facilmente. Especialmente, quando a história é sobre autossuperação, desafios e/ou adversidades.
Ao assumir o papel principal na sua própria história, sabe-o melhor do que ninguém, pode criar suspense durante os eventos e, no final, concluir com uma situação que cria o clímax. Desta forma, o público pode surpreender-se com o resultado e a sua personagem tornar-se-á inesquecível no final.
</a:t>
            </a:r>
            <a:endParaRPr dirty="0"/>
          </a:p>
        </p:txBody>
      </p:sp>
      <p:sp>
        <p:nvSpPr>
          <p:cNvPr id="215" name="Google Shape;21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3 - Quando as histórias forem contadas no presente, encoraja o público a pensar na simplicidade e na ação imediata. O contador de histórias transporta o público para a experiência no momento.
Quando a história é contada no passado há uma introdução de vários humores. Ou seja, a história é contada em diferentes cenários e sobre várias circunstâncias que remotas para o passado.
No futuro, o contador de histórias geralmente descreve planos ou estratégias. O contador de histórias faz um discurso preciso, decisivo e responsável.
4 - Quando a história é contada na terceira pessoa, pode significar que realmente não experimentou os eventos, isto é, está apenas relatando a história de outra pessoa, em vez da sua. As histórias contadas na terceira pessoa podem tornar-se menos interessantes e menos cativantes para o público.
</a:t>
            </a:r>
            <a:endParaRPr dirty="0"/>
          </a:p>
        </p:txBody>
      </p:sp>
      <p:sp>
        <p:nvSpPr>
          <p:cNvPr id="227" name="Google Shape;22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9" name="Google Shape;23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Contacto visual: faz a ligação entre o altifalante e o público. Transmite uma imagem de confiança e credibilidade.
Gestos: transmitir confiança e a sensação de tranquilidade ao falar. 
Expressões faciais: é a forma mais difundida de comunicação não-verbal. Felicidade, tristeza, medo e raiva são comuns em todo o mundo.
Para-linguística: está associada ao tom de voz. As mesmas palavras ditas em diferentes tons de voz (mais fortes, hesitantes, etc.) são interpretadas de forma diferente.
Toque: é um comportamento comum. Pode significar respeito, confiança, distância.
Proximidade: o espaço pessoal reflete os sinais de proximidade ou de desprendimento social entre as pessoas.
</a:t>
            </a:r>
            <a:endParaRPr dirty="0"/>
          </a:p>
        </p:txBody>
      </p:sp>
      <p:sp>
        <p:nvSpPr>
          <p:cNvPr id="249" name="Google Shape;24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1" name="Google Shape;261;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Existem 4 pilares fundamentais para construir uma narrativa forte e impactante.
Estes </a:t>
            </a:r>
            <a:r>
              <a:rPr lang="pt-PT" dirty="0" err="1"/>
              <a:t>4P's</a:t>
            </a:r>
            <a:r>
              <a:rPr lang="pt-PT" dirty="0"/>
              <a:t> De Contar Histórias têm de ser coesos e claros quando se trata de contar a história. Bem estruturados e juntos criarão um maior impacto e envolvimento do público.
</a:t>
            </a:r>
            <a:endParaRPr dirty="0"/>
          </a:p>
        </p:txBody>
      </p:sp>
      <p:sp>
        <p:nvSpPr>
          <p:cNvPr id="272" name="Google Shape;27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As pessoas na narrativa são o papel principal. 
As histórias são contadas de pessoas para pessoas, e só assim faz sentido contar histórias. 
Além disso, a história deve cativar, através de emoções, conectar-se emocionalmente com o público é uma mais-valia para alcançar o sucesso.
</a:t>
            </a:r>
            <a:endParaRPr dirty="0"/>
          </a:p>
        </p:txBody>
      </p:sp>
      <p:sp>
        <p:nvSpPr>
          <p:cNvPr id="282" name="Google Shape;28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b="0" i="0" dirty="0">
                <a:solidFill>
                  <a:srgbClr val="292929"/>
                </a:solidFill>
                <a:latin typeface="Arial"/>
                <a:ea typeface="Arial"/>
                <a:cs typeface="Arial"/>
                <a:sym typeface="Arial"/>
              </a:rPr>
              <a:t>O lugar onde a história é definida é tão relevante como o palco onde a história é contada. 
Para que o público compreenda melhor a história é importante descrever o espaço físico, remeter o pensamento do público no local exato para que a história tenha um caráter mais autêntico.
</a:t>
            </a:r>
            <a:endParaRPr dirty="0"/>
          </a:p>
        </p:txBody>
      </p:sp>
      <p:sp>
        <p:nvSpPr>
          <p:cNvPr id="296" name="Google Shape;29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4" name="Google Shape;11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O propósito não é mais do que o significado da história. 
As histórias, além de serem sentidas pelo contador de histórias, devem transmitir sentimentos ao público que o ouve. 
Histórias com sentido, propósito e objetivo são mais credíveis e empáticas.
</a:t>
            </a:r>
            <a:endParaRPr dirty="0"/>
          </a:p>
        </p:txBody>
      </p:sp>
      <p:sp>
        <p:nvSpPr>
          <p:cNvPr id="307" name="Google Shape;307;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O enredo é a estrutura da narrativa. 
Existem alguns tipos de enredos, por exemplo tragédia, comédia, heróis, superação, etc. 
O enredo consiste, maioritariamente, em 5 elementos: exposição, ação crescente, clímax, queda de ação e denúncia. </a:t>
            </a:r>
            <a:r>
              <a:rPr lang="en-IE" dirty="0"/>
              <a:t>(</a:t>
            </a:r>
            <a:r>
              <a:rPr lang="pt-PT" dirty="0"/>
              <a:t>Pode encontrar mais informações aqui:</a:t>
            </a:r>
            <a:r>
              <a:rPr lang="en-IE" dirty="0"/>
              <a:t> https://www.authorlearningcenter.com/writing/fiction/w/plot-planning/7309/5-elements-of-plot-and-how-to-use-them-to-build-your-novel) </a:t>
            </a:r>
            <a:endParaRPr dirty="0"/>
          </a:p>
        </p:txBody>
      </p:sp>
      <p:sp>
        <p:nvSpPr>
          <p:cNvPr id="318" name="Google Shape;31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Quando ouves uma história, tens a oportunidade de aprender com a experiência da pessoa que te está a contar a história. 
Um bom contador de histórias pode mudar a forma como vê, avalia e até pensa nos valores e opiniões que foram previamente formados sobre o assunto.
De acordo com Uri </a:t>
            </a:r>
            <a:r>
              <a:rPr lang="pt-PT" dirty="0" err="1"/>
              <a:t>Hasson</a:t>
            </a:r>
            <a:r>
              <a:rPr lang="pt-PT" dirty="0"/>
              <a:t>, professor de psicologia e neurociência na Universidade de </a:t>
            </a:r>
            <a:r>
              <a:rPr lang="pt-PT" dirty="0" err="1"/>
              <a:t>Princeton</a:t>
            </a:r>
            <a:r>
              <a:rPr lang="pt-PT" dirty="0"/>
              <a:t>, ao ouvir uma história várias áreas do cérebro tornam-se iluminadas, não só aquelas que se envolvem no processamento de linguagem, mas também outros circuitos neurais. 
Quando partes mais excitantes aparecem na história, de acordo com o mesmo autor, a parte do cérebro que processa sons também se torna alerta e ativada. Isto significa que, ao ouvires uma história, as tuas ondas cerebrais sincronizam-se com o contador de histórias.
</a:t>
            </a:r>
            <a:endParaRPr dirty="0"/>
          </a:p>
        </p:txBody>
      </p:sp>
      <p:sp>
        <p:nvSpPr>
          <p:cNvPr id="332" name="Google Shape;332;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As histórias que permanecem são impactantes, verdadeiras e realistas. 
Para que a história permaneça na memória de quem a ouve, deve vir do coração, estruturada na mente e transmitir presença.
</a:t>
            </a:r>
            <a:endParaRPr dirty="0"/>
          </a:p>
        </p:txBody>
      </p:sp>
      <p:sp>
        <p:nvSpPr>
          <p:cNvPr id="343" name="Google Shape;343;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Contar histórias não é um processo ou uma técnica específica, mas sim uma arte. A arte de contar histórias. Isto requer criatividade, habilidades oratórias e muita prática. 
O contador de histórias transforma conceitos abstratos em imagens sólidas, mistifica conceitos complexos em frases simples e concretas. 
O contador de histórias tem a capacidade de alcançar o coração e a mente das pessoas porque histórias além de aproximar as pessoas e também une comunidades e culturas.
</a:t>
            </a:r>
            <a:endParaRPr dirty="0"/>
          </a:p>
        </p:txBody>
      </p:sp>
      <p:sp>
        <p:nvSpPr>
          <p:cNvPr id="353" name="Google Shape;353;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5" name="Google Shape;365;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O primeiro passo é procurar o seu público-alvo. A quem quer contar a sua história?
Há sempre algo em comum entre o público. É nisso que te deves concentrar, encontrar dados e coisas em comum entre as pessoas que te vão ouvir.
Depois de descobrir e definir os dados em comum, pode criar um perfil (com nome, detalhes demográficos, etc.). Isto vai facilitar a identificação do seu público e escrever a sua história. 
Por exemplo, se o discurso for numa universidade, no final do ano, em princípio o seu público será de jovens adultos entre os 20 e os 30 anos. É neste tipo de informação que a história se pode focar.
</a:t>
            </a:r>
            <a:endParaRPr dirty="0"/>
          </a:p>
        </p:txBody>
      </p:sp>
      <p:sp>
        <p:nvSpPr>
          <p:cNvPr id="375" name="Google Shape;375;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O problema com os enredos é que eles não mencionam detalhes genuínos. 
Portanto, evite contar histórias que não são suas, não lhe pertençam, porque a história perderá a sua veracidade e autenticidade.
Evite falar de tópicos </a:t>
            </a:r>
            <a:r>
              <a:rPr lang="pt-PT" dirty="0" err="1"/>
              <a:t>seccionários</a:t>
            </a:r>
            <a:r>
              <a:rPr lang="pt-PT" dirty="0"/>
              <a:t>. Mesmo que sejam verdade. Se optar por fazê-lo, introduza a sua versão do tema na história.
</a:t>
            </a:r>
            <a:endParaRPr dirty="0"/>
          </a:p>
          <a:p>
            <a:pPr marL="0" lvl="0" indent="0" algn="l" rtl="0">
              <a:lnSpc>
                <a:spcPct val="100000"/>
              </a:lnSpc>
              <a:spcBef>
                <a:spcPts val="0"/>
              </a:spcBef>
              <a:spcAft>
                <a:spcPts val="0"/>
              </a:spcAft>
              <a:buSzPts val="1100"/>
              <a:buNone/>
            </a:pPr>
            <a:endParaRPr dirty="0"/>
          </a:p>
        </p:txBody>
      </p:sp>
      <p:sp>
        <p:nvSpPr>
          <p:cNvPr id="389" name="Google Shape;389;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9" name="Google Shape;39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0" name="Google Shape;41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 name="Google Shape;12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5" name="Google Shape;43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9" name="Google Shape;449;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6" name="Google Shape;14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4" name="Google Shape;15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Contar uma história pode significar muitas coisas, só depende da pessoa que conta a história e do recetor. As pessoas que contam histórias transmitem factos, inserem um contexto, um enredo e as próprias personagens. O seu objetivo, quando contar a história é chamar a atenção do ouvinte. O ouvinte tem de se sentir interessado e envolvido na história, como se também tivesse vivido a história na primeira pessoa.
Um dos segredos dos contadores de histórias é o uso de metáforas para falar sobre experiências humanas. As experiências são diferentes para todas as pessoas (mesmo que todas tenham passado pela mesma experiência, no mesmo local, ao mesmo tempo, com as mesmas pessoas, etc.), por isso cada um conta a história à sua maneira. E esta é a beleza da narrativa.
</a:t>
            </a:r>
            <a:endParaRPr dirty="0"/>
          </a:p>
        </p:txBody>
      </p:sp>
      <p:sp>
        <p:nvSpPr>
          <p:cNvPr id="175" name="Google Shape;17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PT" dirty="0"/>
              <a:t>A estrutura de uma narrativa é a sua própria organização. Isto é, como a história se organiza e, ao mesmo tempo, se desenvolve. Principalmente, a estrutura organizacional da história tem um início, meio e fim. As narrativas, regra geral, são envolventes e agradáveis.
</a:t>
            </a:r>
            <a:endParaRPr dirty="0"/>
          </a:p>
        </p:txBody>
      </p:sp>
      <p:sp>
        <p:nvSpPr>
          <p:cNvPr id="185" name="Google Shape;18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8"/>
        <p:cNvGrpSpPr/>
        <p:nvPr/>
      </p:nvGrpSpPr>
      <p:grpSpPr>
        <a:xfrm>
          <a:off x="0" y="0"/>
          <a:ext cx="0" cy="0"/>
          <a:chOff x="0" y="0"/>
          <a:chExt cx="0" cy="0"/>
        </a:xfrm>
      </p:grpSpPr>
      <p:sp>
        <p:nvSpPr>
          <p:cNvPr id="99" name="Google Shape;99;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4" name="Google Shape;94;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 name="Google Shape;95;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 bg1="lt1" tx1="dk1" bg2="dk2" tx2="lt2" accent1="accent1" accent2="accent2" accent3="accent3" accent4="accent4" accent5="accent5" accent6="accent6" hlink="hlink" folHlink="folHlink"/>
  <p:sldLayoutIdLst>
    <p:sldLayoutId id="214748366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jp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27.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
          <p:cNvSpPr txBox="1">
            <a:spLocks noGrp="1"/>
          </p:cNvSpPr>
          <p:nvPr>
            <p:ph type="ctrTitle"/>
          </p:nvPr>
        </p:nvSpPr>
        <p:spPr>
          <a:xfrm>
            <a:off x="3303013" y="5117807"/>
            <a:ext cx="5585974" cy="606374"/>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2400"/>
              <a:buFont typeface="Arial Black"/>
              <a:buNone/>
            </a:pPr>
            <a:r>
              <a:rPr lang="en-IE" sz="2400">
                <a:latin typeface="Arial Black"/>
                <a:ea typeface="Arial Black"/>
                <a:cs typeface="Arial Black"/>
                <a:sym typeface="Arial Black"/>
              </a:rPr>
              <a:t>Module 2 – Me as a Storyteller</a:t>
            </a:r>
            <a:endParaRPr/>
          </a:p>
        </p:txBody>
      </p:sp>
      <p:pic>
        <p:nvPicPr>
          <p:cNvPr id="109" name="Google Shape;109;p1" descr="Text&#10;&#10;Description automatically generated"/>
          <p:cNvPicPr preferRelativeResize="0"/>
          <p:nvPr/>
        </p:nvPicPr>
        <p:blipFill rotWithShape="1">
          <a:blip r:embed="rId3">
            <a:alphaModFix/>
          </a:blip>
          <a:srcRect/>
          <a:stretch/>
        </p:blipFill>
        <p:spPr>
          <a:xfrm>
            <a:off x="235341" y="6247302"/>
            <a:ext cx="1964299" cy="427819"/>
          </a:xfrm>
          <a:prstGeom prst="rect">
            <a:avLst/>
          </a:prstGeom>
          <a:noFill/>
          <a:ln>
            <a:noFill/>
          </a:ln>
        </p:spPr>
      </p:pic>
      <p:pic>
        <p:nvPicPr>
          <p:cNvPr id="110" name="Google Shape;110;p1"/>
          <p:cNvPicPr preferRelativeResize="0"/>
          <p:nvPr/>
        </p:nvPicPr>
        <p:blipFill rotWithShape="1">
          <a:blip r:embed="rId4">
            <a:alphaModFix/>
          </a:blip>
          <a:srcRect/>
          <a:stretch/>
        </p:blipFill>
        <p:spPr>
          <a:xfrm>
            <a:off x="4542691" y="769716"/>
            <a:ext cx="3106618" cy="4021632"/>
          </a:xfrm>
          <a:prstGeom prst="rect">
            <a:avLst/>
          </a:prstGeom>
          <a:noFill/>
          <a:ln>
            <a:noFill/>
          </a:ln>
        </p:spPr>
      </p:pic>
      <p:pic>
        <p:nvPicPr>
          <p:cNvPr id="111" name="Google Shape;111;p1"/>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98" name="Google Shape;198;p33"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199" name="Google Shape;199;p3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00" name="Google Shape;200;p33"/>
          <p:cNvPicPr preferRelativeResize="0"/>
          <p:nvPr/>
        </p:nvPicPr>
        <p:blipFill rotWithShape="1">
          <a:blip r:embed="rId4">
            <a:alphaModFix/>
          </a:blip>
          <a:srcRect/>
          <a:stretch/>
        </p:blipFill>
        <p:spPr>
          <a:xfrm>
            <a:off x="11374639" y="152449"/>
            <a:ext cx="462675" cy="709197"/>
          </a:xfrm>
          <a:prstGeom prst="rect">
            <a:avLst/>
          </a:prstGeom>
          <a:noFill/>
          <a:ln>
            <a:noFill/>
          </a:ln>
        </p:spPr>
      </p:pic>
      <p:graphicFrame>
        <p:nvGraphicFramePr>
          <p:cNvPr id="201" name="Google Shape;201;p33"/>
          <p:cNvGraphicFramePr/>
          <p:nvPr>
            <p:extLst>
              <p:ext uri="{D42A27DB-BD31-4B8C-83A1-F6EECF244321}">
                <p14:modId xmlns:p14="http://schemas.microsoft.com/office/powerpoint/2010/main" val="904310671"/>
              </p:ext>
            </p:extLst>
          </p:nvPr>
        </p:nvGraphicFramePr>
        <p:xfrm>
          <a:off x="1538514" y="1594878"/>
          <a:ext cx="9114950" cy="4297730"/>
        </p:xfrm>
        <a:graphic>
          <a:graphicData uri="http://schemas.openxmlformats.org/drawingml/2006/table">
            <a:tbl>
              <a:tblPr firstRow="1" bandRow="1">
                <a:noFill/>
                <a:tableStyleId>{9944AC6B-D22B-46FB-9A6B-00E8393AD3C2}</a:tableStyleId>
              </a:tblPr>
              <a:tblGrid>
                <a:gridCol w="2194550">
                  <a:extLst>
                    <a:ext uri="{9D8B030D-6E8A-4147-A177-3AD203B41FA5}">
                      <a16:colId xmlns:a16="http://schemas.microsoft.com/office/drawing/2014/main" val="20000"/>
                    </a:ext>
                  </a:extLst>
                </a:gridCol>
                <a:gridCol w="6920400">
                  <a:extLst>
                    <a:ext uri="{9D8B030D-6E8A-4147-A177-3AD203B41FA5}">
                      <a16:colId xmlns:a16="http://schemas.microsoft.com/office/drawing/2014/main" val="20001"/>
                    </a:ext>
                  </a:extLst>
                </a:gridCol>
              </a:tblGrid>
              <a:tr h="586625">
                <a:tc>
                  <a:txBody>
                    <a:bodyPr/>
                    <a:lstStyle/>
                    <a:p>
                      <a:pPr marL="0" marR="0" lvl="0" indent="0" algn="ctr" rtl="0">
                        <a:lnSpc>
                          <a:spcPct val="100000"/>
                        </a:lnSpc>
                        <a:spcBef>
                          <a:spcPts val="0"/>
                        </a:spcBef>
                        <a:spcAft>
                          <a:spcPts val="0"/>
                        </a:spcAft>
                        <a:buNone/>
                      </a:pPr>
                      <a:r>
                        <a:rPr lang="en-IE" sz="2400" b="1" u="none" strike="noStrike" cap="none" dirty="0"/>
                        <a:t>Linear</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pt-PT" sz="1800" b="0" u="none" strike="noStrike" cap="none" dirty="0"/>
                        <a:t>Os acontecimentos seguem uma linha cronológica.
</a:t>
                      </a:r>
                      <a:endParaRPr sz="1800" b="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53150">
                <a:tc>
                  <a:txBody>
                    <a:bodyPr/>
                    <a:lstStyle/>
                    <a:p>
                      <a:pPr marL="0" marR="0" lvl="0" indent="0" algn="ctr" rtl="0">
                        <a:lnSpc>
                          <a:spcPct val="100000"/>
                        </a:lnSpc>
                        <a:spcBef>
                          <a:spcPts val="0"/>
                        </a:spcBef>
                        <a:spcAft>
                          <a:spcPts val="0"/>
                        </a:spcAft>
                        <a:buNone/>
                      </a:pPr>
                      <a:r>
                        <a:rPr lang="en-IE" sz="2400" b="1" u="none" strike="noStrike" cap="none" dirty="0" err="1"/>
                        <a:t>Não</a:t>
                      </a:r>
                      <a:r>
                        <a:rPr lang="en-IE" sz="2400" b="1" u="none" strike="noStrike" cap="none" dirty="0"/>
                        <a:t>-linear</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pt-PT" sz="1800" b="0" u="none" strike="noStrike" cap="none" dirty="0"/>
                        <a:t>Os acontecimentos não seguem uma linha cronológica. Podem, portanto, confundir o público no início, mas à medida que a história progride, as cenas acabam por fazer sentido.
</a:t>
                      </a:r>
                      <a:endParaRPr sz="1800" b="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61700">
                <a:tc>
                  <a:txBody>
                    <a:bodyPr/>
                    <a:lstStyle/>
                    <a:p>
                      <a:pPr marL="0" marR="0" lvl="0" indent="0" algn="ctr" rtl="0">
                        <a:lnSpc>
                          <a:spcPct val="100000"/>
                        </a:lnSpc>
                        <a:spcBef>
                          <a:spcPts val="0"/>
                        </a:spcBef>
                        <a:spcAft>
                          <a:spcPts val="0"/>
                        </a:spcAft>
                        <a:buNone/>
                      </a:pPr>
                      <a:r>
                        <a:rPr lang="en-IE" sz="2400" b="1" u="none" strike="noStrike" cap="none" dirty="0" err="1"/>
                        <a:t>Paralelo</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pt-PT" sz="1800" b="0" u="none" strike="noStrike" cap="none" dirty="0"/>
                        <a:t>Como o nome indica, o enredo acontece simultaneamente/paralelo com outras histórias.
</a:t>
                      </a:r>
                      <a:endParaRPr sz="1800" b="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22525">
                <a:tc>
                  <a:txBody>
                    <a:bodyPr/>
                    <a:lstStyle/>
                    <a:p>
                      <a:pPr marL="0" marR="0" lvl="0" indent="0" algn="ctr" rtl="0">
                        <a:lnSpc>
                          <a:spcPct val="100000"/>
                        </a:lnSpc>
                        <a:spcBef>
                          <a:spcPts val="0"/>
                        </a:spcBef>
                        <a:spcAft>
                          <a:spcPts val="0"/>
                        </a:spcAft>
                        <a:buNone/>
                      </a:pPr>
                      <a:r>
                        <a:rPr lang="en-IE" sz="2400" b="1" u="none" strike="noStrike" cap="none" dirty="0"/>
                        <a:t>Circular</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pt-PT" sz="1800" b="0" u="none" strike="noStrike" cap="none" dirty="0"/>
                        <a:t>Nesta narrativa, a história termina como começou. À medida que os acontecimentos passam, a história remonta ao início.
</a:t>
                      </a:r>
                      <a:endParaRPr sz="1800" b="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35575">
                <a:tc>
                  <a:txBody>
                    <a:bodyPr/>
                    <a:lstStyle/>
                    <a:p>
                      <a:pPr marL="0" marR="0" lvl="0" indent="0" algn="ctr" rtl="0">
                        <a:lnSpc>
                          <a:spcPct val="100000"/>
                        </a:lnSpc>
                        <a:spcBef>
                          <a:spcPts val="0"/>
                        </a:spcBef>
                        <a:spcAft>
                          <a:spcPts val="0"/>
                        </a:spcAft>
                        <a:buNone/>
                      </a:pPr>
                      <a:r>
                        <a:rPr lang="en-IE" sz="2400" b="1" u="none" strike="noStrike" cap="none" dirty="0" err="1"/>
                        <a:t>Interativo</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pt-PT" sz="1800" b="0" u="none" strike="noStrike" cap="none" dirty="0"/>
                        <a:t>A narrativa segue as escolhas do público. A pessoa escolhe o rumo que quer tomar para a história.</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02" name="Google Shape;202;p33"/>
          <p:cNvSpPr txBox="1"/>
          <p:nvPr/>
        </p:nvSpPr>
        <p:spPr>
          <a:xfrm>
            <a:off x="1538513" y="261481"/>
            <a:ext cx="9114971" cy="1200288"/>
          </a:xfrm>
          <a:prstGeom prst="rect">
            <a:avLst/>
          </a:prstGeom>
          <a:noFill/>
          <a:ln>
            <a:noFill/>
          </a:ln>
        </p:spPr>
        <p:txBody>
          <a:bodyPr spcFirstLastPara="1" wrap="square" lIns="91425" tIns="45700" rIns="91425" bIns="45700" anchor="t" anchorCtr="0">
            <a:spAutoFit/>
          </a:bodyPr>
          <a:lstStyle/>
          <a:p>
            <a:pPr lvl="0"/>
            <a:r>
              <a:rPr lang="en-IE" sz="3600" dirty="0" err="1">
                <a:latin typeface="Arial Black"/>
                <a:ea typeface="Arial Black"/>
                <a:cs typeface="Arial Black"/>
                <a:sym typeface="Arial Black"/>
              </a:rPr>
              <a:t>Existem</a:t>
            </a:r>
            <a:r>
              <a:rPr lang="en-IE" sz="3600" dirty="0">
                <a:latin typeface="Arial Black"/>
                <a:ea typeface="Arial Black"/>
                <a:cs typeface="Arial Black"/>
                <a:sym typeface="Arial Black"/>
              </a:rPr>
              <a:t> 5 </a:t>
            </a:r>
            <a:r>
              <a:rPr lang="en-IE" sz="3600" dirty="0" err="1">
                <a:latin typeface="Arial Black"/>
                <a:ea typeface="Arial Black"/>
                <a:cs typeface="Arial Black"/>
                <a:sym typeface="Arial Black"/>
              </a:rPr>
              <a:t>tipos</a:t>
            </a:r>
            <a:r>
              <a:rPr lang="en-IE" sz="3600" dirty="0">
                <a:latin typeface="Arial Black"/>
                <a:ea typeface="Arial Black"/>
                <a:cs typeface="Arial Black"/>
                <a:sym typeface="Arial Black"/>
              </a:rPr>
              <a:t> de </a:t>
            </a:r>
            <a:r>
              <a:rPr lang="en-IE" sz="3600" dirty="0" err="1">
                <a:latin typeface="Arial Black"/>
                <a:ea typeface="Arial Black"/>
                <a:cs typeface="Arial Black"/>
                <a:sym typeface="Arial Black"/>
              </a:rPr>
              <a:t>técnicas</a:t>
            </a:r>
            <a:r>
              <a:rPr lang="en-IE" sz="3600" dirty="0">
                <a:latin typeface="Arial Black"/>
                <a:ea typeface="Arial Black"/>
                <a:cs typeface="Arial Black"/>
                <a:sym typeface="Arial Black"/>
              </a:rPr>
              <a:t> </a:t>
            </a:r>
            <a:r>
              <a:rPr lang="en-IE" sz="3600" dirty="0" err="1">
                <a:latin typeface="Arial Black"/>
                <a:ea typeface="Arial Black"/>
                <a:cs typeface="Arial Black"/>
                <a:sym typeface="Arial Black"/>
              </a:rPr>
              <a:t>narrativas</a:t>
            </a:r>
            <a:r>
              <a:rPr lang="en-IE" sz="3600" dirty="0">
                <a:latin typeface="Arial Black"/>
                <a:ea typeface="Arial Black"/>
                <a:cs typeface="Arial Black"/>
                <a:sym typeface="Arial Black"/>
              </a:rPr>
              <a:t>:</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08" name="Google Shape;208;p34"/>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09" name="Google Shape;209;p34"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10" name="Google Shape;210;p34"/>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11" name="Google Shape;211;p34"/>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212" name="Google Shape;212;p34"/>
          <p:cNvSpPr txBox="1"/>
          <p:nvPr/>
        </p:nvSpPr>
        <p:spPr>
          <a:xfrm>
            <a:off x="555572" y="2274838"/>
            <a:ext cx="4774073" cy="2308284"/>
          </a:xfrm>
          <a:prstGeom prst="rect">
            <a:avLst/>
          </a:prstGeom>
          <a:noFill/>
          <a:ln>
            <a:noFill/>
          </a:ln>
        </p:spPr>
        <p:txBody>
          <a:bodyPr spcFirstLastPara="1" wrap="square" lIns="91425" tIns="45700" rIns="91425" bIns="45700" anchor="t" anchorCtr="0">
            <a:spAutoFit/>
          </a:bodyPr>
          <a:lstStyle/>
          <a:p>
            <a:pPr lvl="0"/>
            <a:r>
              <a:rPr lang="pt-PT" sz="3600" b="1" dirty="0">
                <a:solidFill>
                  <a:srgbClr val="292929"/>
                </a:solidFill>
                <a:latin typeface="Arial Black"/>
                <a:ea typeface="Arial Black"/>
                <a:cs typeface="Arial Black"/>
                <a:sym typeface="Arial Black"/>
              </a:rPr>
              <a:t>Considerações a ter em conta ao criar uma narrativa</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6"/>
        <p:cNvGrpSpPr/>
        <p:nvPr/>
      </p:nvGrpSpPr>
      <p:grpSpPr>
        <a:xfrm>
          <a:off x="0" y="0"/>
          <a:ext cx="0" cy="0"/>
          <a:chOff x="0" y="0"/>
          <a:chExt cx="0" cy="0"/>
        </a:xfrm>
      </p:grpSpPr>
      <p:sp>
        <p:nvSpPr>
          <p:cNvPr id="217" name="Google Shape;217;p3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8" name="Google Shape;218;p35"/>
          <p:cNvSpPr/>
          <p:nvPr/>
        </p:nvSpPr>
        <p:spPr>
          <a:xfrm>
            <a:off x="0" y="0"/>
            <a:ext cx="6096000" cy="6865473"/>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9" name="Google Shape;219;p35"/>
          <p:cNvSpPr txBox="1"/>
          <p:nvPr/>
        </p:nvSpPr>
        <p:spPr>
          <a:xfrm>
            <a:off x="753877" y="2398774"/>
            <a:ext cx="4353116" cy="3770434"/>
          </a:xfrm>
          <a:prstGeom prst="rect">
            <a:avLst/>
          </a:prstGeom>
          <a:noFill/>
          <a:ln>
            <a:noFill/>
          </a:ln>
        </p:spPr>
        <p:txBody>
          <a:bodyPr spcFirstLastPara="1" wrap="square" lIns="91425" tIns="45700" rIns="91425" bIns="45700" anchor="t" anchorCtr="0">
            <a:normAutofit/>
          </a:bodyPr>
          <a:lstStyle/>
          <a:p>
            <a:pPr marL="914400" lvl="0" indent="-228600">
              <a:lnSpc>
                <a:spcPct val="90000"/>
              </a:lnSpc>
              <a:buClr>
                <a:schemeClr val="dk1"/>
              </a:buClr>
              <a:buSzPts val="2000"/>
              <a:buFont typeface="Arial"/>
              <a:buChar char="•"/>
            </a:pPr>
            <a:r>
              <a:rPr lang="pt-PT" sz="2000" dirty="0">
                <a:solidFill>
                  <a:srgbClr val="595959"/>
                </a:solidFill>
              </a:rPr>
              <a:t>Quem é o personagem principal da história?</a:t>
            </a:r>
          </a:p>
          <a:p>
            <a:pPr marL="914400" lvl="0" indent="-228600">
              <a:lnSpc>
                <a:spcPct val="90000"/>
              </a:lnSpc>
              <a:buClr>
                <a:schemeClr val="dk1"/>
              </a:buClr>
              <a:buSzPts val="2000"/>
              <a:buFont typeface="Arial"/>
              <a:buChar char="•"/>
            </a:pPr>
            <a:endParaRPr lang="pt-PT" sz="2000" dirty="0">
              <a:solidFill>
                <a:srgbClr val="595959"/>
              </a:solidFill>
            </a:endParaRPr>
          </a:p>
          <a:p>
            <a:pPr marL="914400" lvl="0" indent="-228600">
              <a:lnSpc>
                <a:spcPct val="90000"/>
              </a:lnSpc>
              <a:buClr>
                <a:schemeClr val="dk1"/>
              </a:buClr>
              <a:buSzPts val="2000"/>
              <a:buFont typeface="Arial"/>
              <a:buChar char="•"/>
            </a:pPr>
            <a:r>
              <a:rPr lang="pt-PT" sz="2000" dirty="0">
                <a:solidFill>
                  <a:srgbClr val="595959"/>
                </a:solidFill>
              </a:rPr>
              <a:t>Qual é a sua posição no desenvolvimento da história?</a:t>
            </a:r>
            <a:endParaRPr dirty="0"/>
          </a:p>
        </p:txBody>
      </p:sp>
      <p:pic>
        <p:nvPicPr>
          <p:cNvPr id="220" name="Google Shape;220;p35" descr="Uma imagem com texto&#10;&#10;Descrição gerada automaticamente"/>
          <p:cNvPicPr preferRelativeResize="0"/>
          <p:nvPr/>
        </p:nvPicPr>
        <p:blipFill rotWithShape="1">
          <a:blip r:embed="rId3">
            <a:alphaModFix/>
          </a:blip>
          <a:srcRect/>
          <a:stretch/>
        </p:blipFill>
        <p:spPr>
          <a:xfrm>
            <a:off x="6781801" y="1053257"/>
            <a:ext cx="4797056" cy="4797056"/>
          </a:xfrm>
          <a:prstGeom prst="rect">
            <a:avLst/>
          </a:prstGeom>
          <a:noFill/>
          <a:ln>
            <a:noFill/>
          </a:ln>
        </p:spPr>
      </p:pic>
      <p:sp>
        <p:nvSpPr>
          <p:cNvPr id="221" name="Google Shape;221;p35"/>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22" name="Google Shape;222;p35"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23" name="Google Shape;223;p35"/>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24" name="Google Shape;224;p35"/>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8"/>
        <p:cNvGrpSpPr/>
        <p:nvPr/>
      </p:nvGrpSpPr>
      <p:grpSpPr>
        <a:xfrm>
          <a:off x="0" y="0"/>
          <a:ext cx="0" cy="0"/>
          <a:chOff x="0" y="0"/>
          <a:chExt cx="0" cy="0"/>
        </a:xfrm>
      </p:grpSpPr>
      <p:sp>
        <p:nvSpPr>
          <p:cNvPr id="229" name="Google Shape;229;p3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0" name="Google Shape;230;p36"/>
          <p:cNvSpPr/>
          <p:nvPr/>
        </p:nvSpPr>
        <p:spPr>
          <a:xfrm>
            <a:off x="0" y="0"/>
            <a:ext cx="6096000" cy="6865473"/>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1" name="Google Shape;231;p36"/>
          <p:cNvSpPr txBox="1"/>
          <p:nvPr/>
        </p:nvSpPr>
        <p:spPr>
          <a:xfrm>
            <a:off x="780002" y="1977074"/>
            <a:ext cx="4353116" cy="3770434"/>
          </a:xfrm>
          <a:prstGeom prst="rect">
            <a:avLst/>
          </a:prstGeom>
          <a:noFill/>
          <a:ln>
            <a:noFill/>
          </a:ln>
        </p:spPr>
        <p:txBody>
          <a:bodyPr spcFirstLastPara="1" wrap="square" lIns="91425" tIns="45700" rIns="91425" bIns="45700" anchor="t" anchorCtr="0">
            <a:normAutofit/>
          </a:bodyPr>
          <a:lstStyle/>
          <a:p>
            <a:pPr marL="914400" lvl="0" indent="-228600">
              <a:lnSpc>
                <a:spcPct val="90000"/>
              </a:lnSpc>
              <a:buClr>
                <a:schemeClr val="dk1"/>
              </a:buClr>
              <a:buSzPts val="2000"/>
              <a:buFont typeface="Arial"/>
              <a:buChar char="•"/>
            </a:pPr>
            <a:r>
              <a:rPr lang="pt-PT" sz="2000" dirty="0">
                <a:solidFill>
                  <a:srgbClr val="595959"/>
                </a:solidFill>
              </a:rPr>
              <a:t>Qual é o impacto quando a história é contada no passado, presente e futuro? </a:t>
            </a:r>
          </a:p>
          <a:p>
            <a:pPr marL="685800" lvl="0">
              <a:lnSpc>
                <a:spcPct val="90000"/>
              </a:lnSpc>
              <a:buClr>
                <a:schemeClr val="dk1"/>
              </a:buClr>
              <a:buSzPts val="2000"/>
            </a:pPr>
            <a:endParaRPr sz="2000" b="0" i="0" u="none" strike="noStrike" cap="none" dirty="0">
              <a:solidFill>
                <a:srgbClr val="595959"/>
              </a:solidFill>
              <a:latin typeface="Arial"/>
              <a:ea typeface="Arial"/>
              <a:cs typeface="Arial"/>
              <a:sym typeface="Arial"/>
            </a:endParaRPr>
          </a:p>
          <a:p>
            <a:pPr marL="914400" lvl="0" indent="-228600">
              <a:lnSpc>
                <a:spcPct val="90000"/>
              </a:lnSpc>
              <a:spcBef>
                <a:spcPts val="600"/>
              </a:spcBef>
              <a:buClr>
                <a:schemeClr val="dk1"/>
              </a:buClr>
              <a:buSzPts val="2000"/>
              <a:buFont typeface="Arial"/>
              <a:buChar char="•"/>
            </a:pPr>
            <a:r>
              <a:rPr lang="pt-PT" sz="2000" dirty="0">
                <a:solidFill>
                  <a:srgbClr val="595959"/>
                </a:solidFill>
              </a:rPr>
              <a:t>Qual é o formato da história? O narrador conta a história na 1ª ou na terceira pessoa?</a:t>
            </a:r>
            <a:endParaRPr sz="2000" b="0" i="0" u="none" strike="noStrike" cap="none" dirty="0">
              <a:solidFill>
                <a:srgbClr val="595959"/>
              </a:solidFill>
              <a:latin typeface="Arial"/>
              <a:ea typeface="Arial"/>
              <a:cs typeface="Arial"/>
              <a:sym typeface="Arial"/>
            </a:endParaRPr>
          </a:p>
          <a:p>
            <a:pPr marL="914400" marR="0" lvl="0" indent="-101600" algn="l" rtl="0">
              <a:lnSpc>
                <a:spcPct val="90000"/>
              </a:lnSpc>
              <a:spcBef>
                <a:spcPts val="600"/>
              </a:spcBef>
              <a:spcAft>
                <a:spcPts val="0"/>
              </a:spcAft>
              <a:buClr>
                <a:schemeClr val="dk1"/>
              </a:buClr>
              <a:buSzPts val="2000"/>
              <a:buFont typeface="Arial"/>
              <a:buNone/>
            </a:pPr>
            <a:endParaRPr sz="2000" b="0" i="0" u="none" strike="noStrike" cap="none" dirty="0">
              <a:solidFill>
                <a:srgbClr val="595959"/>
              </a:solidFill>
              <a:latin typeface="Arial"/>
              <a:ea typeface="Arial"/>
              <a:cs typeface="Arial"/>
              <a:sym typeface="Arial"/>
            </a:endParaRPr>
          </a:p>
        </p:txBody>
      </p:sp>
      <p:pic>
        <p:nvPicPr>
          <p:cNvPr id="232" name="Google Shape;232;p36"/>
          <p:cNvPicPr preferRelativeResize="0"/>
          <p:nvPr/>
        </p:nvPicPr>
        <p:blipFill rotWithShape="1">
          <a:blip r:embed="rId3">
            <a:alphaModFix/>
          </a:blip>
          <a:srcRect/>
          <a:stretch/>
        </p:blipFill>
        <p:spPr>
          <a:xfrm>
            <a:off x="6781801" y="1053257"/>
            <a:ext cx="4797056" cy="4797056"/>
          </a:xfrm>
          <a:prstGeom prst="rect">
            <a:avLst/>
          </a:prstGeom>
          <a:noFill/>
          <a:ln>
            <a:noFill/>
          </a:ln>
        </p:spPr>
      </p:pic>
      <p:sp>
        <p:nvSpPr>
          <p:cNvPr id="233" name="Google Shape;233;p36"/>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34" name="Google Shape;234;p36"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35" name="Google Shape;235;p36"/>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36" name="Google Shape;236;p36"/>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3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42" name="Google Shape;242;p3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43" name="Google Shape;243;p37"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44" name="Google Shape;244;p3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45" name="Google Shape;245;p37"/>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246" name="Google Shape;246;p37"/>
          <p:cNvSpPr txBox="1"/>
          <p:nvPr/>
        </p:nvSpPr>
        <p:spPr>
          <a:xfrm>
            <a:off x="673776" y="2047900"/>
            <a:ext cx="3342300" cy="2862282"/>
          </a:xfrm>
          <a:prstGeom prst="rect">
            <a:avLst/>
          </a:prstGeom>
          <a:noFill/>
          <a:ln>
            <a:noFill/>
          </a:ln>
        </p:spPr>
        <p:txBody>
          <a:bodyPr spcFirstLastPara="1" wrap="square" lIns="91425" tIns="45700" rIns="91425" bIns="45700" anchor="t" anchorCtr="0">
            <a:spAutoFit/>
          </a:bodyPr>
          <a:lstStyle/>
          <a:p>
            <a:pPr lvl="0"/>
            <a:r>
              <a:rPr lang="pt-PT" sz="3600" b="1" dirty="0">
                <a:solidFill>
                  <a:srgbClr val="292929"/>
                </a:solidFill>
                <a:latin typeface="Arial Black"/>
                <a:ea typeface="Arial Black"/>
                <a:cs typeface="Arial Black"/>
                <a:sym typeface="Arial Black"/>
              </a:rPr>
              <a:t>Competências oratórias necessárias para contar histórias</a:t>
            </a:r>
            <a:endParaRPr sz="3600" b="1" i="0" u="none" strike="noStrike" cap="none" dirty="0">
              <a:solidFill>
                <a:srgbClr val="292929"/>
              </a:solidFill>
              <a:latin typeface="Arial Black"/>
              <a:ea typeface="Arial Black"/>
              <a:cs typeface="Arial Black"/>
              <a:sym typeface="Arial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0"/>
        <p:cNvGrpSpPr/>
        <p:nvPr/>
      </p:nvGrpSpPr>
      <p:grpSpPr>
        <a:xfrm>
          <a:off x="0" y="0"/>
          <a:ext cx="0" cy="0"/>
          <a:chOff x="0" y="0"/>
          <a:chExt cx="0" cy="0"/>
        </a:xfrm>
      </p:grpSpPr>
      <p:sp>
        <p:nvSpPr>
          <p:cNvPr id="251" name="Google Shape;251;p3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2" name="Google Shape;252;p38"/>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3" name="Google Shape;253;p38"/>
          <p:cNvSpPr txBox="1"/>
          <p:nvPr/>
        </p:nvSpPr>
        <p:spPr>
          <a:xfrm>
            <a:off x="587927" y="2711194"/>
            <a:ext cx="4243589" cy="3320668"/>
          </a:xfrm>
          <a:prstGeom prst="rect">
            <a:avLst/>
          </a:prstGeom>
          <a:noFill/>
          <a:ln>
            <a:noFill/>
          </a:ln>
        </p:spPr>
        <p:txBody>
          <a:bodyPr spcFirstLastPara="1" wrap="square" lIns="91425" tIns="45700" rIns="91425" bIns="45700" anchor="t" anchorCtr="0">
            <a:normAutofit/>
          </a:bodyPr>
          <a:lstStyle/>
          <a:p>
            <a:pPr lvl="0">
              <a:lnSpc>
                <a:spcPct val="90000"/>
              </a:lnSpc>
              <a:buSzPts val="2400"/>
              <a:buFont typeface="Arial"/>
              <a:buChar char="•"/>
            </a:pPr>
            <a:r>
              <a:rPr lang="pt-PT" sz="2400" dirty="0">
                <a:solidFill>
                  <a:schemeClr val="dk1"/>
                </a:solidFill>
              </a:rPr>
              <a:t>Num discurso público, a postura do corpo influencia a transparência e a qualidade da mensagem.
As habilidades oratórias são alcançáveis por qualquer ser humano, porque podem ser adquiridas e trabalhadas.</a:t>
            </a:r>
            <a:endParaRPr sz="2400" b="0" i="0" u="none" strike="noStrike" cap="none" dirty="0">
              <a:solidFill>
                <a:schemeClr val="dk1"/>
              </a:solidFill>
              <a:latin typeface="Arial"/>
              <a:ea typeface="Arial"/>
              <a:cs typeface="Arial"/>
              <a:sym typeface="Arial"/>
            </a:endParaRPr>
          </a:p>
        </p:txBody>
      </p:sp>
      <p:pic>
        <p:nvPicPr>
          <p:cNvPr id="254" name="Google Shape;254;p38" descr="Uma imagem com texto, cartão-de-visita, gráficos de vetor&#10;&#10;Descrição gerada automaticamente"/>
          <p:cNvPicPr preferRelativeResize="0"/>
          <p:nvPr/>
        </p:nvPicPr>
        <p:blipFill rotWithShape="1">
          <a:blip r:embed="rId3">
            <a:alphaModFix/>
          </a:blip>
          <a:srcRect l="21220" r="22298" b="24089"/>
          <a:stretch/>
        </p:blipFill>
        <p:spPr>
          <a:xfrm>
            <a:off x="4834563" y="1"/>
            <a:ext cx="7354389" cy="685800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55" name="Google Shape;255;p38"/>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56" name="Google Shape;256;p38"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57" name="Google Shape;257;p38"/>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58" name="Google Shape;258;p38"/>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3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64" name="Google Shape;264;p39"/>
          <p:cNvPicPr preferRelativeResize="0"/>
          <p:nvPr/>
        </p:nvPicPr>
        <p:blipFill rotWithShape="1">
          <a:blip r:embed="rId4">
            <a:alphaModFix/>
          </a:blip>
          <a:srcRect/>
          <a:stretch/>
        </p:blipFill>
        <p:spPr>
          <a:xfrm>
            <a:off x="2410836" y="461082"/>
            <a:ext cx="7363984" cy="4933766"/>
          </a:xfrm>
          <a:prstGeom prst="rect">
            <a:avLst/>
          </a:prstGeom>
          <a:noFill/>
          <a:ln>
            <a:noFill/>
          </a:ln>
        </p:spPr>
      </p:pic>
      <p:sp>
        <p:nvSpPr>
          <p:cNvPr id="265" name="Google Shape;265;p39"/>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66" name="Google Shape;266;p39"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267" name="Google Shape;267;p39"/>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68" name="Google Shape;268;p39"/>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269" name="Google Shape;269;p39"/>
          <p:cNvSpPr txBox="1"/>
          <p:nvPr/>
        </p:nvSpPr>
        <p:spPr>
          <a:xfrm>
            <a:off x="3170549" y="2176435"/>
            <a:ext cx="6096000" cy="584775"/>
          </a:xfrm>
          <a:prstGeom prst="rect">
            <a:avLst/>
          </a:prstGeom>
          <a:noFill/>
          <a:ln>
            <a:noFill/>
          </a:ln>
        </p:spPr>
        <p:txBody>
          <a:bodyPr spcFirstLastPara="1" wrap="square" lIns="91425" tIns="45700" rIns="91425" bIns="45700" anchor="t" anchorCtr="0">
            <a:spAutoFit/>
          </a:bodyPr>
          <a:lstStyle/>
          <a:p>
            <a:pPr lvl="0" algn="ctr">
              <a:buSzPts val="3200"/>
            </a:pPr>
            <a:r>
              <a:rPr lang="en-IE" sz="3200" dirty="0" err="1">
                <a:solidFill>
                  <a:schemeClr val="dk1"/>
                </a:solidFill>
                <a:latin typeface="Arial Black"/>
                <a:ea typeface="Arial Black"/>
                <a:cs typeface="Arial Black"/>
                <a:sym typeface="Arial Black"/>
              </a:rPr>
              <a:t>Unidade</a:t>
            </a:r>
            <a:r>
              <a:rPr lang="en-IE" sz="3200" dirty="0">
                <a:solidFill>
                  <a:schemeClr val="dk1"/>
                </a:solidFill>
                <a:latin typeface="Arial Black"/>
                <a:ea typeface="Arial Black"/>
                <a:cs typeface="Arial Black"/>
                <a:sym typeface="Arial Black"/>
              </a:rPr>
              <a:t> </a:t>
            </a:r>
            <a:r>
              <a:rPr lang="en-IE" sz="3200" b="0" i="0" u="none" strike="noStrike" cap="none" dirty="0">
                <a:solidFill>
                  <a:schemeClr val="dk1"/>
                </a:solidFill>
                <a:latin typeface="Arial Black"/>
                <a:ea typeface="Arial Black"/>
                <a:cs typeface="Arial Black"/>
                <a:sym typeface="Arial Black"/>
              </a:rPr>
              <a:t>2: </a:t>
            </a:r>
            <a:r>
              <a:rPr lang="en-IE" sz="3200" dirty="0">
                <a:solidFill>
                  <a:schemeClr val="dk1"/>
                </a:solidFill>
                <a:latin typeface="Arial Black"/>
                <a:ea typeface="Arial Black"/>
                <a:cs typeface="Arial Black"/>
                <a:sym typeface="Arial Black"/>
              </a:rPr>
              <a:t>A </a:t>
            </a:r>
            <a:r>
              <a:rPr lang="en-IE" sz="3200" dirty="0" err="1">
                <a:solidFill>
                  <a:schemeClr val="dk1"/>
                </a:solidFill>
                <a:latin typeface="Arial Black"/>
                <a:ea typeface="Arial Black"/>
                <a:cs typeface="Arial Black"/>
                <a:sym typeface="Arial Black"/>
              </a:rPr>
              <a:t>Sua</a:t>
            </a:r>
            <a:r>
              <a:rPr lang="en-IE" sz="3200" dirty="0">
                <a:solidFill>
                  <a:schemeClr val="dk1"/>
                </a:solidFill>
                <a:latin typeface="Arial Black"/>
                <a:ea typeface="Arial Black"/>
                <a:cs typeface="Arial Black"/>
                <a:sym typeface="Arial Black"/>
              </a:rPr>
              <a:t> </a:t>
            </a:r>
            <a:r>
              <a:rPr lang="en-IE" sz="3200" dirty="0" err="1">
                <a:solidFill>
                  <a:schemeClr val="dk1"/>
                </a:solidFill>
                <a:latin typeface="Arial Black"/>
                <a:ea typeface="Arial Black"/>
                <a:cs typeface="Arial Black"/>
                <a:sym typeface="Arial Black"/>
              </a:rPr>
              <a:t>História</a:t>
            </a:r>
            <a:endParaRPr sz="3200" b="0" i="0" u="none" strike="noStrike" cap="none" dirty="0">
              <a:solidFill>
                <a:schemeClr val="dk1"/>
              </a:solidFill>
              <a:latin typeface="Arial Black"/>
              <a:ea typeface="Arial Black"/>
              <a:cs typeface="Arial Black"/>
              <a:sym typeface="Arial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4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75" name="Google Shape;275;p4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76" name="Google Shape;276;p40"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77" name="Google Shape;277;p4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78" name="Google Shape;278;p40"/>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279" name="Google Shape;279;p40"/>
          <p:cNvSpPr txBox="1"/>
          <p:nvPr/>
        </p:nvSpPr>
        <p:spPr>
          <a:xfrm>
            <a:off x="683661" y="1971691"/>
            <a:ext cx="3031957" cy="1754326"/>
          </a:xfrm>
          <a:prstGeom prst="rect">
            <a:avLst/>
          </a:prstGeom>
          <a:noFill/>
          <a:ln>
            <a:noFill/>
          </a:ln>
        </p:spPr>
        <p:txBody>
          <a:bodyPr spcFirstLastPara="1" wrap="square" lIns="91425" tIns="45700" rIns="91425" bIns="45700" anchor="t" anchorCtr="0">
            <a:spAutoFit/>
          </a:bodyPr>
          <a:lstStyle/>
          <a:p>
            <a:pPr lvl="0"/>
            <a:r>
              <a:rPr lang="en-IE" sz="3600" b="1" i="0" u="none" strike="noStrike" cap="none" dirty="0" err="1">
                <a:solidFill>
                  <a:srgbClr val="292929"/>
                </a:solidFill>
                <a:latin typeface="Arial Black"/>
                <a:ea typeface="Arial Black"/>
                <a:cs typeface="Arial Black"/>
                <a:sym typeface="Arial Black"/>
              </a:rPr>
              <a:t>Os</a:t>
            </a:r>
            <a:r>
              <a:rPr lang="en-IE" sz="3600" b="1" i="0" u="none" strike="noStrike" cap="none" dirty="0">
                <a:solidFill>
                  <a:srgbClr val="292929"/>
                </a:solidFill>
                <a:latin typeface="Arial Black"/>
                <a:ea typeface="Arial Black"/>
                <a:cs typeface="Arial Black"/>
                <a:sym typeface="Arial Black"/>
              </a:rPr>
              <a:t> </a:t>
            </a:r>
            <a:r>
              <a:rPr lang="en-IE" sz="3600" b="1" i="0" u="none" strike="noStrike" cap="none" dirty="0" err="1">
                <a:solidFill>
                  <a:srgbClr val="292929"/>
                </a:solidFill>
                <a:latin typeface="Arial Black"/>
                <a:ea typeface="Arial Black"/>
                <a:cs typeface="Arial Black"/>
                <a:sym typeface="Arial Black"/>
              </a:rPr>
              <a:t>4P’s</a:t>
            </a:r>
            <a:r>
              <a:rPr lang="en-IE" sz="3600" b="1" i="0" u="none" strike="noStrike" cap="none" dirty="0">
                <a:solidFill>
                  <a:srgbClr val="292929"/>
                </a:solidFill>
                <a:latin typeface="Arial Black"/>
                <a:ea typeface="Arial Black"/>
                <a:cs typeface="Arial Black"/>
                <a:sym typeface="Arial Black"/>
              </a:rPr>
              <a:t> </a:t>
            </a:r>
            <a:r>
              <a:rPr lang="en-IE" sz="3600" b="1" dirty="0">
                <a:solidFill>
                  <a:srgbClr val="292929"/>
                </a:solidFill>
                <a:latin typeface="Arial Black"/>
                <a:ea typeface="Arial Black"/>
                <a:cs typeface="Arial Black"/>
                <a:sym typeface="Arial Black"/>
              </a:rPr>
              <a:t>De </a:t>
            </a:r>
            <a:r>
              <a:rPr lang="en-IE" sz="3600" b="1" dirty="0" err="1">
                <a:solidFill>
                  <a:srgbClr val="292929"/>
                </a:solidFill>
                <a:latin typeface="Arial Black"/>
                <a:ea typeface="Arial Black"/>
                <a:cs typeface="Arial Black"/>
                <a:sym typeface="Arial Black"/>
              </a:rPr>
              <a:t>Contar</a:t>
            </a:r>
            <a:r>
              <a:rPr lang="en-IE" sz="3600" b="1" dirty="0">
                <a:solidFill>
                  <a:srgbClr val="292929"/>
                </a:solidFill>
                <a:latin typeface="Arial Black"/>
                <a:ea typeface="Arial Black"/>
                <a:cs typeface="Arial Black"/>
                <a:sym typeface="Arial Black"/>
              </a:rPr>
              <a:t> </a:t>
            </a:r>
            <a:r>
              <a:rPr lang="en-IE" sz="3600" b="1" dirty="0" err="1">
                <a:solidFill>
                  <a:srgbClr val="292929"/>
                </a:solidFill>
                <a:latin typeface="Arial Black"/>
                <a:ea typeface="Arial Black"/>
                <a:cs typeface="Arial Black"/>
                <a:sym typeface="Arial Black"/>
              </a:rPr>
              <a:t>Histórias</a:t>
            </a:r>
            <a:endParaRPr sz="3600" b="1" i="0" u="none" strike="noStrike" cap="none" dirty="0">
              <a:solidFill>
                <a:srgbClr val="292929"/>
              </a:solidFill>
              <a:latin typeface="Arial Black"/>
              <a:ea typeface="Arial Black"/>
              <a:cs typeface="Arial Black"/>
              <a:sym typeface="Arial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3"/>
        <p:cNvGrpSpPr/>
        <p:nvPr/>
      </p:nvGrpSpPr>
      <p:grpSpPr>
        <a:xfrm>
          <a:off x="0" y="0"/>
          <a:ext cx="0" cy="0"/>
          <a:chOff x="0" y="0"/>
          <a:chExt cx="0" cy="0"/>
        </a:xfrm>
      </p:grpSpPr>
      <p:sp>
        <p:nvSpPr>
          <p:cNvPr id="284" name="Google Shape;284;p41"/>
          <p:cNvSpPr/>
          <p:nvPr/>
        </p:nvSpPr>
        <p:spPr>
          <a:xfrm>
            <a:off x="0" y="2"/>
            <a:ext cx="12192000" cy="685799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5" name="Google Shape;285;p41"/>
          <p:cNvSpPr txBox="1"/>
          <p:nvPr/>
        </p:nvSpPr>
        <p:spPr>
          <a:xfrm>
            <a:off x="982639" y="2545046"/>
            <a:ext cx="4613300" cy="1103647"/>
          </a:xfrm>
          <a:prstGeom prst="rect">
            <a:avLst/>
          </a:prstGeom>
          <a:noFill/>
          <a:ln>
            <a:noFill/>
          </a:ln>
        </p:spPr>
        <p:txBody>
          <a:bodyPr spcFirstLastPara="1" wrap="square" lIns="91425" tIns="45700" rIns="91425" bIns="45700" anchor="t" anchorCtr="0">
            <a:normAutofit/>
          </a:bodyPr>
          <a:lstStyle/>
          <a:p>
            <a:pPr lvl="0">
              <a:lnSpc>
                <a:spcPct val="90000"/>
              </a:lnSpc>
            </a:pPr>
            <a:r>
              <a:rPr lang="en-IE" sz="7200" dirty="0" err="1">
                <a:solidFill>
                  <a:schemeClr val="dk1"/>
                </a:solidFill>
              </a:rPr>
              <a:t>Pessoas</a:t>
            </a:r>
            <a:endParaRPr dirty="0"/>
          </a:p>
        </p:txBody>
      </p:sp>
      <p:sp>
        <p:nvSpPr>
          <p:cNvPr id="286" name="Google Shape;286;p41"/>
          <p:cNvSpPr/>
          <p:nvPr/>
        </p:nvSpPr>
        <p:spPr>
          <a:xfrm flipH="1">
            <a:off x="8123336" y="-3"/>
            <a:ext cx="4068664" cy="6858000"/>
          </a:xfrm>
          <a:prstGeom prst="rect">
            <a:avLst/>
          </a:prstGeom>
          <a:gradFill>
            <a:gsLst>
              <a:gs pos="0">
                <a:srgbClr val="000000"/>
              </a:gs>
              <a:gs pos="26000">
                <a:srgbClr val="000000"/>
              </a:gs>
              <a:gs pos="100000">
                <a:schemeClr val="accent1"/>
              </a:gs>
            </a:gsLst>
            <a:lin ang="9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7" name="Google Shape;287;p41"/>
          <p:cNvSpPr/>
          <p:nvPr/>
        </p:nvSpPr>
        <p:spPr>
          <a:xfrm flipH="1">
            <a:off x="8123336" y="-3"/>
            <a:ext cx="3611463" cy="6858000"/>
          </a:xfrm>
          <a:prstGeom prst="rect">
            <a:avLst/>
          </a:prstGeom>
          <a:gradFill>
            <a:gsLst>
              <a:gs pos="0">
                <a:srgbClr val="2F5496">
                  <a:alpha val="55686"/>
                </a:srgbClr>
              </a:gs>
              <a:gs pos="100000">
                <a:srgbClr val="000000">
                  <a:alpha val="51764"/>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8" name="Google Shape;288;p41"/>
          <p:cNvSpPr/>
          <p:nvPr/>
        </p:nvSpPr>
        <p:spPr>
          <a:xfrm rot="5400000">
            <a:off x="8230721" y="-107390"/>
            <a:ext cx="3853890" cy="4068665"/>
          </a:xfrm>
          <a:prstGeom prst="rect">
            <a:avLst/>
          </a:prstGeom>
          <a:gradFill>
            <a:gsLst>
              <a:gs pos="0">
                <a:srgbClr val="000000">
                  <a:alpha val="33725"/>
                </a:srgbClr>
              </a:gs>
              <a:gs pos="96000">
                <a:srgbClr val="4472C4">
                  <a:alpha val="0"/>
                </a:srgbClr>
              </a:gs>
              <a:gs pos="100000">
                <a:srgbClr val="4472C4">
                  <a:alpha val="0"/>
                </a:srgbClr>
              </a:gs>
            </a:gsLst>
            <a:lin ang="8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89" name="Google Shape;289;p41" descr="Logo&#10;&#10;Description automatically generated"/>
          <p:cNvPicPr preferRelativeResize="0"/>
          <p:nvPr/>
        </p:nvPicPr>
        <p:blipFill rotWithShape="1">
          <a:blip r:embed="rId3">
            <a:alphaModFix/>
          </a:blip>
          <a:srcRect l="5500" r="-3" b="-3"/>
          <a:stretch/>
        </p:blipFill>
        <p:spPr>
          <a:xfrm>
            <a:off x="5595939" y="1012536"/>
            <a:ext cx="5256223" cy="4756162"/>
          </a:xfrm>
          <a:custGeom>
            <a:avLst/>
            <a:gdLst/>
            <a:ahLst/>
            <a:cxnLst/>
            <a:rect l="l" t="t" r="r" b="b"/>
            <a:pathLst>
              <a:path w="5031136" h="5031136" extrusionOk="0">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ln>
            <a:noFill/>
          </a:ln>
        </p:spPr>
      </p:pic>
      <p:sp>
        <p:nvSpPr>
          <p:cNvPr id="290" name="Google Shape;290;p4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91" name="Google Shape;291;p41"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92" name="Google Shape;292;p4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93" name="Google Shape;293;p41"/>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7"/>
        <p:cNvGrpSpPr/>
        <p:nvPr/>
      </p:nvGrpSpPr>
      <p:grpSpPr>
        <a:xfrm>
          <a:off x="0" y="0"/>
          <a:ext cx="0" cy="0"/>
          <a:chOff x="0" y="0"/>
          <a:chExt cx="0" cy="0"/>
        </a:xfrm>
      </p:grpSpPr>
      <p:sp>
        <p:nvSpPr>
          <p:cNvPr id="298" name="Google Shape;298;p42"/>
          <p:cNvSpPr/>
          <p:nvPr/>
        </p:nvSpPr>
        <p:spPr>
          <a:xfrm>
            <a:off x="7403089" y="0"/>
            <a:ext cx="4788912" cy="6858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9" name="Google Shape;299;p42"/>
          <p:cNvSpPr txBox="1"/>
          <p:nvPr/>
        </p:nvSpPr>
        <p:spPr>
          <a:xfrm>
            <a:off x="8108953" y="2737146"/>
            <a:ext cx="3377183" cy="1383707"/>
          </a:xfrm>
          <a:prstGeom prst="rect">
            <a:avLst/>
          </a:prstGeom>
          <a:noFill/>
          <a:ln>
            <a:noFill/>
          </a:ln>
        </p:spPr>
        <p:txBody>
          <a:bodyPr spcFirstLastPara="1" wrap="square" lIns="91425" tIns="45700" rIns="91425" bIns="45700" anchor="b" anchorCtr="0">
            <a:normAutofit/>
          </a:bodyPr>
          <a:lstStyle/>
          <a:p>
            <a:pPr lvl="0">
              <a:lnSpc>
                <a:spcPct val="90000"/>
              </a:lnSpc>
            </a:pPr>
            <a:r>
              <a:rPr lang="en-IE" sz="7200" dirty="0">
                <a:solidFill>
                  <a:schemeClr val="lt1"/>
                </a:solidFill>
              </a:rPr>
              <a:t>Lugar</a:t>
            </a:r>
            <a:endParaRPr dirty="0"/>
          </a:p>
        </p:txBody>
      </p:sp>
      <p:pic>
        <p:nvPicPr>
          <p:cNvPr id="300" name="Google Shape;300;p42" descr="A picture containing text, device, vector graphics&#10;&#10;Description automatically generated"/>
          <p:cNvPicPr preferRelativeResize="0"/>
          <p:nvPr/>
        </p:nvPicPr>
        <p:blipFill rotWithShape="1">
          <a:blip r:embed="rId3">
            <a:alphaModFix/>
          </a:blip>
          <a:srcRect r="2" b="8982"/>
          <a:stretch/>
        </p:blipFill>
        <p:spPr>
          <a:xfrm>
            <a:off x="20" y="10"/>
            <a:ext cx="7534636" cy="6857990"/>
          </a:xfrm>
          <a:prstGeom prst="rect">
            <a:avLst/>
          </a:prstGeom>
          <a:noFill/>
          <a:ln>
            <a:noFill/>
          </a:ln>
        </p:spPr>
      </p:pic>
      <p:sp>
        <p:nvSpPr>
          <p:cNvPr id="301" name="Google Shape;301;p4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02" name="Google Shape;302;p4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03" name="Google Shape;303;p4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04" name="Google Shape;304;p42"/>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17" name="Google Shape;117;p2"/>
          <p:cNvPicPr preferRelativeResize="0"/>
          <p:nvPr/>
        </p:nvPicPr>
        <p:blipFill rotWithShape="1">
          <a:blip r:embed="rId4">
            <a:alphaModFix/>
          </a:blip>
          <a:srcRect/>
          <a:stretch/>
        </p:blipFill>
        <p:spPr>
          <a:xfrm rot="5400000">
            <a:off x="4017640" y="-488420"/>
            <a:ext cx="4156720" cy="7335722"/>
          </a:xfrm>
          <a:prstGeom prst="rect">
            <a:avLst/>
          </a:prstGeom>
          <a:noFill/>
          <a:ln>
            <a:noFill/>
          </a:ln>
        </p:spPr>
      </p:pic>
      <p:sp>
        <p:nvSpPr>
          <p:cNvPr id="118" name="Google Shape;118;p2"/>
          <p:cNvSpPr txBox="1"/>
          <p:nvPr/>
        </p:nvSpPr>
        <p:spPr>
          <a:xfrm>
            <a:off x="2997272" y="2084079"/>
            <a:ext cx="6197455" cy="1200288"/>
          </a:xfrm>
          <a:prstGeom prst="rect">
            <a:avLst/>
          </a:prstGeom>
          <a:noFill/>
          <a:ln>
            <a:noFill/>
          </a:ln>
        </p:spPr>
        <p:txBody>
          <a:bodyPr spcFirstLastPara="1" wrap="square" lIns="91425" tIns="45700" rIns="91425" bIns="45700" anchor="t" anchorCtr="0">
            <a:spAutoFit/>
          </a:bodyPr>
          <a:lstStyle/>
          <a:p>
            <a:pPr lvl="0" algn="r">
              <a:buSzPts val="3600"/>
            </a:pPr>
            <a:r>
              <a:rPr lang="en-IE" sz="3600" dirty="0" err="1">
                <a:solidFill>
                  <a:srgbClr val="FD3259"/>
                </a:solidFill>
                <a:latin typeface="Arial Black"/>
                <a:ea typeface="Arial Black"/>
                <a:cs typeface="Arial Black"/>
                <a:sym typeface="Arial Black"/>
              </a:rPr>
              <a:t>Módulo</a:t>
            </a:r>
            <a:r>
              <a:rPr lang="en-IE" sz="3600" dirty="0">
                <a:solidFill>
                  <a:srgbClr val="FD3259"/>
                </a:solidFill>
                <a:latin typeface="Arial Black"/>
                <a:ea typeface="Arial Black"/>
                <a:cs typeface="Arial Black"/>
                <a:sym typeface="Arial Black"/>
              </a:rPr>
              <a:t> </a:t>
            </a:r>
            <a:r>
              <a:rPr lang="en-IE" sz="3600" b="0" i="0" u="none" strike="noStrike" cap="none" dirty="0">
                <a:solidFill>
                  <a:srgbClr val="FD3259"/>
                </a:solidFill>
                <a:latin typeface="Arial Black"/>
                <a:ea typeface="Arial Black"/>
                <a:cs typeface="Arial Black"/>
                <a:sym typeface="Arial Black"/>
              </a:rPr>
              <a:t>2: </a:t>
            </a:r>
            <a:r>
              <a:rPr lang="pt-PT" sz="3600" dirty="0">
                <a:solidFill>
                  <a:srgbClr val="FD3259"/>
                </a:solidFill>
                <a:latin typeface="Arial Black"/>
                <a:ea typeface="Arial Black"/>
                <a:cs typeface="Arial Black"/>
                <a:sym typeface="Arial Black"/>
              </a:rPr>
              <a:t>Eu como contador de histórias </a:t>
            </a:r>
            <a:endParaRPr sz="3600" b="0" i="0" u="none" strike="noStrike" cap="none" dirty="0">
              <a:solidFill>
                <a:srgbClr val="FD3259"/>
              </a:solidFill>
              <a:latin typeface="Arial Black"/>
              <a:ea typeface="Arial Black"/>
              <a:cs typeface="Arial Black"/>
              <a:sym typeface="Arial Black"/>
            </a:endParaRPr>
          </a:p>
        </p:txBody>
      </p:sp>
      <p:sp>
        <p:nvSpPr>
          <p:cNvPr id="119" name="Google Shape;119;p2"/>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20" name="Google Shape;120;p2" descr="Text&#10;&#10;Description automatically generated"/>
          <p:cNvPicPr preferRelativeResize="0"/>
          <p:nvPr/>
        </p:nvPicPr>
        <p:blipFill rotWithShape="1">
          <a:blip r:embed="rId5">
            <a:alphaModFix/>
          </a:blip>
          <a:srcRect/>
          <a:stretch/>
        </p:blipFill>
        <p:spPr>
          <a:xfrm>
            <a:off x="235341" y="6247302"/>
            <a:ext cx="1964299" cy="427819"/>
          </a:xfrm>
          <a:prstGeom prst="rect">
            <a:avLst/>
          </a:prstGeom>
          <a:noFill/>
          <a:ln>
            <a:noFill/>
          </a:ln>
        </p:spPr>
      </p:pic>
      <p:sp>
        <p:nvSpPr>
          <p:cNvPr id="121" name="Google Shape;121;p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22" name="Google Shape;122;p2"/>
          <p:cNvPicPr preferRelativeResize="0"/>
          <p:nvPr/>
        </p:nvPicPr>
        <p:blipFill rotWithShape="1">
          <a:blip r:embed="rId6">
            <a:alphaModFix/>
          </a:blip>
          <a:srcRect/>
          <a:stretch/>
        </p:blipFill>
        <p:spPr>
          <a:xfrm>
            <a:off x="11374639" y="152449"/>
            <a:ext cx="462675" cy="70919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8"/>
        <p:cNvGrpSpPr/>
        <p:nvPr/>
      </p:nvGrpSpPr>
      <p:grpSpPr>
        <a:xfrm>
          <a:off x="0" y="0"/>
          <a:ext cx="0" cy="0"/>
          <a:chOff x="0" y="0"/>
          <a:chExt cx="0" cy="0"/>
        </a:xfrm>
      </p:grpSpPr>
      <p:sp>
        <p:nvSpPr>
          <p:cNvPr id="309" name="Google Shape;309;p43"/>
          <p:cNvSpPr/>
          <p:nvPr/>
        </p:nvSpPr>
        <p:spPr>
          <a:xfrm rot="-5400000">
            <a:off x="800100" y="1491343"/>
            <a:ext cx="3333749" cy="349910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0" name="Google Shape;310;p43"/>
          <p:cNvSpPr txBox="1"/>
          <p:nvPr/>
        </p:nvSpPr>
        <p:spPr>
          <a:xfrm>
            <a:off x="581786" y="1967265"/>
            <a:ext cx="3634740" cy="2547257"/>
          </a:xfrm>
          <a:prstGeom prst="rect">
            <a:avLst/>
          </a:prstGeom>
          <a:noFill/>
          <a:ln>
            <a:noFill/>
          </a:ln>
        </p:spPr>
        <p:txBody>
          <a:bodyPr spcFirstLastPara="1" wrap="square" lIns="91425" tIns="45700" rIns="91425" bIns="45700" anchor="ctr" anchorCtr="0">
            <a:normAutofit/>
          </a:bodyPr>
          <a:lstStyle/>
          <a:p>
            <a:pPr lvl="0" algn="ctr">
              <a:lnSpc>
                <a:spcPct val="90000"/>
              </a:lnSpc>
            </a:pPr>
            <a:r>
              <a:rPr lang="en-IE" sz="7200" dirty="0" err="1">
                <a:solidFill>
                  <a:srgbClr val="FFFFFF"/>
                </a:solidFill>
              </a:rPr>
              <a:t>Proósito</a:t>
            </a:r>
            <a:endParaRPr dirty="0"/>
          </a:p>
        </p:txBody>
      </p:sp>
      <p:pic>
        <p:nvPicPr>
          <p:cNvPr id="311" name="Google Shape;311;p43" descr="A picture containing chart&#10;&#10;Description automatically generated"/>
          <p:cNvPicPr preferRelativeResize="0"/>
          <p:nvPr/>
        </p:nvPicPr>
        <p:blipFill rotWithShape="1">
          <a:blip r:embed="rId3">
            <a:alphaModFix/>
          </a:blip>
          <a:srcRect l="7303" t="12247" r="8674" b="9703"/>
          <a:stretch/>
        </p:blipFill>
        <p:spPr>
          <a:xfrm>
            <a:off x="5170215" y="643466"/>
            <a:ext cx="5994902" cy="5568739"/>
          </a:xfrm>
          <a:prstGeom prst="rect">
            <a:avLst/>
          </a:prstGeom>
          <a:noFill/>
          <a:ln>
            <a:noFill/>
          </a:ln>
        </p:spPr>
      </p:pic>
      <p:sp>
        <p:nvSpPr>
          <p:cNvPr id="312" name="Google Shape;312;p4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13" name="Google Shape;313;p43"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14" name="Google Shape;314;p4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15" name="Google Shape;315;p43"/>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9"/>
        <p:cNvGrpSpPr/>
        <p:nvPr/>
      </p:nvGrpSpPr>
      <p:grpSpPr>
        <a:xfrm>
          <a:off x="0" y="0"/>
          <a:ext cx="0" cy="0"/>
          <a:chOff x="0" y="0"/>
          <a:chExt cx="0" cy="0"/>
        </a:xfrm>
      </p:grpSpPr>
      <p:sp>
        <p:nvSpPr>
          <p:cNvPr id="320" name="Google Shape;320;p44"/>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1" name="Google Shape;321;p44"/>
          <p:cNvSpPr/>
          <p:nvPr/>
        </p:nvSpPr>
        <p:spPr>
          <a:xfrm>
            <a:off x="3" y="0"/>
            <a:ext cx="9339206" cy="6858000"/>
          </a:xfrm>
          <a:prstGeom prst="rect">
            <a:avLst/>
          </a:prstGeom>
          <a:gradFill>
            <a:gsLst>
              <a:gs pos="0">
                <a:srgbClr val="000000">
                  <a:alpha val="0"/>
                </a:srgbClr>
              </a:gs>
              <a:gs pos="33000">
                <a:srgbClr val="000000">
                  <a:alpha val="63921"/>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22" name="Google Shape;322;p44" descr="A picture containing text, vector graphics, silhouette&#10;&#10;Description automatically generated"/>
          <p:cNvPicPr preferRelativeResize="0"/>
          <p:nvPr/>
        </p:nvPicPr>
        <p:blipFill rotWithShape="1">
          <a:blip r:embed="rId3">
            <a:alphaModFix/>
          </a:blip>
          <a:srcRect t="22903" r="9091" b="26211"/>
          <a:stretch/>
        </p:blipFill>
        <p:spPr>
          <a:xfrm>
            <a:off x="2852791" y="-486493"/>
            <a:ext cx="9898380" cy="7830985"/>
          </a:xfrm>
          <a:prstGeom prst="rect">
            <a:avLst/>
          </a:prstGeom>
          <a:noFill/>
          <a:ln>
            <a:noFill/>
          </a:ln>
        </p:spPr>
      </p:pic>
      <p:sp>
        <p:nvSpPr>
          <p:cNvPr id="323" name="Google Shape;323;p44"/>
          <p:cNvSpPr txBox="1"/>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None/>
            </a:pPr>
            <a:r>
              <a:rPr lang="en-IE" sz="4800" b="0" i="0" u="none" strike="noStrike" cap="none" dirty="0" err="1">
                <a:solidFill>
                  <a:schemeClr val="lt1"/>
                </a:solidFill>
                <a:latin typeface="Arial"/>
                <a:ea typeface="Arial"/>
                <a:cs typeface="Arial"/>
                <a:sym typeface="Arial"/>
              </a:rPr>
              <a:t>Enredo</a:t>
            </a:r>
            <a:endParaRPr dirty="0"/>
          </a:p>
        </p:txBody>
      </p:sp>
      <p:sp>
        <p:nvSpPr>
          <p:cNvPr id="324" name="Google Shape;324;p44"/>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325" name="Google Shape;325;p44"/>
          <p:cNvSpPr/>
          <p:nvPr/>
        </p:nvSpPr>
        <p:spPr>
          <a:xfrm>
            <a:off x="481029" y="4546920"/>
            <a:ext cx="39776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6" name="Google Shape;326;p44"/>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27" name="Google Shape;327;p44"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28" name="Google Shape;328;p44"/>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29" name="Google Shape;329;p44"/>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45"/>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35" name="Google Shape;335;p45"/>
          <p:cNvPicPr preferRelativeResize="0"/>
          <p:nvPr/>
        </p:nvPicPr>
        <p:blipFill rotWithShape="1">
          <a:blip r:embed="rId4">
            <a:alphaModFix/>
          </a:blip>
          <a:srcRect/>
          <a:stretch/>
        </p:blipFill>
        <p:spPr>
          <a:xfrm>
            <a:off x="2410836" y="461082"/>
            <a:ext cx="7363984" cy="4933766"/>
          </a:xfrm>
          <a:prstGeom prst="rect">
            <a:avLst/>
          </a:prstGeom>
          <a:noFill/>
          <a:ln>
            <a:noFill/>
          </a:ln>
        </p:spPr>
      </p:pic>
      <p:sp>
        <p:nvSpPr>
          <p:cNvPr id="336" name="Google Shape;336;p45"/>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37" name="Google Shape;337;p45"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338" name="Google Shape;338;p45"/>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39" name="Google Shape;339;p45"/>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340" name="Google Shape;340;p45"/>
          <p:cNvSpPr txBox="1"/>
          <p:nvPr/>
        </p:nvSpPr>
        <p:spPr>
          <a:xfrm>
            <a:off x="3170549" y="2176435"/>
            <a:ext cx="6096000" cy="1077218"/>
          </a:xfrm>
          <a:prstGeom prst="rect">
            <a:avLst/>
          </a:prstGeom>
          <a:noFill/>
          <a:ln>
            <a:noFill/>
          </a:ln>
        </p:spPr>
        <p:txBody>
          <a:bodyPr spcFirstLastPara="1" wrap="square" lIns="91425" tIns="45700" rIns="91425" bIns="45700" anchor="t" anchorCtr="0">
            <a:spAutoFit/>
          </a:bodyPr>
          <a:lstStyle/>
          <a:p>
            <a:pPr lvl="0" algn="ctr">
              <a:buSzPts val="3200"/>
            </a:pPr>
            <a:r>
              <a:rPr lang="en-IE" sz="3200" dirty="0" err="1">
                <a:solidFill>
                  <a:schemeClr val="dk1"/>
                </a:solidFill>
                <a:latin typeface="Arial Black"/>
                <a:ea typeface="Arial Black"/>
                <a:cs typeface="Arial Black"/>
                <a:sym typeface="Arial Black"/>
              </a:rPr>
              <a:t>Unidade</a:t>
            </a:r>
            <a:r>
              <a:rPr lang="en-IE" sz="3200" dirty="0">
                <a:solidFill>
                  <a:schemeClr val="dk1"/>
                </a:solidFill>
                <a:latin typeface="Arial Black"/>
                <a:ea typeface="Arial Black"/>
                <a:cs typeface="Arial Black"/>
                <a:sym typeface="Arial Black"/>
              </a:rPr>
              <a:t> </a:t>
            </a:r>
            <a:r>
              <a:rPr lang="en-IE" sz="3200" b="0" i="0" u="none" strike="noStrike" cap="none" dirty="0">
                <a:solidFill>
                  <a:schemeClr val="dk1"/>
                </a:solidFill>
                <a:latin typeface="Arial Black"/>
                <a:ea typeface="Arial Black"/>
                <a:cs typeface="Arial Black"/>
                <a:sym typeface="Arial Black"/>
              </a:rPr>
              <a:t>3: </a:t>
            </a:r>
            <a:r>
              <a:rPr lang="en-IE" sz="3200" dirty="0">
                <a:solidFill>
                  <a:schemeClr val="dk1"/>
                </a:solidFill>
                <a:latin typeface="Arial Black"/>
                <a:ea typeface="Arial Black"/>
                <a:cs typeface="Arial Black"/>
                <a:sym typeface="Arial Black"/>
              </a:rPr>
              <a:t>O </a:t>
            </a:r>
            <a:r>
              <a:rPr lang="en-IE" sz="3200" dirty="0" err="1">
                <a:solidFill>
                  <a:schemeClr val="dk1"/>
                </a:solidFill>
                <a:latin typeface="Arial Black"/>
                <a:ea typeface="Arial Black"/>
                <a:cs typeface="Arial Black"/>
                <a:sym typeface="Arial Black"/>
              </a:rPr>
              <a:t>Poder</a:t>
            </a:r>
            <a:r>
              <a:rPr lang="en-IE" sz="3200" dirty="0">
                <a:solidFill>
                  <a:schemeClr val="dk1"/>
                </a:solidFill>
                <a:latin typeface="Arial Black"/>
                <a:ea typeface="Arial Black"/>
                <a:cs typeface="Arial Black"/>
                <a:sym typeface="Arial Black"/>
              </a:rPr>
              <a:t> da </a:t>
            </a:r>
            <a:r>
              <a:rPr lang="en-IE" sz="3200" dirty="0" err="1">
                <a:solidFill>
                  <a:schemeClr val="dk1"/>
                </a:solidFill>
                <a:latin typeface="Arial Black"/>
                <a:ea typeface="Arial Black"/>
                <a:cs typeface="Arial Black"/>
                <a:sym typeface="Arial Black"/>
              </a:rPr>
              <a:t>Narrativa</a:t>
            </a:r>
            <a:endParaRPr sz="3200" b="0" i="0" u="none" strike="noStrike" cap="none" dirty="0">
              <a:solidFill>
                <a:schemeClr val="dk1"/>
              </a:solidFill>
              <a:latin typeface="Arial Black"/>
              <a:ea typeface="Arial Black"/>
              <a:cs typeface="Arial Black"/>
              <a:sym typeface="Arial Black"/>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4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46" name="Google Shape;346;p46"/>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47" name="Google Shape;347;p46"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48" name="Google Shape;348;p46"/>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49" name="Google Shape;349;p46"/>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50" name="Google Shape;350;p46"/>
          <p:cNvSpPr txBox="1"/>
          <p:nvPr/>
        </p:nvSpPr>
        <p:spPr>
          <a:xfrm>
            <a:off x="673769" y="1971691"/>
            <a:ext cx="3031957" cy="1754286"/>
          </a:xfrm>
          <a:prstGeom prst="rect">
            <a:avLst/>
          </a:prstGeom>
          <a:noFill/>
          <a:ln>
            <a:noFill/>
          </a:ln>
        </p:spPr>
        <p:txBody>
          <a:bodyPr spcFirstLastPara="1" wrap="square" lIns="91425" tIns="45700" rIns="91425" bIns="45700" anchor="t" anchorCtr="0">
            <a:spAutoFit/>
          </a:bodyPr>
          <a:lstStyle/>
          <a:p>
            <a:pPr lvl="0"/>
            <a:r>
              <a:rPr lang="en-IE" sz="3600" b="1" i="1" dirty="0" err="1">
                <a:solidFill>
                  <a:srgbClr val="292929"/>
                </a:solidFill>
                <a:latin typeface="Arial Black"/>
                <a:ea typeface="Arial Black"/>
                <a:cs typeface="Arial Black"/>
                <a:sym typeface="Arial Black"/>
              </a:rPr>
              <a:t>Cabeça</a:t>
            </a:r>
            <a:r>
              <a:rPr lang="en-IE" sz="3600" b="1" i="1" dirty="0">
                <a:solidFill>
                  <a:srgbClr val="292929"/>
                </a:solidFill>
                <a:latin typeface="Arial Black"/>
                <a:ea typeface="Arial Black"/>
                <a:cs typeface="Arial Black"/>
                <a:sym typeface="Arial Black"/>
              </a:rPr>
              <a:t>, </a:t>
            </a:r>
            <a:r>
              <a:rPr lang="en-IE" sz="3600" b="1" i="1" dirty="0" err="1">
                <a:solidFill>
                  <a:srgbClr val="292929"/>
                </a:solidFill>
                <a:latin typeface="Arial Black"/>
                <a:ea typeface="Arial Black"/>
                <a:cs typeface="Arial Black"/>
                <a:sym typeface="Arial Black"/>
              </a:rPr>
              <a:t>coração</a:t>
            </a:r>
            <a:r>
              <a:rPr lang="en-IE" sz="3600" b="1" i="1" dirty="0">
                <a:solidFill>
                  <a:srgbClr val="292929"/>
                </a:solidFill>
                <a:latin typeface="Arial Black"/>
                <a:ea typeface="Arial Black"/>
                <a:cs typeface="Arial Black"/>
                <a:sym typeface="Arial Black"/>
              </a:rPr>
              <a:t> e </a:t>
            </a:r>
            <a:r>
              <a:rPr lang="en-IE" sz="3600" b="1" i="1" dirty="0" err="1">
                <a:solidFill>
                  <a:srgbClr val="292929"/>
                </a:solidFill>
                <a:latin typeface="Arial Black"/>
                <a:ea typeface="Arial Black"/>
                <a:cs typeface="Arial Black"/>
                <a:sym typeface="Arial Black"/>
              </a:rPr>
              <a:t>presença</a:t>
            </a:r>
            <a:endParaRPr sz="3600" b="1" i="1" u="none" strike="noStrike" cap="none" dirty="0">
              <a:solidFill>
                <a:srgbClr val="292929"/>
              </a:solidFill>
              <a:latin typeface="Arial Black"/>
              <a:ea typeface="Arial Black"/>
              <a:cs typeface="Arial Black"/>
              <a:sym typeface="Arial Black"/>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4"/>
        <p:cNvGrpSpPr/>
        <p:nvPr/>
      </p:nvGrpSpPr>
      <p:grpSpPr>
        <a:xfrm>
          <a:off x="0" y="0"/>
          <a:ext cx="0" cy="0"/>
          <a:chOff x="0" y="0"/>
          <a:chExt cx="0" cy="0"/>
        </a:xfrm>
      </p:grpSpPr>
      <p:sp>
        <p:nvSpPr>
          <p:cNvPr id="355" name="Google Shape;355;p4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6" name="Google Shape;356;p47"/>
          <p:cNvSpPr/>
          <p:nvPr/>
        </p:nvSpPr>
        <p:spPr>
          <a:xfrm>
            <a:off x="0" y="0"/>
            <a:ext cx="12188952"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7" name="Google Shape;357;p47"/>
          <p:cNvSpPr/>
          <p:nvPr/>
        </p:nvSpPr>
        <p:spPr>
          <a:xfrm>
            <a:off x="0" y="0"/>
            <a:ext cx="12192000" cy="6219825"/>
          </a:xfrm>
          <a:custGeom>
            <a:avLst/>
            <a:gdLst/>
            <a:ahLst/>
            <a:cxnLst/>
            <a:rect l="l" t="t" r="r" b="b"/>
            <a:pathLst>
              <a:path w="12192000" h="6219825" extrusionOk="0">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58" name="Google Shape;358;p47"/>
          <p:cNvPicPr preferRelativeResize="0"/>
          <p:nvPr/>
        </p:nvPicPr>
        <p:blipFill rotWithShape="1">
          <a:blip r:embed="rId3">
            <a:alphaModFix/>
          </a:blip>
          <a:srcRect/>
          <a:stretch/>
        </p:blipFill>
        <p:spPr>
          <a:xfrm>
            <a:off x="1841093" y="-93168"/>
            <a:ext cx="8506765" cy="6380074"/>
          </a:xfrm>
          <a:prstGeom prst="rect">
            <a:avLst/>
          </a:prstGeom>
          <a:noFill/>
          <a:ln>
            <a:noFill/>
          </a:ln>
        </p:spPr>
      </p:pic>
      <p:sp>
        <p:nvSpPr>
          <p:cNvPr id="359" name="Google Shape;359;p4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60" name="Google Shape;360;p47"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61" name="Google Shape;361;p4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62" name="Google Shape;362;p47"/>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4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68" name="Google Shape;368;p48"/>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69" name="Google Shape;369;p48"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70" name="Google Shape;370;p48"/>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71" name="Google Shape;371;p48"/>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72" name="Google Shape;372;p48"/>
          <p:cNvSpPr txBox="1"/>
          <p:nvPr/>
        </p:nvSpPr>
        <p:spPr>
          <a:xfrm>
            <a:off x="673769" y="1971691"/>
            <a:ext cx="3031957" cy="1754286"/>
          </a:xfrm>
          <a:prstGeom prst="rect">
            <a:avLst/>
          </a:prstGeom>
          <a:noFill/>
          <a:ln>
            <a:noFill/>
          </a:ln>
        </p:spPr>
        <p:txBody>
          <a:bodyPr spcFirstLastPara="1" wrap="square" lIns="91425" tIns="45700" rIns="91425" bIns="45700" anchor="t" anchorCtr="0">
            <a:spAutoFit/>
          </a:bodyPr>
          <a:lstStyle/>
          <a:p>
            <a:pPr lvl="0"/>
            <a:r>
              <a:rPr lang="en-IE" sz="3600" b="1" i="1" dirty="0" err="1">
                <a:solidFill>
                  <a:srgbClr val="292929"/>
                </a:solidFill>
                <a:latin typeface="Arial Black"/>
                <a:ea typeface="Arial Black"/>
                <a:cs typeface="Arial Black"/>
                <a:sym typeface="Arial Black"/>
              </a:rPr>
              <a:t>Conheça</a:t>
            </a:r>
            <a:r>
              <a:rPr lang="en-IE" sz="3600" b="1" i="1" dirty="0">
                <a:solidFill>
                  <a:srgbClr val="292929"/>
                </a:solidFill>
                <a:latin typeface="Arial Black"/>
                <a:ea typeface="Arial Black"/>
                <a:cs typeface="Arial Black"/>
                <a:sym typeface="Arial Black"/>
              </a:rPr>
              <a:t> o </a:t>
            </a:r>
            <a:r>
              <a:rPr lang="en-IE" sz="3600" b="1" i="1" dirty="0" err="1">
                <a:solidFill>
                  <a:srgbClr val="292929"/>
                </a:solidFill>
                <a:latin typeface="Arial Black"/>
                <a:ea typeface="Arial Black"/>
                <a:cs typeface="Arial Black"/>
                <a:sym typeface="Arial Black"/>
              </a:rPr>
              <a:t>seu</a:t>
            </a:r>
            <a:r>
              <a:rPr lang="en-IE" sz="3600" b="1" i="1" dirty="0">
                <a:solidFill>
                  <a:srgbClr val="292929"/>
                </a:solidFill>
                <a:latin typeface="Arial Black"/>
                <a:ea typeface="Arial Black"/>
                <a:cs typeface="Arial Black"/>
                <a:sym typeface="Arial Black"/>
              </a:rPr>
              <a:t> </a:t>
            </a:r>
            <a:r>
              <a:rPr lang="en-IE" sz="3600" b="1" i="1" dirty="0" err="1">
                <a:solidFill>
                  <a:srgbClr val="292929"/>
                </a:solidFill>
                <a:latin typeface="Arial Black"/>
                <a:ea typeface="Arial Black"/>
                <a:cs typeface="Arial Black"/>
                <a:sym typeface="Arial Black"/>
              </a:rPr>
              <a:t>público</a:t>
            </a:r>
            <a:endParaRPr sz="3600" b="1" i="1" u="none" strike="noStrike" cap="none" dirty="0">
              <a:solidFill>
                <a:srgbClr val="292929"/>
              </a:solidFill>
              <a:latin typeface="Arial Black"/>
              <a:ea typeface="Arial Black"/>
              <a:cs typeface="Arial Black"/>
              <a:sym typeface="Arial Black"/>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6"/>
        <p:cNvGrpSpPr/>
        <p:nvPr/>
      </p:nvGrpSpPr>
      <p:grpSpPr>
        <a:xfrm>
          <a:off x="0" y="0"/>
          <a:ext cx="0" cy="0"/>
          <a:chOff x="0" y="0"/>
          <a:chExt cx="0" cy="0"/>
        </a:xfrm>
      </p:grpSpPr>
      <p:sp>
        <p:nvSpPr>
          <p:cNvPr id="377" name="Google Shape;377;p49"/>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78" name="Google Shape;378;p49" descr="Uma imagem com texto, captura de ecrã, interior, apresentação&#10;&#10;Descrição gerada automaticamente"/>
          <p:cNvPicPr preferRelativeResize="0"/>
          <p:nvPr/>
        </p:nvPicPr>
        <p:blipFill rotWithShape="1">
          <a:blip r:embed="rId3">
            <a:alphaModFix/>
          </a:blip>
          <a:srcRect t="8572" r="35363" b="519"/>
          <a:stretch/>
        </p:blipFill>
        <p:spPr>
          <a:xfrm>
            <a:off x="3523488" y="10"/>
            <a:ext cx="8668512" cy="6857990"/>
          </a:xfrm>
          <a:prstGeom prst="rect">
            <a:avLst/>
          </a:prstGeom>
          <a:noFill/>
          <a:ln>
            <a:noFill/>
          </a:ln>
        </p:spPr>
      </p:pic>
      <p:sp>
        <p:nvSpPr>
          <p:cNvPr id="379" name="Google Shape;379;p49"/>
          <p:cNvSpPr/>
          <p:nvPr/>
        </p:nvSpPr>
        <p:spPr>
          <a:xfrm>
            <a:off x="3" y="0"/>
            <a:ext cx="9339206" cy="6858000"/>
          </a:xfrm>
          <a:prstGeom prst="rect">
            <a:avLst/>
          </a:prstGeom>
          <a:gradFill>
            <a:gsLst>
              <a:gs pos="0">
                <a:srgbClr val="000000">
                  <a:alpha val="0"/>
                </a:srgbClr>
              </a:gs>
              <a:gs pos="33000">
                <a:srgbClr val="000000">
                  <a:alpha val="63921"/>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0" name="Google Shape;380;p49"/>
          <p:cNvSpPr txBox="1"/>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lvl="0">
              <a:lnSpc>
                <a:spcPct val="90000"/>
              </a:lnSpc>
            </a:pPr>
            <a:r>
              <a:rPr lang="en-IE" sz="4800" dirty="0" err="1">
                <a:solidFill>
                  <a:schemeClr val="lt1"/>
                </a:solidFill>
              </a:rPr>
              <a:t>Público</a:t>
            </a:r>
            <a:endParaRPr dirty="0"/>
          </a:p>
        </p:txBody>
      </p:sp>
      <p:sp>
        <p:nvSpPr>
          <p:cNvPr id="381" name="Google Shape;381;p49"/>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382" name="Google Shape;382;p49"/>
          <p:cNvSpPr/>
          <p:nvPr/>
        </p:nvSpPr>
        <p:spPr>
          <a:xfrm>
            <a:off x="481029" y="4546920"/>
            <a:ext cx="39776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3" name="Google Shape;383;p49"/>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84" name="Google Shape;384;p49"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85" name="Google Shape;385;p49"/>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86" name="Google Shape;386;p49"/>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5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92" name="Google Shape;392;p5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93" name="Google Shape;393;p50"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94" name="Google Shape;394;p5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95" name="Google Shape;395;p50"/>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96" name="Google Shape;396;p50"/>
          <p:cNvSpPr txBox="1"/>
          <p:nvPr/>
        </p:nvSpPr>
        <p:spPr>
          <a:xfrm>
            <a:off x="673769" y="1971691"/>
            <a:ext cx="3032100" cy="2308284"/>
          </a:xfrm>
          <a:prstGeom prst="rect">
            <a:avLst/>
          </a:prstGeom>
          <a:noFill/>
          <a:ln>
            <a:noFill/>
          </a:ln>
        </p:spPr>
        <p:txBody>
          <a:bodyPr spcFirstLastPara="1" wrap="square" lIns="91425" tIns="45700" rIns="91425" bIns="45700" anchor="t" anchorCtr="0">
            <a:spAutoFit/>
          </a:bodyPr>
          <a:lstStyle/>
          <a:p>
            <a:pPr lvl="0"/>
            <a:r>
              <a:rPr lang="pt-PT" sz="3600" b="1" i="1" dirty="0">
                <a:solidFill>
                  <a:srgbClr val="292929"/>
                </a:solidFill>
                <a:latin typeface="Arial Black"/>
                <a:ea typeface="Arial Black"/>
                <a:cs typeface="Arial Black"/>
                <a:sym typeface="Arial Black"/>
              </a:rPr>
              <a:t>Evite clichés de enredos comuns</a:t>
            </a:r>
            <a:endParaRPr sz="3600" b="1" i="1" u="none" strike="noStrike" cap="none" dirty="0">
              <a:solidFill>
                <a:srgbClr val="292929"/>
              </a:solidFill>
              <a:latin typeface="Arial Black"/>
              <a:ea typeface="Arial Black"/>
              <a:cs typeface="Arial Black"/>
              <a:sym typeface="Arial Black"/>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0"/>
        <p:cNvGrpSpPr/>
        <p:nvPr/>
      </p:nvGrpSpPr>
      <p:grpSpPr>
        <a:xfrm>
          <a:off x="0" y="0"/>
          <a:ext cx="0" cy="0"/>
          <a:chOff x="0" y="0"/>
          <a:chExt cx="0" cy="0"/>
        </a:xfrm>
      </p:grpSpPr>
      <p:sp>
        <p:nvSpPr>
          <p:cNvPr id="401" name="Google Shape;401;p5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2" name="Google Shape;402;p51"/>
          <p:cNvSpPr txBox="1"/>
          <p:nvPr/>
        </p:nvSpPr>
        <p:spPr>
          <a:xfrm>
            <a:off x="855874" y="2201838"/>
            <a:ext cx="4391100" cy="24543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rmAutofit fontScale="85000" lnSpcReduction="20000"/>
          </a:bodyPr>
          <a:lstStyle/>
          <a:p>
            <a:pPr marL="457200" lvl="0">
              <a:lnSpc>
                <a:spcPct val="90000"/>
              </a:lnSpc>
            </a:pPr>
            <a:r>
              <a:rPr lang="en-IE" sz="2550" dirty="0">
                <a:solidFill>
                  <a:schemeClr val="dk1"/>
                </a:solidFill>
              </a:rPr>
              <a:t>Clichés de </a:t>
            </a:r>
            <a:r>
              <a:rPr lang="en-IE" sz="2550" dirty="0" err="1">
                <a:solidFill>
                  <a:schemeClr val="dk1"/>
                </a:solidFill>
              </a:rPr>
              <a:t>enredos</a:t>
            </a:r>
            <a:r>
              <a:rPr lang="en-IE" sz="2550" dirty="0">
                <a:solidFill>
                  <a:schemeClr val="dk1"/>
                </a:solidFill>
              </a:rPr>
              <a:t> </a:t>
            </a:r>
            <a:r>
              <a:rPr lang="en-IE" sz="2550" dirty="0" err="1">
                <a:solidFill>
                  <a:schemeClr val="dk1"/>
                </a:solidFill>
              </a:rPr>
              <a:t>comuns</a:t>
            </a:r>
            <a:r>
              <a:rPr lang="en-IE" sz="2550" dirty="0">
                <a:solidFill>
                  <a:schemeClr val="dk1"/>
                </a:solidFill>
              </a:rPr>
              <a:t>:</a:t>
            </a:r>
            <a:endParaRPr sz="2550" dirty="0">
              <a:solidFill>
                <a:schemeClr val="dk1"/>
              </a:solidFill>
            </a:endParaRPr>
          </a:p>
          <a:p>
            <a:pPr marL="1028700" lvl="0" indent="-227091">
              <a:lnSpc>
                <a:spcPct val="90000"/>
              </a:lnSpc>
              <a:spcBef>
                <a:spcPts val="600"/>
              </a:spcBef>
              <a:buClr>
                <a:schemeClr val="dk1"/>
              </a:buClr>
              <a:buSzPct val="100000"/>
              <a:buFont typeface="Arial"/>
              <a:buChar char="•"/>
            </a:pPr>
            <a:r>
              <a:rPr lang="pt-PT" sz="2550" dirty="0">
                <a:solidFill>
                  <a:schemeClr val="dk1"/>
                </a:solidFill>
              </a:rPr>
              <a:t>Amores impossíveis /proibidos
Finais felizes
Namoro / Amor Inesperado
Mistério
Tabus</a:t>
            </a:r>
            <a:endParaRPr sz="2000" b="0" i="0" u="none" strike="noStrike" cap="none" dirty="0">
              <a:solidFill>
                <a:schemeClr val="lt1"/>
              </a:solidFill>
              <a:latin typeface="Arial"/>
              <a:ea typeface="Arial"/>
              <a:cs typeface="Arial"/>
              <a:sym typeface="Arial"/>
            </a:endParaRPr>
          </a:p>
          <a:p>
            <a:pPr marL="685800" marR="0" lvl="0" indent="-101600" algn="l" rtl="0">
              <a:lnSpc>
                <a:spcPct val="90000"/>
              </a:lnSpc>
              <a:spcBef>
                <a:spcPts val="600"/>
              </a:spcBef>
              <a:spcAft>
                <a:spcPts val="0"/>
              </a:spcAft>
              <a:buClr>
                <a:schemeClr val="dk1"/>
              </a:buClr>
              <a:buSzPct val="100000"/>
              <a:buFont typeface="Arial"/>
              <a:buNone/>
            </a:pPr>
            <a:endParaRPr sz="2000" b="0" i="0" u="none" strike="noStrike" cap="none" dirty="0">
              <a:solidFill>
                <a:schemeClr val="lt1"/>
              </a:solidFill>
              <a:latin typeface="Arial"/>
              <a:ea typeface="Arial"/>
              <a:cs typeface="Arial"/>
              <a:sym typeface="Arial"/>
            </a:endParaRPr>
          </a:p>
        </p:txBody>
      </p:sp>
      <p:pic>
        <p:nvPicPr>
          <p:cNvPr id="403" name="Google Shape;403;p51"/>
          <p:cNvPicPr preferRelativeResize="0"/>
          <p:nvPr/>
        </p:nvPicPr>
        <p:blipFill rotWithShape="1">
          <a:blip r:embed="rId3">
            <a:alphaModFix/>
          </a:blip>
          <a:srcRect l="7728" t="12841" r="7967" b="13966"/>
          <a:stretch/>
        </p:blipFill>
        <p:spPr>
          <a:xfrm>
            <a:off x="6095999" y="1436622"/>
            <a:ext cx="5260976" cy="3945732"/>
          </a:xfrm>
          <a:prstGeom prst="rect">
            <a:avLst/>
          </a:prstGeom>
          <a:noFill/>
          <a:ln>
            <a:noFill/>
          </a:ln>
        </p:spPr>
      </p:pic>
      <p:sp>
        <p:nvSpPr>
          <p:cNvPr id="404" name="Google Shape;404;p5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05" name="Google Shape;405;p51"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06" name="Google Shape;406;p5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07" name="Google Shape;407;p51"/>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1"/>
        <p:cNvGrpSpPr/>
        <p:nvPr/>
      </p:nvGrpSpPr>
      <p:grpSpPr>
        <a:xfrm>
          <a:off x="0" y="0"/>
          <a:ext cx="0" cy="0"/>
          <a:chOff x="0" y="0"/>
          <a:chExt cx="0" cy="0"/>
        </a:xfrm>
      </p:grpSpPr>
      <p:sp>
        <p:nvSpPr>
          <p:cNvPr id="412" name="Google Shape;412;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3" name="Google Shape;413;p8"/>
          <p:cNvSpPr/>
          <p:nvPr/>
        </p:nvSpPr>
        <p:spPr>
          <a:xfrm rot="2700000">
            <a:off x="11052629" y="2120024"/>
            <a:ext cx="645368" cy="645368"/>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4" name="Google Shape;414;p8"/>
          <p:cNvSpPr/>
          <p:nvPr/>
        </p:nvSpPr>
        <p:spPr>
          <a:xfrm rot="-5400000">
            <a:off x="10289068" y="1343027"/>
            <a:ext cx="2532832" cy="1273032"/>
          </a:xfrm>
          <a:prstGeom prst="triangle">
            <a:avLst>
              <a:gd name="adj" fmla="val 50000"/>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5" name="Google Shape;415;p8"/>
          <p:cNvSpPr/>
          <p:nvPr/>
        </p:nvSpPr>
        <p:spPr>
          <a:xfrm rot="5400000">
            <a:off x="-501760" y="5103257"/>
            <a:ext cx="2017580" cy="1014060"/>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6" name="Google Shape;416;p8"/>
          <p:cNvSpPr/>
          <p:nvPr/>
        </p:nvSpPr>
        <p:spPr>
          <a:xfrm rot="2700000">
            <a:off x="427916" y="5728708"/>
            <a:ext cx="485578" cy="48557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7" name="Google Shape;417;p8"/>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18" name="Google Shape;418;p8"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419" name="Google Shape;419;p8"/>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20" name="Google Shape;420;p8"/>
          <p:cNvPicPr preferRelativeResize="0"/>
          <p:nvPr/>
        </p:nvPicPr>
        <p:blipFill rotWithShape="1">
          <a:blip r:embed="rId4">
            <a:alphaModFix/>
          </a:blip>
          <a:srcRect/>
          <a:stretch/>
        </p:blipFill>
        <p:spPr>
          <a:xfrm>
            <a:off x="11374639" y="152449"/>
            <a:ext cx="462675" cy="709197"/>
          </a:xfrm>
          <a:prstGeom prst="rect">
            <a:avLst/>
          </a:prstGeom>
          <a:noFill/>
          <a:ln>
            <a:noFill/>
          </a:ln>
        </p:spPr>
      </p:pic>
      <p:sp>
        <p:nvSpPr>
          <p:cNvPr id="421" name="Google Shape;421;p8"/>
          <p:cNvSpPr txBox="1"/>
          <p:nvPr/>
        </p:nvSpPr>
        <p:spPr>
          <a:xfrm>
            <a:off x="3958217" y="1592028"/>
            <a:ext cx="4599470" cy="10310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800" b="1"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None/>
            </a:pPr>
            <a:endParaRPr sz="2800" b="1" i="0" u="none" strike="noStrike" cap="none">
              <a:solidFill>
                <a:srgbClr val="000000"/>
              </a:solidFill>
              <a:latin typeface="Arial"/>
              <a:ea typeface="Arial"/>
              <a:cs typeface="Arial"/>
              <a:sym typeface="Arial"/>
            </a:endParaRPr>
          </a:p>
        </p:txBody>
      </p:sp>
      <p:grpSp>
        <p:nvGrpSpPr>
          <p:cNvPr id="422" name="Google Shape;422;p8"/>
          <p:cNvGrpSpPr/>
          <p:nvPr/>
        </p:nvGrpSpPr>
        <p:grpSpPr>
          <a:xfrm>
            <a:off x="913709" y="1847137"/>
            <a:ext cx="9863147" cy="3476780"/>
            <a:chOff x="-1" y="0"/>
            <a:chExt cx="9863147" cy="3476780"/>
          </a:xfrm>
        </p:grpSpPr>
        <p:sp>
          <p:nvSpPr>
            <p:cNvPr id="423" name="Google Shape;423;p8"/>
            <p:cNvSpPr/>
            <p:nvPr/>
          </p:nvSpPr>
          <p:spPr>
            <a:xfrm rot="-5400000">
              <a:off x="1596591" y="-1596591"/>
              <a:ext cx="1738390" cy="4931573"/>
            </a:xfrm>
            <a:prstGeom prst="round1Rect">
              <a:avLst>
                <a:gd name="adj" fmla="val 16667"/>
              </a:avLst>
            </a:prstGeom>
            <a:solidFill>
              <a:schemeClr val="accent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txBox="1"/>
            <p:nvPr/>
          </p:nvSpPr>
          <p:spPr>
            <a:xfrm>
              <a:off x="0" y="0"/>
              <a:ext cx="4931573" cy="1303792"/>
            </a:xfrm>
            <a:prstGeom prst="rect">
              <a:avLst/>
            </a:prstGeom>
            <a:noFill/>
            <a:ln>
              <a:noFill/>
            </a:ln>
          </p:spPr>
          <p:txBody>
            <a:bodyPr spcFirstLastPara="1" wrap="square" lIns="177800" tIns="177800" rIns="177800" bIns="177800" anchor="ctr" anchorCtr="0">
              <a:noAutofit/>
            </a:bodyPr>
            <a:lstStyle/>
            <a:p>
              <a:pPr lvl="0" algn="ctr">
                <a:lnSpc>
                  <a:spcPct val="90000"/>
                </a:lnSpc>
                <a:buSzPts val="2500"/>
              </a:pPr>
              <a:r>
                <a:rPr lang="en-IE" sz="2500" b="1" dirty="0" err="1">
                  <a:solidFill>
                    <a:schemeClr val="lt1"/>
                  </a:solidFill>
                </a:rPr>
                <a:t>Pessoais</a:t>
              </a:r>
              <a:endParaRPr sz="2500" b="1" i="0" u="none" strike="noStrike" cap="none" dirty="0">
                <a:solidFill>
                  <a:schemeClr val="lt1"/>
                </a:solidFill>
                <a:latin typeface="Arial"/>
                <a:ea typeface="Arial"/>
                <a:cs typeface="Arial"/>
                <a:sym typeface="Arial"/>
              </a:endParaRPr>
            </a:p>
          </p:txBody>
        </p:sp>
        <p:sp>
          <p:nvSpPr>
            <p:cNvPr id="425" name="Google Shape;425;p8"/>
            <p:cNvSpPr/>
            <p:nvPr/>
          </p:nvSpPr>
          <p:spPr>
            <a:xfrm>
              <a:off x="4931573" y="0"/>
              <a:ext cx="4931573" cy="1738390"/>
            </a:xfrm>
            <a:prstGeom prst="round1Rect">
              <a:avLst>
                <a:gd name="adj" fmla="val 16667"/>
              </a:avLst>
            </a:prstGeom>
            <a:solidFill>
              <a:srgbClr val="D07A5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txBox="1"/>
            <p:nvPr/>
          </p:nvSpPr>
          <p:spPr>
            <a:xfrm>
              <a:off x="4931573" y="0"/>
              <a:ext cx="4931573" cy="1303792"/>
            </a:xfrm>
            <a:prstGeom prst="rect">
              <a:avLst/>
            </a:prstGeom>
            <a:noFill/>
            <a:ln>
              <a:noFill/>
            </a:ln>
          </p:spPr>
          <p:txBody>
            <a:bodyPr spcFirstLastPara="1" wrap="square" lIns="177800" tIns="177800" rIns="177800" bIns="177800" anchor="ctr" anchorCtr="0">
              <a:noAutofit/>
            </a:bodyPr>
            <a:lstStyle/>
            <a:p>
              <a:pPr lvl="0" algn="ctr">
                <a:lnSpc>
                  <a:spcPct val="90000"/>
                </a:lnSpc>
                <a:buSzPts val="2500"/>
              </a:pPr>
              <a:r>
                <a:rPr lang="en-IE" sz="2500" b="1" dirty="0">
                  <a:solidFill>
                    <a:schemeClr val="lt1"/>
                  </a:solidFill>
                </a:rPr>
                <a:t>Simples</a:t>
              </a:r>
              <a:endParaRPr sz="2500" b="1" i="0" u="none" strike="noStrike" cap="none" dirty="0">
                <a:solidFill>
                  <a:schemeClr val="lt1"/>
                </a:solidFill>
                <a:latin typeface="Arial"/>
                <a:ea typeface="Arial"/>
                <a:cs typeface="Arial"/>
                <a:sym typeface="Arial"/>
              </a:endParaRPr>
            </a:p>
          </p:txBody>
        </p:sp>
        <p:sp>
          <p:nvSpPr>
            <p:cNvPr id="427" name="Google Shape;427;p8"/>
            <p:cNvSpPr/>
            <p:nvPr/>
          </p:nvSpPr>
          <p:spPr>
            <a:xfrm rot="10800000">
              <a:off x="0" y="1738390"/>
              <a:ext cx="4931573" cy="1738390"/>
            </a:xfrm>
            <a:prstGeom prst="round1Rect">
              <a:avLst>
                <a:gd name="adj" fmla="val 16667"/>
              </a:avLst>
            </a:prstGeom>
            <a:solidFill>
              <a:srgbClr val="B8888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txBox="1"/>
            <p:nvPr/>
          </p:nvSpPr>
          <p:spPr>
            <a:xfrm>
              <a:off x="0" y="2172987"/>
              <a:ext cx="4931573" cy="1303792"/>
            </a:xfrm>
            <a:prstGeom prst="rect">
              <a:avLst/>
            </a:prstGeom>
            <a:noFill/>
            <a:ln>
              <a:noFill/>
            </a:ln>
          </p:spPr>
          <p:txBody>
            <a:bodyPr spcFirstLastPara="1" wrap="square" lIns="177800" tIns="177800" rIns="177800" bIns="177800" anchor="ctr" anchorCtr="0">
              <a:noAutofit/>
            </a:bodyPr>
            <a:lstStyle/>
            <a:p>
              <a:pPr lvl="0" algn="ctr">
                <a:lnSpc>
                  <a:spcPct val="90000"/>
                </a:lnSpc>
                <a:buSzPts val="2500"/>
              </a:pPr>
              <a:r>
                <a:rPr lang="en-IE" sz="2500" b="1" dirty="0" err="1">
                  <a:solidFill>
                    <a:schemeClr val="lt1"/>
                  </a:solidFill>
                </a:rPr>
                <a:t>Memoráveis</a:t>
              </a:r>
              <a:endParaRPr sz="2500" b="1" i="0" u="none" strike="noStrike" cap="none" dirty="0">
                <a:solidFill>
                  <a:schemeClr val="lt1"/>
                </a:solidFill>
                <a:latin typeface="Arial"/>
                <a:ea typeface="Arial"/>
                <a:cs typeface="Arial"/>
                <a:sym typeface="Arial"/>
              </a:endParaRPr>
            </a:p>
          </p:txBody>
        </p:sp>
        <p:sp>
          <p:nvSpPr>
            <p:cNvPr id="429" name="Google Shape;429;p8"/>
            <p:cNvSpPr/>
            <p:nvPr/>
          </p:nvSpPr>
          <p:spPr>
            <a:xfrm rot="5400000">
              <a:off x="6528165" y="141798"/>
              <a:ext cx="1738390" cy="4931573"/>
            </a:xfrm>
            <a:prstGeom prst="round1Rect">
              <a:avLst>
                <a:gd name="adj" fmla="val 16667"/>
              </a:avLst>
            </a:prstGeom>
            <a:solidFill>
              <a:srgbClr val="A4A4A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txBox="1"/>
            <p:nvPr/>
          </p:nvSpPr>
          <p:spPr>
            <a:xfrm>
              <a:off x="4931573" y="2172987"/>
              <a:ext cx="4931573" cy="1303792"/>
            </a:xfrm>
            <a:prstGeom prst="rect">
              <a:avLst/>
            </a:prstGeom>
            <a:noFill/>
            <a:ln>
              <a:noFill/>
            </a:ln>
          </p:spPr>
          <p:txBody>
            <a:bodyPr spcFirstLastPara="1" wrap="square" lIns="177800" tIns="177800" rIns="177800" bIns="177800" anchor="ctr" anchorCtr="0">
              <a:noAutofit/>
            </a:bodyPr>
            <a:lstStyle/>
            <a:p>
              <a:pPr lvl="0" algn="ctr">
                <a:lnSpc>
                  <a:spcPct val="90000"/>
                </a:lnSpc>
                <a:buSzPts val="2500"/>
              </a:pPr>
              <a:r>
                <a:rPr lang="en-IE" sz="2500" b="1" dirty="0" err="1">
                  <a:solidFill>
                    <a:schemeClr val="lt1"/>
                  </a:solidFill>
                </a:rPr>
                <a:t>Envolventes</a:t>
              </a:r>
              <a:r>
                <a:rPr lang="en-IE" sz="2500" b="1" dirty="0">
                  <a:solidFill>
                    <a:schemeClr val="lt1"/>
                  </a:solidFill>
                </a:rPr>
                <a:t> &amp; </a:t>
              </a:r>
              <a:r>
                <a:rPr lang="en-IE" sz="2500" b="1" dirty="0" err="1">
                  <a:solidFill>
                    <a:schemeClr val="lt1"/>
                  </a:solidFill>
                </a:rPr>
                <a:t>Divertidas</a:t>
              </a:r>
              <a:r>
                <a:rPr lang="en-IE" sz="2500" b="1" dirty="0">
                  <a:solidFill>
                    <a:schemeClr val="lt1"/>
                  </a:solidFill>
                </a:rPr>
                <a:t>
</a:t>
              </a:r>
              <a:endParaRPr sz="2500" b="1" i="0" u="none" strike="noStrike" cap="none" dirty="0">
                <a:solidFill>
                  <a:schemeClr val="lt1"/>
                </a:solidFill>
                <a:latin typeface="Arial"/>
                <a:ea typeface="Arial"/>
                <a:cs typeface="Arial"/>
                <a:sym typeface="Arial"/>
              </a:endParaRPr>
            </a:p>
          </p:txBody>
        </p:sp>
        <p:sp>
          <p:nvSpPr>
            <p:cNvPr id="431" name="Google Shape;431;p8"/>
            <p:cNvSpPr/>
            <p:nvPr/>
          </p:nvSpPr>
          <p:spPr>
            <a:xfrm>
              <a:off x="3452101" y="1303792"/>
              <a:ext cx="2958944" cy="869195"/>
            </a:xfrm>
            <a:prstGeom prst="roundRect">
              <a:avLst>
                <a:gd name="adj" fmla="val 16667"/>
              </a:avLst>
            </a:prstGeom>
            <a:solidFill>
              <a:srgbClr val="F7D5C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txBox="1"/>
            <p:nvPr/>
          </p:nvSpPr>
          <p:spPr>
            <a:xfrm>
              <a:off x="3494532" y="1346223"/>
              <a:ext cx="2874082" cy="784333"/>
            </a:xfrm>
            <a:prstGeom prst="rect">
              <a:avLst/>
            </a:prstGeom>
            <a:noFill/>
            <a:ln>
              <a:noFill/>
            </a:ln>
          </p:spPr>
          <p:txBody>
            <a:bodyPr spcFirstLastPara="1" wrap="square" lIns="95250" tIns="95250" rIns="95250" bIns="95250" anchor="ctr" anchorCtr="0">
              <a:noAutofit/>
            </a:bodyPr>
            <a:lstStyle/>
            <a:p>
              <a:pPr lvl="0" algn="ctr">
                <a:lnSpc>
                  <a:spcPct val="90000"/>
                </a:lnSpc>
                <a:buSzPts val="2500"/>
              </a:pPr>
              <a:r>
                <a:rPr lang="en-IE" sz="2500" dirty="0"/>
                <a:t>Boas </a:t>
              </a:r>
              <a:r>
                <a:rPr lang="en-IE" sz="2500" dirty="0" err="1"/>
                <a:t>histórias</a:t>
              </a:r>
              <a:r>
                <a:rPr lang="en-IE" sz="2500" dirty="0"/>
                <a:t> </a:t>
              </a:r>
              <a:r>
                <a:rPr lang="en-IE" sz="2500" dirty="0" err="1"/>
                <a:t>são</a:t>
              </a:r>
              <a:r>
                <a:rPr lang="en-IE" sz="2500" dirty="0"/>
                <a:t>...</a:t>
              </a:r>
              <a:endParaRPr dirty="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28" name="Google Shape;128;p3" descr="Text&#10;&#10;Description automatically generated"/>
          <p:cNvPicPr preferRelativeResize="0"/>
          <p:nvPr/>
        </p:nvPicPr>
        <p:blipFill rotWithShape="1">
          <a:blip r:embed="rId3">
            <a:alphaModFix/>
          </a:blip>
          <a:srcRect/>
          <a:stretch/>
        </p:blipFill>
        <p:spPr>
          <a:xfrm>
            <a:off x="235341" y="6247302"/>
            <a:ext cx="1964299" cy="427819"/>
          </a:xfrm>
          <a:prstGeom prst="rect">
            <a:avLst/>
          </a:prstGeom>
          <a:noFill/>
          <a:ln>
            <a:noFill/>
          </a:ln>
        </p:spPr>
      </p:pic>
      <p:sp>
        <p:nvSpPr>
          <p:cNvPr id="129" name="Google Shape;129;p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30" name="Google Shape;130;p3"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pic>
        <p:nvPicPr>
          <p:cNvPr id="131" name="Google Shape;131;p3"/>
          <p:cNvPicPr preferRelativeResize="0"/>
          <p:nvPr/>
        </p:nvPicPr>
        <p:blipFill rotWithShape="1">
          <a:blip r:embed="rId4">
            <a:alphaModFix/>
          </a:blip>
          <a:srcRect/>
          <a:stretch/>
        </p:blipFill>
        <p:spPr>
          <a:xfrm>
            <a:off x="853482" y="-13184"/>
            <a:ext cx="857250" cy="5667375"/>
          </a:xfrm>
          <a:prstGeom prst="rect">
            <a:avLst/>
          </a:prstGeom>
          <a:noFill/>
          <a:ln>
            <a:noFill/>
          </a:ln>
        </p:spPr>
      </p:pic>
      <p:sp>
        <p:nvSpPr>
          <p:cNvPr id="132" name="Google Shape;132;p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33" name="Google Shape;133;p3"/>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134" name="Google Shape;134;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lvl="0" algn="ctr">
              <a:buSzPts val="4400"/>
            </a:pPr>
            <a:r>
              <a:rPr lang="pt-PT" dirty="0"/>
              <a:t>Eu como contador de histórias</a:t>
            </a:r>
            <a:endParaRPr dirty="0"/>
          </a:p>
        </p:txBody>
      </p:sp>
      <p:sp>
        <p:nvSpPr>
          <p:cNvPr id="135" name="Google Shape;135;p3"/>
          <p:cNvSpPr txBox="1"/>
          <p:nvPr/>
        </p:nvSpPr>
        <p:spPr>
          <a:xfrm>
            <a:off x="235341" y="2616649"/>
            <a:ext cx="10515600" cy="1325563"/>
          </a:xfrm>
          <a:prstGeom prst="rect">
            <a:avLst/>
          </a:prstGeom>
          <a:noFill/>
          <a:ln>
            <a:noFill/>
          </a:ln>
        </p:spPr>
        <p:txBody>
          <a:bodyPr spcFirstLastPara="1" wrap="square" lIns="91425" tIns="45700" rIns="91425" bIns="45700" anchor="ctr" anchorCtr="0">
            <a:normAutofit/>
          </a:bodyPr>
          <a:lstStyle/>
          <a:p>
            <a:pPr lvl="0" algn="ctr">
              <a:lnSpc>
                <a:spcPct val="90000"/>
              </a:lnSpc>
              <a:buClr>
                <a:schemeClr val="dk1"/>
              </a:buClr>
              <a:buSzPts val="4400"/>
            </a:pPr>
            <a:r>
              <a:rPr lang="en-IE" sz="3600" dirty="0" err="1">
                <a:solidFill>
                  <a:srgbClr val="FF9900"/>
                </a:solidFill>
                <a:latin typeface="Arial Black"/>
                <a:ea typeface="Arial Black"/>
                <a:cs typeface="Arial Black"/>
                <a:sym typeface="Arial Black"/>
              </a:rPr>
              <a:t>Resultados</a:t>
            </a:r>
            <a:r>
              <a:rPr lang="en-IE" sz="3600" dirty="0">
                <a:solidFill>
                  <a:srgbClr val="FF9900"/>
                </a:solidFill>
                <a:latin typeface="Arial Black"/>
                <a:ea typeface="Arial Black"/>
                <a:cs typeface="Arial Black"/>
                <a:sym typeface="Arial Black"/>
              </a:rPr>
              <a:t> da </a:t>
            </a:r>
            <a:r>
              <a:rPr lang="en-IE" sz="3600" dirty="0" err="1">
                <a:solidFill>
                  <a:srgbClr val="FF9900"/>
                </a:solidFill>
                <a:latin typeface="Arial Black"/>
                <a:ea typeface="Arial Black"/>
                <a:cs typeface="Arial Black"/>
                <a:sym typeface="Arial Black"/>
              </a:rPr>
              <a:t>Aprendizagem</a:t>
            </a:r>
            <a:endParaRPr sz="3600" b="0" i="0" u="none" strike="noStrike" cap="none" dirty="0">
              <a:solidFill>
                <a:srgbClr val="FF9900"/>
              </a:solidFill>
              <a:latin typeface="Arial Black"/>
              <a:ea typeface="Arial Black"/>
              <a:cs typeface="Arial Black"/>
              <a:sym typeface="Arial Black"/>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6"/>
        <p:cNvGrpSpPr/>
        <p:nvPr/>
      </p:nvGrpSpPr>
      <p:grpSpPr>
        <a:xfrm>
          <a:off x="0" y="0"/>
          <a:ext cx="0" cy="0"/>
          <a:chOff x="0" y="0"/>
          <a:chExt cx="0" cy="0"/>
        </a:xfrm>
      </p:grpSpPr>
      <p:sp>
        <p:nvSpPr>
          <p:cNvPr id="437" name="Google Shape;437;p10"/>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38" name="Google Shape;438;p10" descr="Icon&#10;&#10;Description automatically generated"/>
          <p:cNvPicPr preferRelativeResize="0"/>
          <p:nvPr/>
        </p:nvPicPr>
        <p:blipFill rotWithShape="1">
          <a:blip r:embed="rId3">
            <a:alphaModFix/>
          </a:blip>
          <a:srcRect t="17667" r="2" b="2741"/>
          <a:stretch/>
        </p:blipFill>
        <p:spPr>
          <a:xfrm>
            <a:off x="20" y="10"/>
            <a:ext cx="6095980" cy="6857990"/>
          </a:xfrm>
          <a:prstGeom prst="rect">
            <a:avLst/>
          </a:prstGeom>
          <a:noFill/>
          <a:ln>
            <a:noFill/>
          </a:ln>
        </p:spPr>
      </p:pic>
      <p:pic>
        <p:nvPicPr>
          <p:cNvPr id="439" name="Google Shape;439;p10"/>
          <p:cNvPicPr preferRelativeResize="0"/>
          <p:nvPr/>
        </p:nvPicPr>
        <p:blipFill rotWithShape="1">
          <a:blip r:embed="rId4">
            <a:alphaModFix/>
          </a:blip>
          <a:srcRect l="25882" r="24118"/>
          <a:stretch/>
        </p:blipFill>
        <p:spPr>
          <a:xfrm>
            <a:off x="6096000" y="10"/>
            <a:ext cx="6096000" cy="6857990"/>
          </a:xfrm>
          <a:prstGeom prst="rect">
            <a:avLst/>
          </a:prstGeom>
          <a:noFill/>
          <a:ln>
            <a:noFill/>
          </a:ln>
        </p:spPr>
      </p:pic>
      <p:sp>
        <p:nvSpPr>
          <p:cNvPr id="440" name="Google Shape;440;p10"/>
          <p:cNvSpPr/>
          <p:nvPr/>
        </p:nvSpPr>
        <p:spPr>
          <a:xfrm rot="2700000">
            <a:off x="4409915" y="1742916"/>
            <a:ext cx="3372170" cy="337216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1" name="Google Shape;441;p10"/>
          <p:cNvSpPr txBox="1"/>
          <p:nvPr/>
        </p:nvSpPr>
        <p:spPr>
          <a:xfrm>
            <a:off x="4286858" y="2761554"/>
            <a:ext cx="3618284" cy="1345720"/>
          </a:xfrm>
          <a:prstGeom prst="rect">
            <a:avLst/>
          </a:prstGeom>
          <a:noFill/>
          <a:ln>
            <a:noFill/>
          </a:ln>
        </p:spPr>
        <p:txBody>
          <a:bodyPr spcFirstLastPara="1" wrap="square" lIns="91425" tIns="45700" rIns="91425" bIns="45700" anchor="ctr" anchorCtr="0">
            <a:normAutofit/>
          </a:bodyPr>
          <a:lstStyle/>
          <a:p>
            <a:pPr lvl="0" algn="ctr">
              <a:lnSpc>
                <a:spcPct val="90000"/>
              </a:lnSpc>
            </a:pPr>
            <a:r>
              <a:rPr lang="en-IE" sz="2800" dirty="0" err="1">
                <a:solidFill>
                  <a:srgbClr val="080808"/>
                </a:solidFill>
              </a:rPr>
              <a:t>Perguntas</a:t>
            </a:r>
            <a:r>
              <a:rPr lang="en-IE" sz="2800" dirty="0">
                <a:solidFill>
                  <a:srgbClr val="080808"/>
                </a:solidFill>
              </a:rPr>
              <a:t>?</a:t>
            </a:r>
            <a:endParaRPr sz="2800" b="1" i="0" u="none" strike="noStrike" cap="none" dirty="0">
              <a:solidFill>
                <a:srgbClr val="080808"/>
              </a:solidFill>
              <a:latin typeface="Arial"/>
              <a:ea typeface="Arial"/>
              <a:cs typeface="Arial"/>
              <a:sym typeface="Arial"/>
            </a:endParaRPr>
          </a:p>
        </p:txBody>
      </p:sp>
      <p:sp>
        <p:nvSpPr>
          <p:cNvPr id="442" name="Google Shape;442;p10"/>
          <p:cNvSpPr/>
          <p:nvPr/>
        </p:nvSpPr>
        <p:spPr>
          <a:xfrm rot="2700000">
            <a:off x="3971277" y="1304278"/>
            <a:ext cx="4249446" cy="4249444"/>
          </a:xfrm>
          <a:prstGeom prst="frame">
            <a:avLst>
              <a:gd name="adj1" fmla="val 1195"/>
            </a:avLst>
          </a:pr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3" name="Google Shape;443;p1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44" name="Google Shape;444;p10"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445" name="Google Shape;445;p1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46" name="Google Shape;446;p10"/>
          <p:cNvPicPr preferRelativeResize="0"/>
          <p:nvPr/>
        </p:nvPicPr>
        <p:blipFill rotWithShape="1">
          <a:blip r:embed="rId6">
            <a:alphaModFix/>
          </a:blip>
          <a:srcRect/>
          <a:stretch/>
        </p:blipFill>
        <p:spPr>
          <a:xfrm>
            <a:off x="11374639" y="152449"/>
            <a:ext cx="462675" cy="70919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17"/>
          <p:cNvSpPr txBox="1"/>
          <p:nvPr/>
        </p:nvSpPr>
        <p:spPr>
          <a:xfrm>
            <a:off x="3037812" y="6117162"/>
            <a:ext cx="677164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IE" sz="1000" b="0" i="0" u="none" strike="noStrike" cap="none">
                <a:solidFill>
                  <a:schemeClr val="dk1"/>
                </a:solidFill>
                <a:latin typeface="Arial"/>
                <a:ea typeface="Arial"/>
                <a:cs typeface="Arial"/>
                <a:sym typeface="Arial"/>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2020-1-FR01-KA227-ADU-095130</a:t>
            </a:r>
            <a:endParaRPr sz="1400" b="0" i="0" u="none" strike="noStrike" cap="none">
              <a:solidFill>
                <a:srgbClr val="000000"/>
              </a:solidFill>
              <a:latin typeface="Arial"/>
              <a:ea typeface="Arial"/>
              <a:cs typeface="Arial"/>
              <a:sym typeface="Arial"/>
            </a:endParaRPr>
          </a:p>
        </p:txBody>
      </p:sp>
      <p:pic>
        <p:nvPicPr>
          <p:cNvPr id="452" name="Google Shape;452;p17"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453" name="Google Shape;453;p1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54" name="Google Shape;454;p17"/>
          <p:cNvPicPr preferRelativeResize="0"/>
          <p:nvPr/>
        </p:nvPicPr>
        <p:blipFill rotWithShape="1">
          <a:blip r:embed="rId4">
            <a:alphaModFix/>
          </a:blip>
          <a:srcRect/>
          <a:stretch/>
        </p:blipFill>
        <p:spPr>
          <a:xfrm>
            <a:off x="11374639" y="152449"/>
            <a:ext cx="462675" cy="709197"/>
          </a:xfrm>
          <a:prstGeom prst="rect">
            <a:avLst/>
          </a:prstGeom>
          <a:noFill/>
          <a:ln>
            <a:noFill/>
          </a:ln>
        </p:spPr>
      </p:pic>
      <p:grpSp>
        <p:nvGrpSpPr>
          <p:cNvPr id="455" name="Google Shape;455;p17"/>
          <p:cNvGrpSpPr/>
          <p:nvPr/>
        </p:nvGrpSpPr>
        <p:grpSpPr>
          <a:xfrm>
            <a:off x="2602130" y="3591659"/>
            <a:ext cx="6987740" cy="2019664"/>
            <a:chOff x="1671918" y="2487063"/>
            <a:chExt cx="6453775" cy="1865333"/>
          </a:xfrm>
        </p:grpSpPr>
        <p:pic>
          <p:nvPicPr>
            <p:cNvPr id="456" name="Google Shape;456;p17"/>
            <p:cNvPicPr preferRelativeResize="0"/>
            <p:nvPr/>
          </p:nvPicPr>
          <p:blipFill rotWithShape="1">
            <a:blip r:embed="rId5">
              <a:alphaModFix/>
            </a:blip>
            <a:srcRect/>
            <a:stretch/>
          </p:blipFill>
          <p:spPr>
            <a:xfrm>
              <a:off x="3628337" y="3554732"/>
              <a:ext cx="1131311" cy="754207"/>
            </a:xfrm>
            <a:prstGeom prst="rect">
              <a:avLst/>
            </a:prstGeom>
            <a:noFill/>
            <a:ln>
              <a:noFill/>
            </a:ln>
          </p:spPr>
        </p:pic>
        <p:pic>
          <p:nvPicPr>
            <p:cNvPr id="457" name="Google Shape;457;p17" descr="Logo&#10;&#10;Description automatically generated"/>
            <p:cNvPicPr preferRelativeResize="0"/>
            <p:nvPr/>
          </p:nvPicPr>
          <p:blipFill rotWithShape="1">
            <a:blip r:embed="rId6">
              <a:alphaModFix/>
            </a:blip>
            <a:srcRect/>
            <a:stretch/>
          </p:blipFill>
          <p:spPr>
            <a:xfrm>
              <a:off x="6637985" y="3567439"/>
              <a:ext cx="1487708" cy="741500"/>
            </a:xfrm>
            <a:prstGeom prst="rect">
              <a:avLst/>
            </a:prstGeom>
            <a:noFill/>
            <a:ln>
              <a:noFill/>
            </a:ln>
          </p:spPr>
        </p:pic>
        <p:pic>
          <p:nvPicPr>
            <p:cNvPr id="458" name="Google Shape;458;p17" descr="A picture containing text, first-aid kit, sign&#10;&#10;Description automatically generated"/>
            <p:cNvPicPr preferRelativeResize="0"/>
            <p:nvPr/>
          </p:nvPicPr>
          <p:blipFill rotWithShape="1">
            <a:blip r:embed="rId7">
              <a:alphaModFix/>
            </a:blip>
            <a:srcRect/>
            <a:stretch/>
          </p:blipFill>
          <p:spPr>
            <a:xfrm>
              <a:off x="4572000" y="2510287"/>
              <a:ext cx="594745" cy="853963"/>
            </a:xfrm>
            <a:prstGeom prst="rect">
              <a:avLst/>
            </a:prstGeom>
            <a:noFill/>
            <a:ln>
              <a:noFill/>
            </a:ln>
          </p:spPr>
        </p:pic>
        <p:pic>
          <p:nvPicPr>
            <p:cNvPr id="459" name="Google Shape;459;p17" descr="A picture containing text&#10;&#10;Description automatically generated"/>
            <p:cNvPicPr preferRelativeResize="0"/>
            <p:nvPr/>
          </p:nvPicPr>
          <p:blipFill rotWithShape="1">
            <a:blip r:embed="rId8">
              <a:alphaModFix/>
            </a:blip>
            <a:srcRect/>
            <a:stretch/>
          </p:blipFill>
          <p:spPr>
            <a:xfrm>
              <a:off x="5827597" y="2487063"/>
              <a:ext cx="1007918" cy="1007918"/>
            </a:xfrm>
            <a:prstGeom prst="rect">
              <a:avLst/>
            </a:prstGeom>
            <a:noFill/>
            <a:ln>
              <a:noFill/>
            </a:ln>
          </p:spPr>
        </p:pic>
        <p:pic>
          <p:nvPicPr>
            <p:cNvPr id="460" name="Google Shape;460;p17" descr="A picture containing text&#10;&#10;Description automatically generated"/>
            <p:cNvPicPr preferRelativeResize="0"/>
            <p:nvPr/>
          </p:nvPicPr>
          <p:blipFill rotWithShape="1">
            <a:blip r:embed="rId9">
              <a:alphaModFix/>
            </a:blip>
            <a:srcRect/>
            <a:stretch/>
          </p:blipFill>
          <p:spPr>
            <a:xfrm>
              <a:off x="5228359" y="3462417"/>
              <a:ext cx="889979" cy="889979"/>
            </a:xfrm>
            <a:prstGeom prst="rect">
              <a:avLst/>
            </a:prstGeom>
            <a:noFill/>
            <a:ln>
              <a:noFill/>
            </a:ln>
          </p:spPr>
        </p:pic>
        <p:pic>
          <p:nvPicPr>
            <p:cNvPr id="461" name="Google Shape;461;p17" descr="Logo&#10;&#10;Description automatically generated with medium confidence"/>
            <p:cNvPicPr preferRelativeResize="0"/>
            <p:nvPr/>
          </p:nvPicPr>
          <p:blipFill rotWithShape="1">
            <a:blip r:embed="rId10">
              <a:alphaModFix/>
            </a:blip>
            <a:srcRect/>
            <a:stretch/>
          </p:blipFill>
          <p:spPr>
            <a:xfrm>
              <a:off x="1671918" y="3687222"/>
              <a:ext cx="1487708" cy="607605"/>
            </a:xfrm>
            <a:prstGeom prst="rect">
              <a:avLst/>
            </a:prstGeom>
            <a:noFill/>
            <a:ln>
              <a:noFill/>
            </a:ln>
          </p:spPr>
        </p:pic>
        <p:pic>
          <p:nvPicPr>
            <p:cNvPr id="462" name="Google Shape;462;p17" descr="Logo&#10;&#10;Description automatically generated with medium confidence"/>
            <p:cNvPicPr preferRelativeResize="0"/>
            <p:nvPr/>
          </p:nvPicPr>
          <p:blipFill rotWithShape="1">
            <a:blip r:embed="rId11">
              <a:alphaModFix/>
            </a:blip>
            <a:srcRect/>
            <a:stretch/>
          </p:blipFill>
          <p:spPr>
            <a:xfrm>
              <a:off x="2822894" y="2510287"/>
              <a:ext cx="1007918" cy="984694"/>
            </a:xfrm>
            <a:prstGeom prst="rect">
              <a:avLst/>
            </a:prstGeom>
            <a:noFill/>
            <a:ln>
              <a:noFill/>
            </a:ln>
          </p:spPr>
        </p:pic>
      </p:grpSp>
      <p:pic>
        <p:nvPicPr>
          <p:cNvPr id="463" name="Google Shape;463;p17"/>
          <p:cNvPicPr preferRelativeResize="0"/>
          <p:nvPr/>
        </p:nvPicPr>
        <p:blipFill rotWithShape="1">
          <a:blip r:embed="rId12">
            <a:alphaModFix/>
          </a:blip>
          <a:srcRect/>
          <a:stretch/>
        </p:blipFill>
        <p:spPr>
          <a:xfrm>
            <a:off x="5129963" y="398400"/>
            <a:ext cx="1932074" cy="25011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4"/>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41" name="Google Shape;141;p4"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pic>
        <p:nvPicPr>
          <p:cNvPr id="142" name="Google Shape;142;p4"/>
          <p:cNvPicPr preferRelativeResize="0"/>
          <p:nvPr/>
        </p:nvPicPr>
        <p:blipFill rotWithShape="1">
          <a:blip r:embed="rId5">
            <a:alphaModFix/>
          </a:blip>
          <a:srcRect/>
          <a:stretch/>
        </p:blipFill>
        <p:spPr>
          <a:xfrm>
            <a:off x="11374639" y="152449"/>
            <a:ext cx="462675" cy="709197"/>
          </a:xfrm>
          <a:prstGeom prst="rect">
            <a:avLst/>
          </a:prstGeom>
          <a:noFill/>
          <a:ln>
            <a:noFill/>
          </a:ln>
        </p:spPr>
      </p:pic>
      <p:graphicFrame>
        <p:nvGraphicFramePr>
          <p:cNvPr id="143" name="Google Shape;143;p4"/>
          <p:cNvGraphicFramePr/>
          <p:nvPr>
            <p:extLst>
              <p:ext uri="{D42A27DB-BD31-4B8C-83A1-F6EECF244321}">
                <p14:modId xmlns:p14="http://schemas.microsoft.com/office/powerpoint/2010/main" val="3897943713"/>
              </p:ext>
            </p:extLst>
          </p:nvPr>
        </p:nvGraphicFramePr>
        <p:xfrm>
          <a:off x="882469" y="352721"/>
          <a:ext cx="10137500" cy="6063583"/>
        </p:xfrm>
        <a:graphic>
          <a:graphicData uri="http://schemas.openxmlformats.org/drawingml/2006/table">
            <a:tbl>
              <a:tblPr firstRow="1" bandRow="1">
                <a:noFill/>
                <a:tableStyleId>{760051C0-5EAA-47F7-B5FD-D7CD51A30392}</a:tableStyleId>
              </a:tblPr>
              <a:tblGrid>
                <a:gridCol w="1675875">
                  <a:extLst>
                    <a:ext uri="{9D8B030D-6E8A-4147-A177-3AD203B41FA5}">
                      <a16:colId xmlns:a16="http://schemas.microsoft.com/office/drawing/2014/main" val="20000"/>
                    </a:ext>
                  </a:extLst>
                </a:gridCol>
                <a:gridCol w="3392875">
                  <a:extLst>
                    <a:ext uri="{9D8B030D-6E8A-4147-A177-3AD203B41FA5}">
                      <a16:colId xmlns:a16="http://schemas.microsoft.com/office/drawing/2014/main" val="20001"/>
                    </a:ext>
                  </a:extLst>
                </a:gridCol>
                <a:gridCol w="2534375">
                  <a:extLst>
                    <a:ext uri="{9D8B030D-6E8A-4147-A177-3AD203B41FA5}">
                      <a16:colId xmlns:a16="http://schemas.microsoft.com/office/drawing/2014/main" val="20002"/>
                    </a:ext>
                  </a:extLst>
                </a:gridCol>
                <a:gridCol w="2534375">
                  <a:extLst>
                    <a:ext uri="{9D8B030D-6E8A-4147-A177-3AD203B41FA5}">
                      <a16:colId xmlns:a16="http://schemas.microsoft.com/office/drawing/2014/main" val="20003"/>
                    </a:ext>
                  </a:extLst>
                </a:gridCol>
              </a:tblGrid>
              <a:tr h="1075275">
                <a:tc rowSpan="5">
                  <a:txBody>
                    <a:bodyPr/>
                    <a:lstStyle/>
                    <a:p>
                      <a:pPr marL="0" marR="0" lvl="0" indent="0" algn="l" rtl="0">
                        <a:lnSpc>
                          <a:spcPct val="100000"/>
                        </a:lnSpc>
                        <a:spcBef>
                          <a:spcPts val="0"/>
                        </a:spcBef>
                        <a:spcAft>
                          <a:spcPts val="0"/>
                        </a:spcAft>
                        <a:buClr>
                          <a:srgbClr val="000000"/>
                        </a:buClr>
                        <a:buSzPts val="1800"/>
                        <a:buFont typeface="Arial"/>
                        <a:buNone/>
                      </a:pPr>
                      <a:r>
                        <a:rPr lang="pt-PT" sz="1800" u="none" strike="noStrike" cap="none" dirty="0"/>
                        <a:t>Após a conclusão com sucesso deste módulo, os alunos adultos serão capazes de
</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Conhecimentos</a:t>
                      </a:r>
                      <a:r>
                        <a:rPr lang="en-IE" sz="1800" u="none" strike="noStrike" cap="none" dirty="0"/>
                        <a:t> </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Competências</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Atitudes</a:t>
                      </a:r>
                      <a:r>
                        <a:rPr lang="en-IE" sz="1800" u="none" strike="noStrike" cap="none" dirty="0"/>
                        <a:t> </a:t>
                      </a:r>
                      <a:endParaRPr sz="1800" u="none" strike="noStrike" cap="none" dirty="0"/>
                    </a:p>
                  </a:txBody>
                  <a:tcPr marL="91450" marR="91450" marT="45725" marB="45725"/>
                </a:tc>
                <a:extLst>
                  <a:ext uri="{0D108BD9-81ED-4DB2-BD59-A6C34878D82A}">
                    <a16:rowId xmlns:a16="http://schemas.microsoft.com/office/drawing/2014/main" val="10000"/>
                  </a:ext>
                </a:extLst>
              </a:tr>
              <a:tr h="1075275">
                <a:tc vMerge="1">
                  <a:txBody>
                    <a:bodyPr/>
                    <a:lstStyle/>
                    <a:p>
                      <a:endParaRPr lang="pt-PT"/>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pt-PT" u="none" strike="noStrike" cap="none" dirty="0">
                          <a:solidFill>
                            <a:srgbClr val="000000"/>
                          </a:solidFill>
                        </a:rPr>
                        <a:t>Conhecimento básico de como formar a estrutura de uma história</a:t>
                      </a:r>
                      <a:endParaRPr u="none" strike="noStrike" cap="none" dirty="0"/>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en-IE" u="none" strike="noStrike" cap="none" dirty="0" err="1">
                          <a:solidFill>
                            <a:srgbClr val="000000"/>
                          </a:solidFill>
                        </a:rPr>
                        <a:t>Discutir</a:t>
                      </a:r>
                      <a:r>
                        <a:rPr lang="en-IE" u="none" strike="noStrike" cap="none" dirty="0">
                          <a:solidFill>
                            <a:srgbClr val="000000"/>
                          </a:solidFill>
                        </a:rPr>
                        <a:t> </a:t>
                      </a:r>
                      <a:r>
                        <a:rPr lang="en-IE" u="none" strike="noStrike" cap="none" dirty="0" err="1">
                          <a:solidFill>
                            <a:srgbClr val="000000"/>
                          </a:solidFill>
                        </a:rPr>
                        <a:t>como</a:t>
                      </a:r>
                      <a:r>
                        <a:rPr lang="en-IE" u="none" strike="noStrike" cap="none" dirty="0">
                          <a:solidFill>
                            <a:srgbClr val="000000"/>
                          </a:solidFill>
                        </a:rPr>
                        <a:t> </a:t>
                      </a:r>
                      <a:r>
                        <a:rPr lang="en-IE" u="none" strike="noStrike" cap="none" dirty="0" err="1">
                          <a:solidFill>
                            <a:srgbClr val="000000"/>
                          </a:solidFill>
                        </a:rPr>
                        <a:t>criar</a:t>
                      </a:r>
                      <a:r>
                        <a:rPr lang="en-IE" u="none" strike="noStrike" cap="none" dirty="0">
                          <a:solidFill>
                            <a:srgbClr val="000000"/>
                          </a:solidFill>
                        </a:rPr>
                        <a:t> </a:t>
                      </a:r>
                      <a:r>
                        <a:rPr lang="en-IE" u="none" strike="noStrike" cap="none" dirty="0" err="1">
                          <a:solidFill>
                            <a:srgbClr val="000000"/>
                          </a:solidFill>
                        </a:rPr>
                        <a:t>histórias</a:t>
                      </a:r>
                      <a:endParaRPr u="none" strike="noStrike" cap="none" dirty="0">
                        <a:solidFill>
                          <a:srgbClr val="000000"/>
                        </a:solidFill>
                      </a:endParaRPr>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pt-PT" u="none" strike="noStrike" cap="none" dirty="0">
                          <a:solidFill>
                            <a:srgbClr val="000000"/>
                          </a:solidFill>
                        </a:rPr>
                        <a:t>Vontade de contar histórias para promover a compreensão e comunicação interculturais </a:t>
                      </a:r>
                      <a:endParaRPr u="none" strike="noStrike" cap="none" dirty="0">
                        <a:solidFill>
                          <a:srgbClr val="000000"/>
                        </a:solidFill>
                      </a:endParaRPr>
                    </a:p>
                  </a:txBody>
                  <a:tcPr marL="114300" marR="114300" marT="0" marB="0"/>
                </a:tc>
                <a:extLst>
                  <a:ext uri="{0D108BD9-81ED-4DB2-BD59-A6C34878D82A}">
                    <a16:rowId xmlns:a16="http://schemas.microsoft.com/office/drawing/2014/main" val="10001"/>
                  </a:ext>
                </a:extLst>
              </a:tr>
              <a:tr h="1075275">
                <a:tc vMerge="1">
                  <a:txBody>
                    <a:bodyPr/>
                    <a:lstStyle/>
                    <a:p>
                      <a:endParaRPr lang="pt-PT"/>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pt-PT" u="none" strike="noStrike" cap="none" dirty="0">
                          <a:solidFill>
                            <a:srgbClr val="000000"/>
                          </a:solidFill>
                        </a:rPr>
                        <a:t>Conhecimento básico de diferentes estilos narrativos ao contar histórias – como encontrar a sua própria voz como contador de histórias</a:t>
                      </a:r>
                      <a:endParaRPr u="none" strike="noStrike" cap="none" dirty="0"/>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pt-PT" u="none" strike="noStrike" cap="none" dirty="0">
                          <a:solidFill>
                            <a:srgbClr val="000000"/>
                          </a:solidFill>
                        </a:rPr>
                        <a:t>Avaliar como fomentar a emoção, o drama, a antecipação através da narrativa</a:t>
                      </a:r>
                      <a:endParaRPr u="none" strike="noStrike" cap="none" dirty="0">
                        <a:solidFill>
                          <a:srgbClr val="000000"/>
                        </a:solidFill>
                      </a:endParaRPr>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pt-PT" u="none" strike="noStrike" cap="none" dirty="0">
                          <a:solidFill>
                            <a:srgbClr val="000000"/>
                          </a:solidFill>
                        </a:rPr>
                        <a:t>Abertura para contribuir e partilhar contos para o desenvolvimento pessoal, histórico e social </a:t>
                      </a:r>
                      <a:endParaRPr u="none" strike="noStrike" cap="none" dirty="0">
                        <a:solidFill>
                          <a:srgbClr val="000000"/>
                        </a:solidFill>
                      </a:endParaRPr>
                    </a:p>
                  </a:txBody>
                  <a:tcPr marL="114300" marR="114300" marT="0" marB="0"/>
                </a:tc>
                <a:extLst>
                  <a:ext uri="{0D108BD9-81ED-4DB2-BD59-A6C34878D82A}">
                    <a16:rowId xmlns:a16="http://schemas.microsoft.com/office/drawing/2014/main" val="10002"/>
                  </a:ext>
                </a:extLst>
              </a:tr>
              <a:tr h="537650">
                <a:tc vMerge="1">
                  <a:txBody>
                    <a:bodyPr/>
                    <a:lstStyle/>
                    <a:p>
                      <a:endParaRPr lang="pt-PT"/>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pt-PT" u="none" strike="noStrike" cap="none" dirty="0">
                          <a:solidFill>
                            <a:srgbClr val="000000"/>
                          </a:solidFill>
                        </a:rPr>
                        <a:t>Conhecimento básico de como desenvolver um bom personagem</a:t>
                      </a:r>
                      <a:endParaRPr u="none" strike="noStrike" cap="none" dirty="0"/>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pt-PT" u="none" strike="noStrike" cap="none" dirty="0">
                          <a:solidFill>
                            <a:srgbClr val="000000"/>
                          </a:solidFill>
                        </a:rPr>
                        <a:t>Identificar os princípios, elementos e técnicas de narrativa e como integrá-los em histórias </a:t>
                      </a:r>
                      <a:endParaRPr u="none" strike="noStrike" cap="none" dirty="0">
                        <a:solidFill>
                          <a:srgbClr val="000000"/>
                        </a:solidFill>
                      </a:endParaRPr>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pt-PT" u="none" strike="noStrike" cap="none" dirty="0">
                          <a:solidFill>
                            <a:srgbClr val="000000"/>
                          </a:solidFill>
                        </a:rPr>
                        <a:t>Apreciação do impacto cultural e importância das histórias</a:t>
                      </a:r>
                      <a:endParaRPr u="none" strike="noStrike" cap="none" dirty="0">
                        <a:solidFill>
                          <a:srgbClr val="000000"/>
                        </a:solidFill>
                      </a:endParaRPr>
                    </a:p>
                  </a:txBody>
                  <a:tcPr marL="114300" marR="114300" marT="0" marB="0"/>
                </a:tc>
                <a:extLst>
                  <a:ext uri="{0D108BD9-81ED-4DB2-BD59-A6C34878D82A}">
                    <a16:rowId xmlns:a16="http://schemas.microsoft.com/office/drawing/2014/main" val="10003"/>
                  </a:ext>
                </a:extLst>
              </a:tr>
              <a:tr h="537650">
                <a:tc vMerge="1">
                  <a:txBody>
                    <a:bodyPr/>
                    <a:lstStyle/>
                    <a:p>
                      <a:endParaRPr lang="pt-PT"/>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pt-PT" u="none" strike="noStrike" cap="none" dirty="0">
                          <a:solidFill>
                            <a:srgbClr val="000000"/>
                          </a:solidFill>
                        </a:rPr>
                        <a:t>Conhecimento prático dos diferentes formatos de histórias – narrador de primeira pessoa ou narrador de terceira pessoa</a:t>
                      </a:r>
                      <a:endParaRPr u="none" strike="noStrike" cap="none" dirty="0"/>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pt-PT" u="none" strike="noStrike" cap="none" dirty="0">
                          <a:solidFill>
                            <a:srgbClr val="000000"/>
                          </a:solidFill>
                        </a:rPr>
                        <a:t>Explore a arte e as técnicas de narrativa </a:t>
                      </a:r>
                      <a:endParaRPr u="none" strike="noStrike" cap="none" dirty="0">
                        <a:solidFill>
                          <a:srgbClr val="000000"/>
                        </a:solidFill>
                      </a:endParaRPr>
                    </a:p>
                  </a:txBody>
                  <a:tcPr marL="114300" marR="114300" marT="0" marB="0"/>
                </a:tc>
                <a:tc>
                  <a:txBody>
                    <a:bodyPr/>
                    <a:lstStyle/>
                    <a:p>
                      <a:pPr marL="342900" marR="0" lvl="0" indent="-342900" algn="l" rtl="0">
                        <a:lnSpc>
                          <a:spcPct val="150000"/>
                        </a:lnSpc>
                        <a:spcBef>
                          <a:spcPts val="0"/>
                        </a:spcBef>
                        <a:spcAft>
                          <a:spcPts val="0"/>
                        </a:spcAft>
                        <a:buClr>
                          <a:srgbClr val="000000"/>
                        </a:buClr>
                        <a:buSzPts val="1400"/>
                        <a:buFont typeface="Calibri"/>
                        <a:buChar char="∙"/>
                      </a:pPr>
                      <a:r>
                        <a:rPr lang="pt-PT" i="0" u="none" strike="noStrike" cap="none" dirty="0">
                          <a:solidFill>
                            <a:schemeClr val="dk1"/>
                          </a:solidFill>
                        </a:rPr>
                        <a:t>Apreciação do papel de um indivíduo na narrativa e preservação das tradições.</a:t>
                      </a:r>
                      <a:endParaRPr u="none" strike="noStrike" cap="none" dirty="0">
                        <a:solidFill>
                          <a:srgbClr val="000000"/>
                        </a:solidFill>
                      </a:endParaRPr>
                    </a:p>
                  </a:txBody>
                  <a:tcPr marL="114300" marR="114300"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3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49" name="Google Shape;149;p30"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pic>
        <p:nvPicPr>
          <p:cNvPr id="150" name="Google Shape;150;p30"/>
          <p:cNvPicPr preferRelativeResize="0"/>
          <p:nvPr/>
        </p:nvPicPr>
        <p:blipFill rotWithShape="1">
          <a:blip r:embed="rId5">
            <a:alphaModFix/>
          </a:blip>
          <a:srcRect/>
          <a:stretch/>
        </p:blipFill>
        <p:spPr>
          <a:xfrm>
            <a:off x="11374639" y="152449"/>
            <a:ext cx="462675" cy="709197"/>
          </a:xfrm>
          <a:prstGeom prst="rect">
            <a:avLst/>
          </a:prstGeom>
          <a:noFill/>
          <a:ln>
            <a:noFill/>
          </a:ln>
        </p:spPr>
      </p:pic>
      <p:graphicFrame>
        <p:nvGraphicFramePr>
          <p:cNvPr id="151" name="Google Shape;151;p30"/>
          <p:cNvGraphicFramePr/>
          <p:nvPr>
            <p:extLst>
              <p:ext uri="{D42A27DB-BD31-4B8C-83A1-F6EECF244321}">
                <p14:modId xmlns:p14="http://schemas.microsoft.com/office/powerpoint/2010/main" val="2143120750"/>
              </p:ext>
            </p:extLst>
          </p:nvPr>
        </p:nvGraphicFramePr>
        <p:xfrm>
          <a:off x="962527" y="336883"/>
          <a:ext cx="10310700" cy="7490492"/>
        </p:xfrm>
        <a:graphic>
          <a:graphicData uri="http://schemas.openxmlformats.org/drawingml/2006/table">
            <a:tbl>
              <a:tblPr firstRow="1" bandRow="1">
                <a:noFill/>
                <a:tableStyleId>{760051C0-5EAA-47F7-B5FD-D7CD51A30392}</a:tableStyleId>
              </a:tblPr>
              <a:tblGrid>
                <a:gridCol w="1704500">
                  <a:extLst>
                    <a:ext uri="{9D8B030D-6E8A-4147-A177-3AD203B41FA5}">
                      <a16:colId xmlns:a16="http://schemas.microsoft.com/office/drawing/2014/main" val="20000"/>
                    </a:ext>
                  </a:extLst>
                </a:gridCol>
                <a:gridCol w="3450850">
                  <a:extLst>
                    <a:ext uri="{9D8B030D-6E8A-4147-A177-3AD203B41FA5}">
                      <a16:colId xmlns:a16="http://schemas.microsoft.com/office/drawing/2014/main" val="20001"/>
                    </a:ext>
                  </a:extLst>
                </a:gridCol>
                <a:gridCol w="2577675">
                  <a:extLst>
                    <a:ext uri="{9D8B030D-6E8A-4147-A177-3AD203B41FA5}">
                      <a16:colId xmlns:a16="http://schemas.microsoft.com/office/drawing/2014/main" val="20002"/>
                    </a:ext>
                  </a:extLst>
                </a:gridCol>
                <a:gridCol w="2577675">
                  <a:extLst>
                    <a:ext uri="{9D8B030D-6E8A-4147-A177-3AD203B41FA5}">
                      <a16:colId xmlns:a16="http://schemas.microsoft.com/office/drawing/2014/main" val="20003"/>
                    </a:ext>
                  </a:extLst>
                </a:gridCol>
              </a:tblGrid>
              <a:tr h="968150">
                <a:tc rowSpan="7">
                  <a:txBody>
                    <a:bodyPr/>
                    <a:lstStyle/>
                    <a:p>
                      <a:pPr marL="0" marR="0" lvl="0" indent="0" algn="l" rtl="0">
                        <a:lnSpc>
                          <a:spcPct val="100000"/>
                        </a:lnSpc>
                        <a:spcBef>
                          <a:spcPts val="0"/>
                        </a:spcBef>
                        <a:spcAft>
                          <a:spcPts val="0"/>
                        </a:spcAft>
                        <a:buClr>
                          <a:srgbClr val="000000"/>
                        </a:buClr>
                        <a:buSzPts val="1800"/>
                        <a:buFont typeface="Arial"/>
                        <a:buNone/>
                      </a:pPr>
                      <a:r>
                        <a:rPr lang="pt-PT" sz="1800" u="none" strike="noStrike" cap="none" dirty="0"/>
                        <a:t>Após a conclusão com sucesso deste módulo, os alunos adultos serão capazes de
</a:t>
                      </a:r>
                      <a:endParaRPr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Conhecimentos</a:t>
                      </a:r>
                      <a:r>
                        <a:rPr lang="en-IE" sz="1800" u="none" strike="noStrike" cap="none" dirty="0"/>
                        <a:t>
</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Competências</a:t>
                      </a:r>
                      <a:r>
                        <a:rPr lang="en-IE" sz="1800" u="none" strike="noStrike" cap="none" dirty="0"/>
                        <a:t> 
</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Atitudes</a:t>
                      </a:r>
                      <a:r>
                        <a:rPr lang="en-IE" sz="1800" u="none" strike="noStrike" cap="none" dirty="0"/>
                        <a:t> </a:t>
                      </a:r>
                      <a:endParaRPr sz="1800" u="none" strike="noStrike" cap="none" dirty="0"/>
                    </a:p>
                  </a:txBody>
                  <a:tcPr marL="91450" marR="91450" marT="45725" marB="45725"/>
                </a:tc>
                <a:extLst>
                  <a:ext uri="{0D108BD9-81ED-4DB2-BD59-A6C34878D82A}">
                    <a16:rowId xmlns:a16="http://schemas.microsoft.com/office/drawing/2014/main" val="10000"/>
                  </a:ext>
                </a:extLst>
              </a:tr>
              <a:tr h="968150">
                <a:tc vMerge="1">
                  <a:txBody>
                    <a:bodyPr/>
                    <a:lstStyle/>
                    <a:p>
                      <a:endParaRPr lang="pt-PT"/>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pt-PT" u="none" strike="noStrike" cap="none" dirty="0">
                          <a:solidFill>
                            <a:srgbClr val="000000"/>
                          </a:solidFill>
                        </a:rPr>
                        <a:t>Conhecimento prático de como usar verbos na narrativa para diferentes impactos – passado, presente e futuro</a:t>
                      </a:r>
                      <a:endParaRPr u="none" strike="noStrike" cap="none" dirty="0"/>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pt-PT" u="none" strike="noStrike" cap="none" dirty="0">
                          <a:solidFill>
                            <a:srgbClr val="000000"/>
                          </a:solidFill>
                        </a:rPr>
                        <a:t>Reconheça como a narrativa pode partilhar um sentido de história, valores e tradições</a:t>
                      </a:r>
                      <a:endParaRPr u="none" strike="noStrike" cap="none" dirty="0">
                        <a:solidFill>
                          <a:srgbClr val="000000"/>
                        </a:solidFill>
                      </a:endParaRP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sz="1100" u="none" strike="noStrike" cap="none">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val="10001"/>
                  </a:ext>
                </a:extLst>
              </a:tr>
              <a:tr h="968150">
                <a:tc vMerge="1">
                  <a:txBody>
                    <a:bodyPr/>
                    <a:lstStyle/>
                    <a:p>
                      <a:endParaRPr lang="pt-PT"/>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pt-PT" u="none" strike="noStrike" cap="none" dirty="0">
                          <a:solidFill>
                            <a:srgbClr val="000000"/>
                          </a:solidFill>
                        </a:rPr>
                        <a:t>Conhecimento prático das habilidades oratórias necessárias para contar histórias – controlar o tom de voz, o tom, o volume, a linguagem corporal, etc.</a:t>
                      </a:r>
                      <a:endParaRPr u="none" strike="noStrike" cap="none" dirty="0"/>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pt-PT" u="none" strike="noStrike" cap="none" dirty="0">
                          <a:solidFill>
                            <a:srgbClr val="000000"/>
                          </a:solidFill>
                        </a:rPr>
                        <a:t>Distinguir entre diferentes tipos de histórias e o papel que desempenham na tradição oral </a:t>
                      </a:r>
                      <a:endParaRPr u="none" strike="noStrike" cap="none" dirty="0">
                        <a:solidFill>
                          <a:srgbClr val="000000"/>
                        </a:solidFill>
                      </a:endParaRP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sz="1100" u="none" strike="noStrike" cap="none">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val="10002"/>
                  </a:ext>
                </a:extLst>
              </a:tr>
              <a:tr h="962475">
                <a:tc vMerge="1">
                  <a:txBody>
                    <a:bodyPr/>
                    <a:lstStyle/>
                    <a:p>
                      <a:endParaRPr lang="pt-PT"/>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pt-PT" u="none" strike="noStrike" cap="none" dirty="0">
                          <a:solidFill>
                            <a:srgbClr val="000000"/>
                          </a:solidFill>
                        </a:rPr>
                        <a:t>Conhecimento prático de como usar o seu corpo na narrativa – o papel do movimento, do gesto e da dança na narrativa</a:t>
                      </a:r>
                      <a:endParaRPr u="none" strike="noStrike" cap="none" dirty="0"/>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pt-PT" u="none" strike="noStrike" cap="none" dirty="0">
                          <a:solidFill>
                            <a:srgbClr val="000000"/>
                          </a:solidFill>
                        </a:rPr>
                        <a:t>Demonstrar os </a:t>
                      </a:r>
                      <a:r>
                        <a:rPr lang="pt-PT" u="none" strike="noStrike" cap="none" dirty="0" err="1">
                          <a:solidFill>
                            <a:srgbClr val="000000"/>
                          </a:solidFill>
                        </a:rPr>
                        <a:t>4Ps</a:t>
                      </a:r>
                      <a:r>
                        <a:rPr lang="pt-PT" u="none" strike="noStrike" cap="none" dirty="0">
                          <a:solidFill>
                            <a:srgbClr val="000000"/>
                          </a:solidFill>
                        </a:rPr>
                        <a:t> de narrativa - Pessoas, Lugar, Enredo, Propósito </a:t>
                      </a:r>
                      <a:endParaRPr u="none" strike="noStrike" cap="none" dirty="0">
                        <a:solidFill>
                          <a:srgbClr val="000000"/>
                        </a:solidFill>
                      </a:endParaRP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sz="1100" u="none" strike="noStrike" cap="none">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val="10003"/>
                  </a:ext>
                </a:extLst>
              </a:tr>
              <a:tr h="543325">
                <a:tc vMerge="1">
                  <a:txBody>
                    <a:bodyPr/>
                    <a:lstStyle/>
                    <a:p>
                      <a:endParaRPr lang="pt-PT"/>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pt-PT" u="none" strike="noStrike" cap="none" dirty="0">
                          <a:solidFill>
                            <a:srgbClr val="000000"/>
                          </a:solidFill>
                        </a:rPr>
                        <a:t>Conhecimento prático de como ser um contador de histórias confiante, claro e conciso</a:t>
                      </a:r>
                      <a:endParaRPr u="none" strike="noStrike" cap="none" dirty="0"/>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u="none" strike="noStrike" cap="none">
                        <a:solidFill>
                          <a:srgbClr val="000000"/>
                        </a:solidFill>
                      </a:endParaRP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sz="1100" u="none" strike="noStrike" cap="none">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val="10004"/>
                  </a:ext>
                </a:extLst>
              </a:tr>
              <a:tr h="468475">
                <a:tc vMerge="1">
                  <a:txBody>
                    <a:bodyPr/>
                    <a:lstStyle/>
                    <a:p>
                      <a:endParaRPr lang="pt-PT"/>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pt-PT" u="none" strike="noStrike" cap="none" dirty="0">
                          <a:solidFill>
                            <a:srgbClr val="000000"/>
                          </a:solidFill>
                        </a:rPr>
                        <a:t>Conhecimento prático de como criar histórias </a:t>
                      </a:r>
                      <a:endParaRPr u="none" strike="noStrike" cap="none" dirty="0"/>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u="none" strike="noStrike" cap="none">
                        <a:solidFill>
                          <a:srgbClr val="000000"/>
                        </a:solidFill>
                      </a:endParaRP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sz="1100" u="none" strike="noStrike" cap="none">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val="10005"/>
                  </a:ext>
                </a:extLst>
              </a:tr>
              <a:tr h="848825">
                <a:tc vMerge="1">
                  <a:txBody>
                    <a:bodyPr/>
                    <a:lstStyle/>
                    <a:p>
                      <a:endParaRPr lang="pt-PT"/>
                    </a:p>
                  </a:txBody>
                  <a:tcPr/>
                </a:tc>
                <a:tc>
                  <a:txBody>
                    <a:bodyPr/>
                    <a:lstStyle/>
                    <a:p>
                      <a:pPr marL="342900" marR="0" lvl="0" indent="-342900" algn="l" rtl="0">
                        <a:lnSpc>
                          <a:spcPct val="150000"/>
                        </a:lnSpc>
                        <a:spcBef>
                          <a:spcPts val="0"/>
                        </a:spcBef>
                        <a:spcAft>
                          <a:spcPts val="0"/>
                        </a:spcAft>
                        <a:buClr>
                          <a:srgbClr val="000000"/>
                        </a:buClr>
                        <a:buSzPts val="1400"/>
                        <a:buFont typeface="Calibri"/>
                        <a:buChar char="●"/>
                      </a:pPr>
                      <a:r>
                        <a:rPr lang="pt-PT" i="0" u="none" strike="noStrike" cap="none" dirty="0">
                          <a:solidFill>
                            <a:schemeClr val="dk1"/>
                          </a:solidFill>
                        </a:rPr>
                        <a:t>Conhecimento teórico dos diferentes elementos que contribuem para a narrativa </a:t>
                      </a:r>
                      <a:endParaRPr u="none" strike="noStrike" cap="none" dirty="0"/>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u="none" strike="noStrike" cap="none">
                        <a:solidFill>
                          <a:srgbClr val="000000"/>
                        </a:solidFill>
                      </a:endParaRP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sz="1100" u="none" strike="noStrike" cap="none" dirty="0">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val="10006"/>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57" name="Google Shape;157;p11"/>
          <p:cNvPicPr preferRelativeResize="0"/>
          <p:nvPr/>
        </p:nvPicPr>
        <p:blipFill rotWithShape="1">
          <a:blip r:embed="rId4">
            <a:alphaModFix/>
          </a:blip>
          <a:srcRect/>
          <a:stretch/>
        </p:blipFill>
        <p:spPr>
          <a:xfrm>
            <a:off x="2410836" y="461082"/>
            <a:ext cx="7363984" cy="4933766"/>
          </a:xfrm>
          <a:prstGeom prst="rect">
            <a:avLst/>
          </a:prstGeom>
          <a:noFill/>
          <a:ln>
            <a:noFill/>
          </a:ln>
        </p:spPr>
      </p:pic>
      <p:sp>
        <p:nvSpPr>
          <p:cNvPr id="158" name="Google Shape;158;p1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59" name="Google Shape;159;p11"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160" name="Google Shape;160;p1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61" name="Google Shape;161;p11"/>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162" name="Google Shape;162;p11"/>
          <p:cNvSpPr txBox="1"/>
          <p:nvPr/>
        </p:nvSpPr>
        <p:spPr>
          <a:xfrm>
            <a:off x="3170549" y="2176435"/>
            <a:ext cx="6096000" cy="1077218"/>
          </a:xfrm>
          <a:prstGeom prst="rect">
            <a:avLst/>
          </a:prstGeom>
          <a:noFill/>
          <a:ln>
            <a:noFill/>
          </a:ln>
        </p:spPr>
        <p:txBody>
          <a:bodyPr spcFirstLastPara="1" wrap="square" lIns="91425" tIns="45700" rIns="91425" bIns="45700" anchor="t" anchorCtr="0">
            <a:spAutoFit/>
          </a:bodyPr>
          <a:lstStyle/>
          <a:p>
            <a:pPr lvl="0" algn="ctr">
              <a:buSzPts val="3200"/>
            </a:pPr>
            <a:r>
              <a:rPr lang="en-IE" sz="3200" dirty="0" err="1">
                <a:solidFill>
                  <a:schemeClr val="dk1"/>
                </a:solidFill>
                <a:latin typeface="Arial Black"/>
                <a:ea typeface="Arial Black"/>
                <a:cs typeface="Arial Black"/>
                <a:sym typeface="Arial Black"/>
              </a:rPr>
              <a:t>Unidade</a:t>
            </a:r>
            <a:r>
              <a:rPr lang="en-IE" sz="3200" dirty="0">
                <a:solidFill>
                  <a:schemeClr val="dk1"/>
                </a:solidFill>
                <a:latin typeface="Arial Black"/>
                <a:ea typeface="Arial Black"/>
                <a:cs typeface="Arial Black"/>
                <a:sym typeface="Arial Black"/>
              </a:rPr>
              <a:t> </a:t>
            </a:r>
            <a:r>
              <a:rPr lang="en-IE" sz="3200" b="0" i="0" u="none" strike="noStrike" cap="none" dirty="0">
                <a:solidFill>
                  <a:schemeClr val="dk1"/>
                </a:solidFill>
                <a:latin typeface="Arial Black"/>
                <a:ea typeface="Arial Black"/>
                <a:cs typeface="Arial Black"/>
                <a:sym typeface="Arial Black"/>
              </a:rPr>
              <a:t>1: </a:t>
            </a:r>
            <a:r>
              <a:rPr lang="en-IE" sz="3200" dirty="0">
                <a:solidFill>
                  <a:schemeClr val="dk1"/>
                </a:solidFill>
                <a:latin typeface="Arial Black"/>
                <a:ea typeface="Arial Black"/>
                <a:cs typeface="Arial Black"/>
                <a:sym typeface="Arial Black"/>
              </a:rPr>
              <a:t>Como </a:t>
            </a:r>
            <a:r>
              <a:rPr lang="en-IE" sz="3200" dirty="0" err="1">
                <a:solidFill>
                  <a:schemeClr val="dk1"/>
                </a:solidFill>
                <a:latin typeface="Arial Black"/>
                <a:ea typeface="Arial Black"/>
                <a:cs typeface="Arial Black"/>
                <a:sym typeface="Arial Black"/>
              </a:rPr>
              <a:t>construir</a:t>
            </a:r>
            <a:r>
              <a:rPr lang="en-IE" sz="3200" dirty="0">
                <a:solidFill>
                  <a:schemeClr val="dk1"/>
                </a:solidFill>
                <a:latin typeface="Arial Black"/>
                <a:ea typeface="Arial Black"/>
                <a:cs typeface="Arial Black"/>
                <a:sym typeface="Arial Black"/>
              </a:rPr>
              <a:t> </a:t>
            </a:r>
            <a:r>
              <a:rPr lang="en-IE" sz="3200" dirty="0" err="1">
                <a:solidFill>
                  <a:schemeClr val="dk1"/>
                </a:solidFill>
                <a:latin typeface="Arial Black"/>
                <a:ea typeface="Arial Black"/>
                <a:cs typeface="Arial Black"/>
                <a:sym typeface="Arial Black"/>
              </a:rPr>
              <a:t>uma</a:t>
            </a:r>
            <a:r>
              <a:rPr lang="en-IE" sz="3200" dirty="0">
                <a:solidFill>
                  <a:schemeClr val="dk1"/>
                </a:solidFill>
                <a:latin typeface="Arial Black"/>
                <a:ea typeface="Arial Black"/>
                <a:cs typeface="Arial Black"/>
                <a:sym typeface="Arial Black"/>
              </a:rPr>
              <a:t> </a:t>
            </a:r>
            <a:r>
              <a:rPr lang="en-IE" sz="3200" dirty="0" err="1">
                <a:solidFill>
                  <a:schemeClr val="dk1"/>
                </a:solidFill>
                <a:latin typeface="Arial Black"/>
                <a:ea typeface="Arial Black"/>
                <a:cs typeface="Arial Black"/>
                <a:sym typeface="Arial Black"/>
              </a:rPr>
              <a:t>narrativa</a:t>
            </a:r>
            <a:endParaRPr sz="3200" b="0" i="0" u="none" strike="noStrike" cap="none" dirty="0">
              <a:solidFill>
                <a:schemeClr val="dk1"/>
              </a:solidFill>
              <a:latin typeface="Arial Black"/>
              <a:ea typeface="Arial Black"/>
              <a:cs typeface="Arial Black"/>
              <a:sym typeface="Arial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68" name="Google Shape;168;p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69" name="Google Shape;169;p7"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70" name="Google Shape;170;p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71" name="Google Shape;171;p7"/>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172" name="Google Shape;172;p7"/>
          <p:cNvSpPr txBox="1"/>
          <p:nvPr/>
        </p:nvSpPr>
        <p:spPr>
          <a:xfrm>
            <a:off x="235341" y="2615191"/>
            <a:ext cx="3911293" cy="1200288"/>
          </a:xfrm>
          <a:prstGeom prst="rect">
            <a:avLst/>
          </a:prstGeom>
          <a:noFill/>
          <a:ln>
            <a:noFill/>
          </a:ln>
        </p:spPr>
        <p:txBody>
          <a:bodyPr spcFirstLastPara="1" wrap="square" lIns="91425" tIns="45700" rIns="91425" bIns="45700" anchor="t" anchorCtr="0">
            <a:spAutoFit/>
          </a:bodyPr>
          <a:lstStyle/>
          <a:p>
            <a:pPr lvl="0"/>
            <a:r>
              <a:rPr lang="en-IE" sz="3600" b="1" dirty="0">
                <a:solidFill>
                  <a:srgbClr val="292929"/>
                </a:solidFill>
                <a:latin typeface="Arial Black"/>
                <a:ea typeface="Arial Black"/>
                <a:cs typeface="Arial Black"/>
                <a:sym typeface="Arial Black"/>
              </a:rPr>
              <a:t>O </a:t>
            </a:r>
            <a:r>
              <a:rPr lang="en-IE" sz="3600" b="1" dirty="0" err="1">
                <a:solidFill>
                  <a:srgbClr val="292929"/>
                </a:solidFill>
                <a:latin typeface="Arial Black"/>
                <a:ea typeface="Arial Black"/>
                <a:cs typeface="Arial Black"/>
                <a:sym typeface="Arial Black"/>
              </a:rPr>
              <a:t>significado</a:t>
            </a:r>
            <a:r>
              <a:rPr lang="en-IE" sz="3600" b="1" dirty="0">
                <a:solidFill>
                  <a:srgbClr val="292929"/>
                </a:solidFill>
                <a:latin typeface="Arial Black"/>
                <a:ea typeface="Arial Black"/>
                <a:cs typeface="Arial Black"/>
                <a:sym typeface="Arial Black"/>
              </a:rPr>
              <a:t> da </a:t>
            </a:r>
            <a:r>
              <a:rPr lang="en-IE" sz="3600" b="1" dirty="0" err="1">
                <a:solidFill>
                  <a:srgbClr val="292929"/>
                </a:solidFill>
                <a:latin typeface="Arial Black"/>
                <a:ea typeface="Arial Black"/>
                <a:cs typeface="Arial Black"/>
                <a:sym typeface="Arial Black"/>
              </a:rPr>
              <a:t>narrativa</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78" name="Google Shape;178;p31"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179" name="Google Shape;179;p3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80" name="Google Shape;180;p31"/>
          <p:cNvPicPr preferRelativeResize="0"/>
          <p:nvPr/>
        </p:nvPicPr>
        <p:blipFill rotWithShape="1">
          <a:blip r:embed="rId4">
            <a:alphaModFix/>
          </a:blip>
          <a:srcRect/>
          <a:stretch/>
        </p:blipFill>
        <p:spPr>
          <a:xfrm>
            <a:off x="11374639" y="152449"/>
            <a:ext cx="462675" cy="709197"/>
          </a:xfrm>
          <a:prstGeom prst="rect">
            <a:avLst/>
          </a:prstGeom>
          <a:noFill/>
          <a:ln>
            <a:noFill/>
          </a:ln>
        </p:spPr>
      </p:pic>
      <p:sp>
        <p:nvSpPr>
          <p:cNvPr id="181" name="Google Shape;181;p31"/>
          <p:cNvSpPr txBox="1"/>
          <p:nvPr/>
        </p:nvSpPr>
        <p:spPr>
          <a:xfrm>
            <a:off x="1000881" y="1376397"/>
            <a:ext cx="10373758" cy="280076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lvl="0"/>
            <a:r>
              <a:rPr lang="en-IE" sz="4400" b="1" i="1" u="none" strike="noStrike" cap="none" dirty="0">
                <a:solidFill>
                  <a:srgbClr val="000000"/>
                </a:solidFill>
                <a:latin typeface="Arial"/>
                <a:ea typeface="Arial"/>
                <a:cs typeface="Arial"/>
                <a:sym typeface="Arial"/>
              </a:rPr>
              <a:t>“</a:t>
            </a:r>
            <a:r>
              <a:rPr lang="pt-PT" sz="4400" b="1" i="1" dirty="0"/>
              <a:t>Contar histórias é o processo de tecer a linguagem numa narrativa concreta, com o objetivo de criar experiências ricas e credíveis</a:t>
            </a:r>
            <a:r>
              <a:rPr lang="en-IE" sz="4400" b="1" i="1" u="none" strike="noStrike" cap="none" dirty="0">
                <a:solidFill>
                  <a:srgbClr val="000000"/>
                </a:solidFill>
                <a:latin typeface="Arial"/>
                <a:ea typeface="Arial"/>
                <a:cs typeface="Arial"/>
                <a:sym typeface="Arial"/>
              </a:rPr>
              <a:t>.”</a:t>
            </a:r>
            <a:endParaRPr sz="3600" b="1" i="1" u="none" strike="noStrike" cap="none" dirty="0">
              <a:solidFill>
                <a:srgbClr val="292929"/>
              </a:solidFill>
              <a:latin typeface="Arial Black"/>
              <a:ea typeface="Arial Black"/>
              <a:cs typeface="Arial Black"/>
              <a:sym typeface="Arial Black"/>
            </a:endParaRPr>
          </a:p>
        </p:txBody>
      </p:sp>
      <p:sp>
        <p:nvSpPr>
          <p:cNvPr id="182" name="Google Shape;182;p31"/>
          <p:cNvSpPr txBox="1"/>
          <p:nvPr/>
        </p:nvSpPr>
        <p:spPr>
          <a:xfrm>
            <a:off x="3679371" y="4215954"/>
            <a:ext cx="832757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800" b="0" i="0" u="none" strike="noStrike" cap="none">
                <a:solidFill>
                  <a:srgbClr val="A5A5A5"/>
                </a:solidFill>
                <a:latin typeface="Arial"/>
                <a:ea typeface="Arial"/>
                <a:cs typeface="Arial"/>
                <a:sym typeface="Arial"/>
              </a:rPr>
              <a:t>Source: says, W. L. R. U. 11/15-B. S. S. (2021, September 14). Capturing the Art of Storytelling: Techniques &amp; Tips. Writers.com. https://writers.com/the-art-of-storytelling</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IE" sz="1400" b="0" i="0" u="none" strike="noStrike" cap="none">
                <a:solidFill>
                  <a:srgbClr val="000000"/>
                </a:solidFill>
                <a:latin typeface="Arial"/>
                <a:ea typeface="Arial"/>
                <a:cs typeface="Arial"/>
                <a:sym typeface="Arial"/>
              </a:rPr>
              <a: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88" name="Google Shape;188;p3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89" name="Google Shape;189;p3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90" name="Google Shape;190;p3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91" name="Google Shape;191;p32"/>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192" name="Google Shape;192;p32"/>
          <p:cNvSpPr txBox="1"/>
          <p:nvPr/>
        </p:nvSpPr>
        <p:spPr>
          <a:xfrm>
            <a:off x="347198" y="2497625"/>
            <a:ext cx="3441031" cy="1754286"/>
          </a:xfrm>
          <a:prstGeom prst="rect">
            <a:avLst/>
          </a:prstGeom>
          <a:noFill/>
          <a:ln>
            <a:noFill/>
          </a:ln>
        </p:spPr>
        <p:txBody>
          <a:bodyPr spcFirstLastPara="1" wrap="square" lIns="91425" tIns="45700" rIns="91425" bIns="45700" anchor="t" anchorCtr="0">
            <a:spAutoFit/>
          </a:bodyPr>
          <a:lstStyle/>
          <a:p>
            <a:pPr lvl="0"/>
            <a:r>
              <a:rPr lang="en-IE" sz="3600" b="1" dirty="0">
                <a:solidFill>
                  <a:srgbClr val="292929"/>
                </a:solidFill>
                <a:latin typeface="Arial Black"/>
                <a:ea typeface="Arial Black"/>
                <a:cs typeface="Arial Black"/>
                <a:sym typeface="Arial Black"/>
              </a:rPr>
              <a:t>Como </a:t>
            </a:r>
            <a:r>
              <a:rPr lang="en-IE" sz="3600" b="1" dirty="0" err="1">
                <a:solidFill>
                  <a:srgbClr val="292929"/>
                </a:solidFill>
                <a:latin typeface="Arial Black"/>
                <a:ea typeface="Arial Black"/>
                <a:cs typeface="Arial Black"/>
                <a:sym typeface="Arial Black"/>
              </a:rPr>
              <a:t>contar</a:t>
            </a:r>
            <a:r>
              <a:rPr lang="en-IE" sz="3600" b="1" dirty="0">
                <a:solidFill>
                  <a:srgbClr val="292929"/>
                </a:solidFill>
                <a:latin typeface="Arial Black"/>
                <a:ea typeface="Arial Black"/>
                <a:cs typeface="Arial Black"/>
                <a:sym typeface="Arial Black"/>
              </a:rPr>
              <a:t> </a:t>
            </a:r>
            <a:r>
              <a:rPr lang="en-IE" sz="3600" b="1" dirty="0" err="1">
                <a:solidFill>
                  <a:srgbClr val="292929"/>
                </a:solidFill>
                <a:latin typeface="Arial Black"/>
                <a:ea typeface="Arial Black"/>
                <a:cs typeface="Arial Black"/>
                <a:sym typeface="Arial Black"/>
              </a:rPr>
              <a:t>uma</a:t>
            </a:r>
            <a:r>
              <a:rPr lang="en-IE" sz="3600" b="1" dirty="0">
                <a:solidFill>
                  <a:srgbClr val="292929"/>
                </a:solidFill>
                <a:latin typeface="Arial Black"/>
                <a:ea typeface="Arial Black"/>
                <a:cs typeface="Arial Black"/>
                <a:sym typeface="Arial Black"/>
              </a:rPr>
              <a:t> </a:t>
            </a:r>
            <a:r>
              <a:rPr lang="en-IE" sz="3600" b="1" dirty="0" err="1">
                <a:solidFill>
                  <a:srgbClr val="292929"/>
                </a:solidFill>
                <a:latin typeface="Arial Black"/>
                <a:ea typeface="Arial Black"/>
                <a:cs typeface="Arial Black"/>
                <a:sym typeface="Arial Black"/>
              </a:rPr>
              <a:t>história</a:t>
            </a:r>
            <a:r>
              <a:rPr lang="en-IE" sz="3600" b="1" dirty="0">
                <a:solidFill>
                  <a:srgbClr val="292929"/>
                </a:solidFill>
                <a:latin typeface="Arial Black"/>
                <a:ea typeface="Arial Black"/>
                <a:cs typeface="Arial Black"/>
                <a:sym typeface="Arial Black"/>
              </a:rPr>
              <a:t>?</a:t>
            </a:r>
            <a:endParaRPr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2349</Words>
  <Application>Microsoft Office PowerPoint</Application>
  <PresentationFormat>Ecrã Panorâmico</PresentationFormat>
  <Paragraphs>102</Paragraphs>
  <Slides>31</Slides>
  <Notes>31</Notes>
  <HiddenSlides>0</HiddenSlides>
  <MMClips>0</MMClips>
  <ScaleCrop>false</ScaleCrop>
  <HeadingPairs>
    <vt:vector size="6" baseType="variant">
      <vt:variant>
        <vt:lpstr>Tipos de letra usados</vt:lpstr>
      </vt:variant>
      <vt:variant>
        <vt:i4>4</vt:i4>
      </vt:variant>
      <vt:variant>
        <vt:lpstr>Tema</vt:lpstr>
      </vt:variant>
      <vt:variant>
        <vt:i4>3</vt:i4>
      </vt:variant>
      <vt:variant>
        <vt:lpstr>Títulos dos diapositivos</vt:lpstr>
      </vt:variant>
      <vt:variant>
        <vt:i4>31</vt:i4>
      </vt:variant>
    </vt:vector>
  </HeadingPairs>
  <TitlesOfParts>
    <vt:vector size="38" baseType="lpstr">
      <vt:lpstr>Calibri</vt:lpstr>
      <vt:lpstr>Noto Sans Symbols</vt:lpstr>
      <vt:lpstr>Arial</vt:lpstr>
      <vt:lpstr>Arial Black</vt:lpstr>
      <vt:lpstr>Office Theme</vt:lpstr>
      <vt:lpstr>Office Theme</vt:lpstr>
      <vt:lpstr>Office Theme</vt:lpstr>
      <vt:lpstr>Module 2 – Me as a Storyteller</vt:lpstr>
      <vt:lpstr>Apresentação do PowerPoint</vt:lpstr>
      <vt:lpstr>Eu como contador de histórias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 – Me as a Storyteller</dc:title>
  <dc:creator>Gary</dc:creator>
  <cp:lastModifiedBy>Rightchallenge Associação</cp:lastModifiedBy>
  <cp:revision>1</cp:revision>
  <dcterms:created xsi:type="dcterms:W3CDTF">2021-04-20T08:47:25Z</dcterms:created>
  <dcterms:modified xsi:type="dcterms:W3CDTF">2022-07-08T10:52:19Z</dcterms:modified>
</cp:coreProperties>
</file>