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Arial Black" panose="020B0A04020102020204" pitchFamily="34" charset="0"/>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1Yd2UGLom1N8gisaM1JmSx/hp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60051C0-5EAA-47F7-B5FD-D7CD51A30392}">
  <a:tblStyle styleId="{760051C0-5EAA-47F7-B5FD-D7CD51A3039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9944AC6B-D22B-46FB-9A6B-00E8393AD3C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26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238167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There are 5 types of narrative techniques. These vary according to the events and their sequence. The plot structure of a story can be:</a:t>
            </a:r>
            <a:endParaRPr/>
          </a:p>
          <a:p>
            <a:pPr marL="0" lvl="0" indent="0" algn="l" rtl="0">
              <a:lnSpc>
                <a:spcPct val="100000"/>
              </a:lnSpc>
              <a:spcBef>
                <a:spcPts val="0"/>
              </a:spcBef>
              <a:spcAft>
                <a:spcPts val="0"/>
              </a:spcAft>
              <a:buSzPts val="1100"/>
              <a:buNone/>
            </a:pPr>
            <a:r>
              <a:rPr lang="en-IE"/>
              <a:t>- Linear: events follow a chronological line.</a:t>
            </a:r>
            <a:endParaRPr/>
          </a:p>
          <a:p>
            <a:pPr marL="0" lvl="0" indent="0" algn="l" rtl="0">
              <a:lnSpc>
                <a:spcPct val="100000"/>
              </a:lnSpc>
              <a:spcBef>
                <a:spcPts val="0"/>
              </a:spcBef>
              <a:spcAft>
                <a:spcPts val="0"/>
              </a:spcAft>
              <a:buSzPts val="1100"/>
              <a:buNone/>
            </a:pPr>
            <a:r>
              <a:rPr lang="en-IE"/>
              <a:t>- Nonlinear: events do not follow a chronological line. They can therefore confuse the audience at first, but as the story progresses the scenes eventually make sense.</a:t>
            </a:r>
            <a:endParaRPr/>
          </a:p>
          <a:p>
            <a:pPr marL="0" lvl="0" indent="0" algn="l" rtl="0">
              <a:lnSpc>
                <a:spcPct val="100000"/>
              </a:lnSpc>
              <a:spcBef>
                <a:spcPts val="0"/>
              </a:spcBef>
              <a:spcAft>
                <a:spcPts val="0"/>
              </a:spcAft>
              <a:buSzPts val="1100"/>
              <a:buNone/>
            </a:pPr>
            <a:r>
              <a:rPr lang="en-IE"/>
              <a:t>- Parallel: as the name implies, the plot happens simultaneously / parallel with other stories.</a:t>
            </a:r>
            <a:endParaRPr/>
          </a:p>
          <a:p>
            <a:pPr marL="0" lvl="0" indent="0" algn="l" rtl="0">
              <a:lnSpc>
                <a:spcPct val="100000"/>
              </a:lnSpc>
              <a:spcBef>
                <a:spcPts val="0"/>
              </a:spcBef>
              <a:spcAft>
                <a:spcPts val="0"/>
              </a:spcAft>
              <a:buSzPts val="1100"/>
              <a:buNone/>
            </a:pPr>
            <a:r>
              <a:rPr lang="en-IE"/>
              <a:t>- Circular: in this narrative, the story ends as it began. As events go by, the story goes back to the beginning.</a:t>
            </a:r>
            <a:endParaRPr/>
          </a:p>
          <a:p>
            <a:pPr marL="0" lvl="0" indent="0" algn="l" rtl="0">
              <a:lnSpc>
                <a:spcPct val="100000"/>
              </a:lnSpc>
              <a:spcBef>
                <a:spcPts val="0"/>
              </a:spcBef>
              <a:spcAft>
                <a:spcPts val="0"/>
              </a:spcAft>
              <a:buSzPts val="1100"/>
              <a:buNone/>
            </a:pPr>
            <a:r>
              <a:rPr lang="en-IE"/>
              <a:t>- Interactive: the narrative follows the choices of the audience. The person chooses the direction he wants to take to history.</a:t>
            </a:r>
            <a:endParaRPr/>
          </a:p>
        </p:txBody>
      </p:sp>
      <p:sp>
        <p:nvSpPr>
          <p:cNvPr id="195" name="Google Shape;19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1 - To tell a story, the first step is to capture the audience's attention. The beginning of the story has to be like the cover and the title of a book, without reading, you are already interested in knowing more. </a:t>
            </a:r>
            <a:endParaRPr/>
          </a:p>
          <a:p>
            <a:pPr marL="0" lvl="0" indent="0" algn="l" rtl="0">
              <a:lnSpc>
                <a:spcPct val="100000"/>
              </a:lnSpc>
              <a:spcBef>
                <a:spcPts val="0"/>
              </a:spcBef>
              <a:spcAft>
                <a:spcPts val="0"/>
              </a:spcAft>
              <a:buSzPts val="1100"/>
              <a:buNone/>
            </a:pPr>
            <a:r>
              <a:rPr lang="en-IE"/>
              <a:t>For a storyteller it is important to bring the characters to life. </a:t>
            </a:r>
            <a:endParaRPr/>
          </a:p>
          <a:p>
            <a:pPr marL="0" lvl="0" indent="0" algn="l" rtl="0">
              <a:lnSpc>
                <a:spcPct val="100000"/>
              </a:lnSpc>
              <a:spcBef>
                <a:spcPts val="0"/>
              </a:spcBef>
              <a:spcAft>
                <a:spcPts val="0"/>
              </a:spcAft>
              <a:buSzPts val="1100"/>
              <a:buNone/>
            </a:pPr>
            <a:r>
              <a:rPr lang="en-IE"/>
              <a:t>The characters are at the centre of the story, they must create empathy and generate emotions in the audience, from laughing to crying.</a:t>
            </a:r>
            <a:endParaRPr/>
          </a:p>
          <a:p>
            <a:pPr marL="0" lvl="0" indent="0" algn="l" rtl="0">
              <a:lnSpc>
                <a:spcPct val="100000"/>
              </a:lnSpc>
              <a:spcBef>
                <a:spcPts val="0"/>
              </a:spcBef>
              <a:spcAft>
                <a:spcPts val="0"/>
              </a:spcAft>
              <a:buSzPts val="1100"/>
              <a:buNone/>
            </a:pPr>
            <a:r>
              <a:rPr lang="en-IE"/>
              <a:t>Throughout the story, the audience emerges in misfortunes or luck, along with the storyteller.</a:t>
            </a:r>
            <a:endParaRPr/>
          </a:p>
          <a:p>
            <a:pPr marL="0" lvl="0" indent="0" algn="l" rtl="0">
              <a:lnSpc>
                <a:spcPct val="100000"/>
              </a:lnSpc>
              <a:spcBef>
                <a:spcPts val="0"/>
              </a:spcBef>
              <a:spcAft>
                <a:spcPts val="0"/>
              </a:spcAft>
              <a:buSzPts val="1100"/>
              <a:buNone/>
            </a:pPr>
            <a:r>
              <a:rPr lang="en-IE"/>
              <a:t>2 - The storyteller should face the role of the main character. By telling your own story the audience shows interest more easily. Especially, when the story is about self-overcoming, challenges and / or adversities.</a:t>
            </a:r>
            <a:endParaRPr/>
          </a:p>
          <a:p>
            <a:pPr marL="0" lvl="0" indent="0" algn="l" rtl="0">
              <a:lnSpc>
                <a:spcPct val="100000"/>
              </a:lnSpc>
              <a:spcBef>
                <a:spcPts val="0"/>
              </a:spcBef>
              <a:spcAft>
                <a:spcPts val="0"/>
              </a:spcAft>
              <a:buSzPts val="1100"/>
              <a:buNone/>
            </a:pPr>
            <a:r>
              <a:rPr lang="en-IE"/>
              <a:t>By taking the lead role in your own story, you know it better than anyone else, you can create suspense during the events and in the end conclude with a situation that creates climax. In this way, the audience can be surprised by the outcome and your character will become unforgettable at the end.</a:t>
            </a:r>
            <a:endParaRPr/>
          </a:p>
        </p:txBody>
      </p:sp>
      <p:sp>
        <p:nvSpPr>
          <p:cNvPr id="215" name="Google Shape;2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3 - When the stories are told in the present, urge the audience to think about the simplicity and the immediate of the action. The storyteller transports the audience into the experience at the moment.</a:t>
            </a:r>
            <a:endParaRPr/>
          </a:p>
          <a:p>
            <a:pPr marL="0" lvl="0" indent="0" algn="l" rtl="0">
              <a:lnSpc>
                <a:spcPct val="100000"/>
              </a:lnSpc>
              <a:spcBef>
                <a:spcPts val="0"/>
              </a:spcBef>
              <a:spcAft>
                <a:spcPts val="0"/>
              </a:spcAft>
              <a:buSzPts val="1100"/>
              <a:buNone/>
            </a:pPr>
            <a:r>
              <a:rPr lang="en-IE"/>
              <a:t>When the story is told in the past there is an introduction of various moods. That is, the story is told in different scenarios and about various circumstances that remote to the past.</a:t>
            </a:r>
            <a:endParaRPr/>
          </a:p>
          <a:p>
            <a:pPr marL="0" lvl="0" indent="0" algn="l" rtl="0">
              <a:lnSpc>
                <a:spcPct val="100000"/>
              </a:lnSpc>
              <a:spcBef>
                <a:spcPts val="0"/>
              </a:spcBef>
              <a:spcAft>
                <a:spcPts val="0"/>
              </a:spcAft>
              <a:buSzPts val="1100"/>
              <a:buNone/>
            </a:pPr>
            <a:r>
              <a:rPr lang="en-IE"/>
              <a:t>In the future, the storyteller usually describes plans or strategies. The storyteller makes an accurate, decisive, and responsible speech.</a:t>
            </a:r>
            <a:endParaRPr/>
          </a:p>
          <a:p>
            <a:pPr marL="0" lvl="0" indent="0" algn="l" rtl="0">
              <a:lnSpc>
                <a:spcPct val="100000"/>
              </a:lnSpc>
              <a:spcBef>
                <a:spcPts val="0"/>
              </a:spcBef>
              <a:spcAft>
                <a:spcPts val="0"/>
              </a:spcAft>
              <a:buSzPts val="1100"/>
              <a:buNone/>
            </a:pPr>
            <a:r>
              <a:rPr lang="en-IE"/>
              <a:t>4 - When the story is told in the third person, it may mean that you have not actually experienced the events, that is, you are only reporting the story of someone else, instead of yours. Stories told in the third person can become less interesting and less captivating to the audience.</a:t>
            </a:r>
            <a:endParaRPr/>
          </a:p>
        </p:txBody>
      </p:sp>
      <p:sp>
        <p:nvSpPr>
          <p:cNvPr id="227" name="Google Shape;22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Eye contact: makes the connection between the speaker and the audience. It conveys an image of trust and credibility.</a:t>
            </a:r>
            <a:endParaRPr/>
          </a:p>
          <a:p>
            <a:pPr marL="0" lvl="0" indent="0" algn="l" rtl="0">
              <a:lnSpc>
                <a:spcPct val="100000"/>
              </a:lnSpc>
              <a:spcBef>
                <a:spcPts val="0"/>
              </a:spcBef>
              <a:spcAft>
                <a:spcPts val="0"/>
              </a:spcAft>
              <a:buSzPts val="1100"/>
              <a:buNone/>
            </a:pPr>
            <a:r>
              <a:rPr lang="en-IE"/>
              <a:t>Gestures: convey confidence and the feeling of tranquillity when speaking. </a:t>
            </a:r>
            <a:endParaRPr/>
          </a:p>
          <a:p>
            <a:pPr marL="0" lvl="0" indent="0" algn="l" rtl="0">
              <a:lnSpc>
                <a:spcPct val="100000"/>
              </a:lnSpc>
              <a:spcBef>
                <a:spcPts val="0"/>
              </a:spcBef>
              <a:spcAft>
                <a:spcPts val="0"/>
              </a:spcAft>
              <a:buSzPts val="1100"/>
              <a:buNone/>
            </a:pPr>
            <a:r>
              <a:rPr lang="en-IE"/>
              <a:t>Facial expressions: it is the most widespread form of non-verbal communication. Happiness, sadness, fear and anger are common all over the world.</a:t>
            </a:r>
            <a:endParaRPr/>
          </a:p>
          <a:p>
            <a:pPr marL="0" lvl="0" indent="0" algn="l" rtl="0">
              <a:lnSpc>
                <a:spcPct val="100000"/>
              </a:lnSpc>
              <a:spcBef>
                <a:spcPts val="0"/>
              </a:spcBef>
              <a:spcAft>
                <a:spcPts val="0"/>
              </a:spcAft>
              <a:buSzPts val="1100"/>
              <a:buNone/>
            </a:pPr>
            <a:r>
              <a:rPr lang="en-IE"/>
              <a:t>Paralinguistics: it is associated with the tone of voice. The same words spoken in different tones of voice (stronger, hesitant, etc.) are interpreted differently.</a:t>
            </a:r>
            <a:endParaRPr/>
          </a:p>
          <a:p>
            <a:pPr marL="0" lvl="0" indent="0" algn="l" rtl="0">
              <a:lnSpc>
                <a:spcPct val="100000"/>
              </a:lnSpc>
              <a:spcBef>
                <a:spcPts val="0"/>
              </a:spcBef>
              <a:spcAft>
                <a:spcPts val="0"/>
              </a:spcAft>
              <a:buSzPts val="1100"/>
              <a:buNone/>
            </a:pPr>
            <a:r>
              <a:rPr lang="en-IE"/>
              <a:t>Touch: it is a common behaviour. It can mean respect, trust, distance.</a:t>
            </a:r>
            <a:endParaRPr/>
          </a:p>
          <a:p>
            <a:pPr marL="0" lvl="0" indent="0" algn="l" rtl="0">
              <a:lnSpc>
                <a:spcPct val="100000"/>
              </a:lnSpc>
              <a:spcBef>
                <a:spcPts val="0"/>
              </a:spcBef>
              <a:spcAft>
                <a:spcPts val="0"/>
              </a:spcAft>
              <a:buSzPts val="1100"/>
              <a:buNone/>
            </a:pPr>
            <a:r>
              <a:rPr lang="en-IE"/>
              <a:t>Proxemics: personal space reflects the signs of proximity or social detachment between people.</a:t>
            </a:r>
            <a:endParaRPr/>
          </a:p>
        </p:txBody>
      </p:sp>
      <p:sp>
        <p:nvSpPr>
          <p:cNvPr id="249" name="Google Shape;24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There are 4 fundamental pillars to build a strong and impactful narrative.</a:t>
            </a:r>
            <a:endParaRPr/>
          </a:p>
          <a:p>
            <a:pPr marL="0" lvl="0" indent="0" algn="l" rtl="0">
              <a:lnSpc>
                <a:spcPct val="100000"/>
              </a:lnSpc>
              <a:spcBef>
                <a:spcPts val="0"/>
              </a:spcBef>
              <a:spcAft>
                <a:spcPts val="0"/>
              </a:spcAft>
              <a:buSzPts val="1100"/>
              <a:buNone/>
            </a:pPr>
            <a:r>
              <a:rPr lang="en-IE"/>
              <a:t>These 4P’s Of Story Telling have to be cohesive and clear when it comes to telling the story. Well structured and together will create a greater impact and engagement of the audience.</a:t>
            </a:r>
            <a:endParaRPr/>
          </a:p>
        </p:txBody>
      </p:sp>
      <p:sp>
        <p:nvSpPr>
          <p:cNvPr id="272" name="Google Shape;2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People in the storytelling are the main role. </a:t>
            </a:r>
            <a:endParaRPr/>
          </a:p>
          <a:p>
            <a:pPr marL="0" lvl="0" indent="0" algn="l" rtl="0">
              <a:lnSpc>
                <a:spcPct val="100000"/>
              </a:lnSpc>
              <a:spcBef>
                <a:spcPts val="0"/>
              </a:spcBef>
              <a:spcAft>
                <a:spcPts val="0"/>
              </a:spcAft>
              <a:buSzPts val="1100"/>
              <a:buNone/>
            </a:pPr>
            <a:r>
              <a:rPr lang="en-IE"/>
              <a:t>Stories are told from people to people, and only in this way does it make sense to tell stories. </a:t>
            </a:r>
            <a:endParaRPr/>
          </a:p>
          <a:p>
            <a:pPr marL="0" lvl="0" indent="0" algn="l" rtl="0">
              <a:lnSpc>
                <a:spcPct val="100000"/>
              </a:lnSpc>
              <a:spcBef>
                <a:spcPts val="0"/>
              </a:spcBef>
              <a:spcAft>
                <a:spcPts val="0"/>
              </a:spcAft>
              <a:buSzPts val="1100"/>
              <a:buNone/>
            </a:pPr>
            <a:r>
              <a:rPr lang="en-IE"/>
              <a:t>In addition, the story must captivate, through emotions, connecting with the audience emotionally is an asset to achieve success.</a:t>
            </a:r>
            <a:endParaRPr/>
          </a:p>
        </p:txBody>
      </p:sp>
      <p:sp>
        <p:nvSpPr>
          <p:cNvPr id="282" name="Google Shape;2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The place where the story is set is as relevant as the stage where the story is told. </a:t>
            </a:r>
            <a:endParaRPr/>
          </a:p>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For the public to better understand the story it is important to describe the physical space, refer the thought of the audience in the exact place so that the story has a more authentic character.</a:t>
            </a:r>
            <a:endParaRPr/>
          </a:p>
        </p:txBody>
      </p:sp>
      <p:sp>
        <p:nvSpPr>
          <p:cNvPr id="296" name="Google Shape;29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purpose is nothing more than the meaning of history. </a:t>
            </a:r>
            <a:endParaRPr/>
          </a:p>
          <a:p>
            <a:pPr marL="0" lvl="0" indent="0" algn="l" rtl="0">
              <a:lnSpc>
                <a:spcPct val="100000"/>
              </a:lnSpc>
              <a:spcBef>
                <a:spcPts val="0"/>
              </a:spcBef>
              <a:spcAft>
                <a:spcPts val="0"/>
              </a:spcAft>
              <a:buSzPts val="1100"/>
              <a:buNone/>
            </a:pPr>
            <a:r>
              <a:rPr lang="en-IE"/>
              <a:t>The stories, in addition to being felt by the storyteller, must convey feelings to the audience that listens to him/her. </a:t>
            </a:r>
            <a:endParaRPr/>
          </a:p>
          <a:p>
            <a:pPr marL="0" lvl="0" indent="0" algn="l" rtl="0">
              <a:lnSpc>
                <a:spcPct val="100000"/>
              </a:lnSpc>
              <a:spcBef>
                <a:spcPts val="0"/>
              </a:spcBef>
              <a:spcAft>
                <a:spcPts val="0"/>
              </a:spcAft>
              <a:buSzPts val="1100"/>
              <a:buNone/>
            </a:pPr>
            <a:r>
              <a:rPr lang="en-IE"/>
              <a:t>Stories with a sense, purpose and objective are more believable and empathetic.</a:t>
            </a:r>
            <a:endParaRPr/>
          </a:p>
        </p:txBody>
      </p:sp>
      <p:sp>
        <p:nvSpPr>
          <p:cNvPr id="307" name="Google Shape;30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plot is the structure of the narrative. </a:t>
            </a:r>
            <a:endParaRPr/>
          </a:p>
          <a:p>
            <a:pPr marL="0" lvl="0" indent="0" algn="l" rtl="0">
              <a:lnSpc>
                <a:spcPct val="100000"/>
              </a:lnSpc>
              <a:spcBef>
                <a:spcPts val="0"/>
              </a:spcBef>
              <a:spcAft>
                <a:spcPts val="0"/>
              </a:spcAft>
              <a:buSzPts val="1100"/>
              <a:buNone/>
            </a:pPr>
            <a:r>
              <a:rPr lang="en-IE"/>
              <a:t>There are some types of plots, for example tragedy, comedy, heroes, overcoming, etc. </a:t>
            </a:r>
            <a:endParaRPr/>
          </a:p>
          <a:p>
            <a:pPr marL="0" lvl="0" indent="0" algn="l" rtl="0">
              <a:lnSpc>
                <a:spcPct val="100000"/>
              </a:lnSpc>
              <a:spcBef>
                <a:spcPts val="0"/>
              </a:spcBef>
              <a:spcAft>
                <a:spcPts val="0"/>
              </a:spcAft>
              <a:buSzPts val="1100"/>
              <a:buNone/>
            </a:pPr>
            <a:r>
              <a:rPr lang="en-IE"/>
              <a:t>The plot consists , majority, in 5 elements: exposure, rising action, climax, falling action and denouement. (You can find more information here: https://www.authorlearningcenter.com/writing/fiction/w/plot-planning/7309/5-elements-of-plot-and-how-to-use-them-to-build-your-novel) </a:t>
            </a:r>
            <a:endParaRPr/>
          </a:p>
        </p:txBody>
      </p:sp>
      <p:sp>
        <p:nvSpPr>
          <p:cNvPr id="318" name="Google Shape;3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When you hear a story, you have the opportunity to learn from the experience of the person who is telling you the story. </a:t>
            </a:r>
            <a:endParaRPr/>
          </a:p>
          <a:p>
            <a:pPr marL="0" lvl="0" indent="0" algn="l" rtl="0">
              <a:lnSpc>
                <a:spcPct val="100000"/>
              </a:lnSpc>
              <a:spcBef>
                <a:spcPts val="0"/>
              </a:spcBef>
              <a:spcAft>
                <a:spcPts val="0"/>
              </a:spcAft>
              <a:buSzPts val="1100"/>
              <a:buNone/>
            </a:pPr>
            <a:r>
              <a:rPr lang="en-IE"/>
              <a:t>A good storyteller can change the way you see, evaluate, and even think about the values and opinions that were previously formed on the subject.</a:t>
            </a:r>
            <a:endParaRPr/>
          </a:p>
          <a:p>
            <a:pPr marL="0" lvl="0" indent="0" algn="l" rtl="0">
              <a:lnSpc>
                <a:spcPct val="100000"/>
              </a:lnSpc>
              <a:spcBef>
                <a:spcPts val="0"/>
              </a:spcBef>
              <a:spcAft>
                <a:spcPts val="0"/>
              </a:spcAft>
              <a:buSzPts val="1100"/>
              <a:buNone/>
            </a:pPr>
            <a:r>
              <a:rPr lang="en-IE"/>
              <a:t>According to Uri Hasson, professor of psychology and neuroscience at Princeton University, when listening to a story several areas of the brain become illuminated, not only those that networks involved in language processing, but also other neural circuits. </a:t>
            </a:r>
            <a:endParaRPr/>
          </a:p>
          <a:p>
            <a:pPr marL="0" lvl="0" indent="0" algn="l" rtl="0">
              <a:lnSpc>
                <a:spcPct val="100000"/>
              </a:lnSpc>
              <a:spcBef>
                <a:spcPts val="0"/>
              </a:spcBef>
              <a:spcAft>
                <a:spcPts val="0"/>
              </a:spcAft>
              <a:buSzPts val="1100"/>
              <a:buNone/>
            </a:pPr>
            <a:r>
              <a:rPr lang="en-IE"/>
              <a:t>When more exciting parts appear in the story, according to the same author, the part of the brain that processes sounds also becomes alert and activated. This means that as you listen to a story, your brainwaves synchronize with the storyteller.</a:t>
            </a:r>
            <a:endParaRPr/>
          </a:p>
        </p:txBody>
      </p:sp>
      <p:sp>
        <p:nvSpPr>
          <p:cNvPr id="332" name="Google Shape;3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stories that remain are impactful, true and realistic. </a:t>
            </a:r>
            <a:endParaRPr/>
          </a:p>
          <a:p>
            <a:pPr marL="0" lvl="0" indent="0" algn="l" rtl="0">
              <a:lnSpc>
                <a:spcPct val="100000"/>
              </a:lnSpc>
              <a:spcBef>
                <a:spcPts val="0"/>
              </a:spcBef>
              <a:spcAft>
                <a:spcPts val="0"/>
              </a:spcAft>
              <a:buSzPts val="1100"/>
              <a:buNone/>
            </a:pPr>
            <a:r>
              <a:rPr lang="en-IE"/>
              <a:t>For the story be remain in the memory of those who hear it, it must come from the heart, structured in the mind and transmit presence.</a:t>
            </a:r>
            <a:endParaRPr/>
          </a:p>
        </p:txBody>
      </p:sp>
      <p:sp>
        <p:nvSpPr>
          <p:cNvPr id="343" name="Google Shape;34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Storytelling is not a process or a specific technique, but rather an art. The art of storytelling . This requires creativity, oratory skills and a lot of practice. </a:t>
            </a:r>
            <a:endParaRPr/>
          </a:p>
          <a:p>
            <a:pPr marL="0" lvl="0" indent="0" algn="l" rtl="0">
              <a:lnSpc>
                <a:spcPct val="100000"/>
              </a:lnSpc>
              <a:spcBef>
                <a:spcPts val="0"/>
              </a:spcBef>
              <a:spcAft>
                <a:spcPts val="0"/>
              </a:spcAft>
              <a:buSzPts val="1100"/>
              <a:buNone/>
            </a:pPr>
            <a:r>
              <a:rPr lang="en-IE"/>
              <a:t>The storyteller turns abstract concepts into solid images, mystifies complex concepts into simple and concrete phrases. </a:t>
            </a:r>
            <a:endParaRPr/>
          </a:p>
          <a:p>
            <a:pPr marL="0" lvl="0" indent="0" algn="l" rtl="0">
              <a:lnSpc>
                <a:spcPct val="100000"/>
              </a:lnSpc>
              <a:spcBef>
                <a:spcPts val="0"/>
              </a:spcBef>
              <a:spcAft>
                <a:spcPts val="0"/>
              </a:spcAft>
              <a:buSzPts val="1100"/>
              <a:buNone/>
            </a:pPr>
            <a:r>
              <a:rPr lang="en-IE"/>
              <a:t>The storyteller has the ability to reach people's hearts and minds because stories beyond bringing people and also brings communities and cultures together.</a:t>
            </a:r>
            <a:endParaRPr/>
          </a:p>
          <a:p>
            <a:pPr marL="0" lvl="0" indent="0" algn="l" rtl="0">
              <a:lnSpc>
                <a:spcPct val="100000"/>
              </a:lnSpc>
              <a:spcBef>
                <a:spcPts val="0"/>
              </a:spcBef>
              <a:spcAft>
                <a:spcPts val="0"/>
              </a:spcAft>
              <a:buSzPts val="1100"/>
              <a:buNone/>
            </a:pPr>
            <a:endParaRPr/>
          </a:p>
        </p:txBody>
      </p:sp>
      <p:sp>
        <p:nvSpPr>
          <p:cNvPr id="353" name="Google Shape;35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first step is to search for your target audience. Who do you want to tell your story to?</a:t>
            </a:r>
            <a:endParaRPr/>
          </a:p>
          <a:p>
            <a:pPr marL="0" lvl="0" indent="0" algn="l" rtl="0">
              <a:lnSpc>
                <a:spcPct val="100000"/>
              </a:lnSpc>
              <a:spcBef>
                <a:spcPts val="0"/>
              </a:spcBef>
              <a:spcAft>
                <a:spcPts val="0"/>
              </a:spcAft>
              <a:buSzPts val="1100"/>
              <a:buNone/>
            </a:pPr>
            <a:r>
              <a:rPr lang="en-IE"/>
              <a:t>There is always something in common among the audience. That's what you should focus on, finding data and things in common among the people who will listen to you.</a:t>
            </a:r>
            <a:endParaRPr/>
          </a:p>
          <a:p>
            <a:pPr marL="0" lvl="0" indent="0" algn="l" rtl="0">
              <a:lnSpc>
                <a:spcPct val="100000"/>
              </a:lnSpc>
              <a:spcBef>
                <a:spcPts val="0"/>
              </a:spcBef>
              <a:spcAft>
                <a:spcPts val="0"/>
              </a:spcAft>
              <a:buSzPts val="1100"/>
              <a:buNone/>
            </a:pPr>
            <a:r>
              <a:rPr lang="en-IE"/>
              <a:t>After discovering and defining the data in common you can create a profile (with name, demographic details, etc.). This will make it easier to identify your audience and write your story. </a:t>
            </a:r>
            <a:endParaRPr/>
          </a:p>
          <a:p>
            <a:pPr marL="0" lvl="0" indent="0" algn="l" rtl="0">
              <a:lnSpc>
                <a:spcPct val="100000"/>
              </a:lnSpc>
              <a:spcBef>
                <a:spcPts val="0"/>
              </a:spcBef>
              <a:spcAft>
                <a:spcPts val="0"/>
              </a:spcAft>
              <a:buSzPts val="1100"/>
              <a:buNone/>
            </a:pPr>
            <a:r>
              <a:rPr lang="en-IE"/>
              <a:t>For example, if the speech is at a university, at the end of the year, in principle your audience will be young adults between the ages of 20 and 30. It is on this type of information that speech can focus.</a:t>
            </a:r>
            <a:endParaRPr/>
          </a:p>
        </p:txBody>
      </p:sp>
      <p:sp>
        <p:nvSpPr>
          <p:cNvPr id="375" name="Google Shape;37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problem with plot cliches is that they don't mention genuine details. </a:t>
            </a:r>
            <a:endParaRPr/>
          </a:p>
          <a:p>
            <a:pPr marL="0" lvl="0" indent="0" algn="l" rtl="0">
              <a:lnSpc>
                <a:spcPct val="100000"/>
              </a:lnSpc>
              <a:spcBef>
                <a:spcPts val="0"/>
              </a:spcBef>
              <a:spcAft>
                <a:spcPts val="0"/>
              </a:spcAft>
              <a:buSzPts val="1100"/>
              <a:buNone/>
            </a:pPr>
            <a:r>
              <a:rPr lang="en-IE"/>
              <a:t>Therefore, avoid telling stories that are not yours, do not belong to you, because the story will lose its veracity and authenticity.</a:t>
            </a:r>
            <a:endParaRPr/>
          </a:p>
          <a:p>
            <a:pPr marL="0" lvl="0" indent="0" algn="l" rtl="0">
              <a:lnSpc>
                <a:spcPct val="100000"/>
              </a:lnSpc>
              <a:spcBef>
                <a:spcPts val="0"/>
              </a:spcBef>
              <a:spcAft>
                <a:spcPts val="0"/>
              </a:spcAft>
              <a:buSzPts val="1100"/>
              <a:buNone/>
            </a:pPr>
            <a:r>
              <a:rPr lang="en-IE"/>
              <a:t>Avoid talking about sectionalist topics. Even if these are true. If you choose to do so, introduce your version of the theme into the story.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89" name="Google Shape;38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Telling a story can mean many things, it just depends on the person who tells the story and the receiver. The people who tell stories convey facts, insert a context, a plot and the characters themselves. Their goal, when tell the story is to gain the attention of the listener. The listener has to feel interested and involved in the story, as if he/she also lived the story in the first person.</a:t>
            </a:r>
            <a:endParaRPr/>
          </a:p>
          <a:p>
            <a:pPr marL="0" lvl="0" indent="0" algn="l" rtl="0">
              <a:lnSpc>
                <a:spcPct val="100000"/>
              </a:lnSpc>
              <a:spcBef>
                <a:spcPts val="0"/>
              </a:spcBef>
              <a:spcAft>
                <a:spcPts val="0"/>
              </a:spcAft>
              <a:buSzPts val="1100"/>
              <a:buNone/>
            </a:pPr>
            <a:r>
              <a:rPr lang="en-IE"/>
              <a:t>One of the secrets of storytellers is the use of metaphors to talk about human experiences. The experiences are different for all people (even if they all went through the same experience, in the same place, at the same time, with the same people, etc.), so each one tells the story in their own way. And, this is the beauty of storytelling.</a:t>
            </a:r>
            <a:endParaRPr/>
          </a:p>
        </p:txBody>
      </p:sp>
      <p:sp>
        <p:nvSpPr>
          <p:cNvPr id="175" name="Google Shape;1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structure of a narrative is its own organization. That is, how history organizes itself and at the same time develops. Mostly, the organizational structure of history has a beginning, middle and end. Narratives, as a rule, are engaging and pleasant.</a:t>
            </a:r>
            <a:endParaRPr/>
          </a:p>
        </p:txBody>
      </p:sp>
      <p:sp>
        <p:nvSpPr>
          <p:cNvPr id="185" name="Google Shape;1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Arial Black"/>
              <a:buNone/>
            </a:pPr>
            <a:r>
              <a:rPr lang="es-ES" sz="2400" dirty="0">
                <a:latin typeface="Arial Black"/>
                <a:ea typeface="Arial Black"/>
                <a:cs typeface="Arial Black"/>
                <a:sym typeface="Arial Black"/>
              </a:rPr>
              <a:t>Módulo 2 - Yo como narrador</a:t>
            </a:r>
            <a:endParaRPr dirty="0"/>
          </a:p>
        </p:txBody>
      </p:sp>
      <p:pic>
        <p:nvPicPr>
          <p:cNvPr id="109" name="Google Shape;109;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110" name="Google Shape;110;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111" name="Google Shape;111;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8" name="Google Shape;198;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99" name="Google Shape;199;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0" name="Google Shape;200;p33"/>
          <p:cNvPicPr preferRelativeResize="0"/>
          <p:nvPr/>
        </p:nvPicPr>
        <p:blipFill rotWithShape="1">
          <a:blip r:embed="rId4">
            <a:alphaModFix/>
          </a:blip>
          <a:srcRect/>
          <a:stretch/>
        </p:blipFill>
        <p:spPr>
          <a:xfrm>
            <a:off x="11374639" y="152449"/>
            <a:ext cx="462675" cy="709197"/>
          </a:xfrm>
          <a:prstGeom prst="rect">
            <a:avLst/>
          </a:prstGeom>
          <a:noFill/>
          <a:ln>
            <a:noFill/>
          </a:ln>
        </p:spPr>
      </p:pic>
      <p:graphicFrame>
        <p:nvGraphicFramePr>
          <p:cNvPr id="201" name="Google Shape;201;p33"/>
          <p:cNvGraphicFramePr/>
          <p:nvPr>
            <p:extLst>
              <p:ext uri="{D42A27DB-BD31-4B8C-83A1-F6EECF244321}">
                <p14:modId xmlns:p14="http://schemas.microsoft.com/office/powerpoint/2010/main" val="2163391011"/>
              </p:ext>
            </p:extLst>
          </p:nvPr>
        </p:nvGraphicFramePr>
        <p:xfrm>
          <a:off x="1538514" y="1594878"/>
          <a:ext cx="9114950" cy="4297730"/>
        </p:xfrm>
        <a:graphic>
          <a:graphicData uri="http://schemas.openxmlformats.org/drawingml/2006/table">
            <a:tbl>
              <a:tblPr firstRow="1" bandRow="1">
                <a:noFill/>
                <a:tableStyleId>{9944AC6B-D22B-46FB-9A6B-00E8393AD3C2}</a:tableStyleId>
              </a:tblPr>
              <a:tblGrid>
                <a:gridCol w="2194550">
                  <a:extLst>
                    <a:ext uri="{9D8B030D-6E8A-4147-A177-3AD203B41FA5}">
                      <a16:colId xmlns:a16="http://schemas.microsoft.com/office/drawing/2014/main" xmlns="" val="20000"/>
                    </a:ext>
                  </a:extLst>
                </a:gridCol>
                <a:gridCol w="6920400">
                  <a:extLst>
                    <a:ext uri="{9D8B030D-6E8A-4147-A177-3AD203B41FA5}">
                      <a16:colId xmlns:a16="http://schemas.microsoft.com/office/drawing/2014/main" xmlns="" val="20001"/>
                    </a:ext>
                  </a:extLst>
                </a:gridCol>
              </a:tblGrid>
              <a:tr h="586625">
                <a:tc>
                  <a:txBody>
                    <a:bodyPr/>
                    <a:lstStyle/>
                    <a:p>
                      <a:pPr marL="0" marR="0" lvl="0" indent="0" algn="ctr" rtl="0">
                        <a:lnSpc>
                          <a:spcPct val="100000"/>
                        </a:lnSpc>
                        <a:spcBef>
                          <a:spcPts val="0"/>
                        </a:spcBef>
                        <a:spcAft>
                          <a:spcPts val="0"/>
                        </a:spcAft>
                        <a:buNone/>
                      </a:pPr>
                      <a:r>
                        <a:rPr lang="en-IE" sz="2400" b="1" u="none" strike="noStrike" cap="none" dirty="0"/>
                        <a:t>Lineal</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s-ES" sz="1800" b="0" u="none" strike="noStrike" cap="none" dirty="0"/>
                        <a:t>Los acontecimientos siguen una línea cronológica.</a:t>
                      </a:r>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653150">
                <a:tc>
                  <a:txBody>
                    <a:bodyPr/>
                    <a:lstStyle/>
                    <a:p>
                      <a:pPr marL="0" marR="0" lvl="0" indent="0" algn="ctr" rtl="0">
                        <a:lnSpc>
                          <a:spcPct val="100000"/>
                        </a:lnSpc>
                        <a:spcBef>
                          <a:spcPts val="0"/>
                        </a:spcBef>
                        <a:spcAft>
                          <a:spcPts val="0"/>
                        </a:spcAft>
                        <a:buNone/>
                      </a:pPr>
                      <a:r>
                        <a:rPr lang="en-IE" sz="2400" b="1" u="none" strike="noStrike" cap="none" dirty="0"/>
                        <a:t>No lineal</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s-ES" sz="1800" b="0" u="none" strike="noStrike" cap="none" dirty="0"/>
                        <a:t>Los acontecimientos no siguen una línea cronológica. Por lo tanto, pueden confundir al público al principio, pero a medida que la historia avanza las escenas acaban teniendo sentido.</a:t>
                      </a:r>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561700">
                <a:tc>
                  <a:txBody>
                    <a:bodyPr/>
                    <a:lstStyle/>
                    <a:p>
                      <a:pPr marL="0" marR="0" lvl="0" indent="0" algn="ctr" rtl="0">
                        <a:lnSpc>
                          <a:spcPct val="100000"/>
                        </a:lnSpc>
                        <a:spcBef>
                          <a:spcPts val="0"/>
                        </a:spcBef>
                        <a:spcAft>
                          <a:spcPts val="0"/>
                        </a:spcAft>
                        <a:buNone/>
                      </a:pPr>
                      <a:r>
                        <a:rPr lang="en-IE" sz="2400" b="1" u="none" strike="noStrike" cap="none" dirty="0" err="1"/>
                        <a:t>En</a:t>
                      </a:r>
                      <a:r>
                        <a:rPr lang="en-IE" sz="2400" b="1" u="none" strike="noStrike" cap="none" dirty="0"/>
                        <a:t> </a:t>
                      </a:r>
                      <a:r>
                        <a:rPr lang="en-IE" sz="2400" b="1" u="none" strike="noStrike" cap="none" dirty="0" err="1"/>
                        <a:t>paralelo</a:t>
                      </a:r>
                      <a:endParaRPr lang="en-IE" sz="2400" b="1"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s-ES" sz="1800" b="0" u="none" strike="noStrike" cap="none" dirty="0"/>
                        <a:t>Como su nombre indica, la trama transcurre de forma simultánea / paralela a otras historias.</a:t>
                      </a:r>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522525">
                <a:tc>
                  <a:txBody>
                    <a:bodyPr/>
                    <a:lstStyle/>
                    <a:p>
                      <a:pPr marL="0" marR="0" lvl="0" indent="0" algn="ctr" rtl="0">
                        <a:lnSpc>
                          <a:spcPct val="100000"/>
                        </a:lnSpc>
                        <a:spcBef>
                          <a:spcPts val="0"/>
                        </a:spcBef>
                        <a:spcAft>
                          <a:spcPts val="0"/>
                        </a:spcAft>
                        <a:buNone/>
                      </a:pPr>
                      <a:r>
                        <a:rPr lang="en-IE" sz="2400" b="1" u="none" strike="noStrike" cap="none" dirty="0"/>
                        <a:t>Circular</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s-ES" sz="1800" b="0" u="none" strike="noStrike" cap="none" dirty="0"/>
                        <a:t>En esta narración, la historia termina como empezó. A medida que transcurren los acontecimientos, la historia vuelve al principio.</a:t>
                      </a:r>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535575">
                <a:tc>
                  <a:txBody>
                    <a:bodyPr/>
                    <a:lstStyle/>
                    <a:p>
                      <a:pPr marL="0" marR="0" lvl="0" indent="0" algn="ctr" rtl="0">
                        <a:lnSpc>
                          <a:spcPct val="100000"/>
                        </a:lnSpc>
                        <a:spcBef>
                          <a:spcPts val="0"/>
                        </a:spcBef>
                        <a:spcAft>
                          <a:spcPts val="0"/>
                        </a:spcAft>
                        <a:buNone/>
                      </a:pPr>
                      <a:r>
                        <a:rPr lang="en-IE" sz="2400" b="1" u="none" strike="noStrike" cap="none" dirty="0" err="1"/>
                        <a:t>Interactivo</a:t>
                      </a:r>
                      <a:endParaRPr lang="en-IE" sz="2400" b="1"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s-ES" sz="1800" b="0" u="none" strike="noStrike" cap="none" dirty="0"/>
                        <a:t>La narración sigue las elecciones del público. La persona elige la dirección que quiere dar a la historia.</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sp>
        <p:nvSpPr>
          <p:cNvPr id="202" name="Google Shape;202;p33"/>
          <p:cNvSpPr txBox="1"/>
          <p:nvPr/>
        </p:nvSpPr>
        <p:spPr>
          <a:xfrm>
            <a:off x="1538513" y="261481"/>
            <a:ext cx="911497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0" i="0" u="none" strike="noStrike" cap="none" dirty="0" err="1">
                <a:solidFill>
                  <a:srgbClr val="000000"/>
                </a:solidFill>
                <a:latin typeface="Arial Black"/>
                <a:ea typeface="Arial Black"/>
                <a:cs typeface="Arial Black"/>
                <a:sym typeface="Arial Black"/>
              </a:rPr>
              <a:t>Existen</a:t>
            </a:r>
            <a:r>
              <a:rPr lang="en-IE" sz="3600" b="0" i="0" u="none" strike="noStrike" cap="none" dirty="0">
                <a:solidFill>
                  <a:srgbClr val="000000"/>
                </a:solidFill>
                <a:latin typeface="Arial Black"/>
                <a:ea typeface="Arial Black"/>
                <a:cs typeface="Arial Black"/>
                <a:sym typeface="Arial Black"/>
              </a:rPr>
              <a:t> 5 </a:t>
            </a:r>
            <a:r>
              <a:rPr lang="en-IE" sz="3600" b="0" i="0" u="none" strike="noStrike" cap="none" dirty="0" err="1">
                <a:solidFill>
                  <a:srgbClr val="000000"/>
                </a:solidFill>
                <a:latin typeface="Arial Black"/>
                <a:ea typeface="Arial Black"/>
                <a:cs typeface="Arial Black"/>
                <a:sym typeface="Arial Black"/>
              </a:rPr>
              <a:t>tipos</a:t>
            </a:r>
            <a:r>
              <a:rPr lang="en-IE" sz="3600" b="0" i="0" u="none" strike="noStrike" cap="none" dirty="0">
                <a:solidFill>
                  <a:srgbClr val="000000"/>
                </a:solidFill>
                <a:latin typeface="Arial Black"/>
                <a:ea typeface="Arial Black"/>
                <a:cs typeface="Arial Black"/>
                <a:sym typeface="Arial Black"/>
              </a:rPr>
              <a:t> de </a:t>
            </a:r>
            <a:r>
              <a:rPr lang="en-IE" sz="3600" b="0" i="0" u="none" strike="noStrike" cap="none" dirty="0" err="1">
                <a:solidFill>
                  <a:srgbClr val="000000"/>
                </a:solidFill>
                <a:latin typeface="Arial Black"/>
                <a:ea typeface="Arial Black"/>
                <a:cs typeface="Arial Black"/>
                <a:sym typeface="Arial Black"/>
              </a:rPr>
              <a:t>técnicas</a:t>
            </a:r>
            <a:r>
              <a:rPr lang="en-IE" sz="3600" b="0" i="0" u="none" strike="noStrike" cap="none" dirty="0">
                <a:solidFill>
                  <a:srgbClr val="000000"/>
                </a:solidFill>
                <a:latin typeface="Arial Black"/>
                <a:ea typeface="Arial Black"/>
                <a:cs typeface="Arial Black"/>
                <a:sym typeface="Arial Black"/>
              </a:rPr>
              <a:t> </a:t>
            </a:r>
            <a:r>
              <a:rPr lang="en-IE" sz="3600" b="0" i="0" u="none" strike="noStrike" cap="none" dirty="0" err="1">
                <a:solidFill>
                  <a:srgbClr val="000000"/>
                </a:solidFill>
                <a:latin typeface="Arial Black"/>
                <a:ea typeface="Arial Black"/>
                <a:cs typeface="Arial Black"/>
                <a:sym typeface="Arial Black"/>
              </a:rPr>
              <a:t>narrativas</a:t>
            </a:r>
            <a:r>
              <a:rPr lang="en-IE" sz="3600" b="0" i="0" u="none" strike="noStrike" cap="none" dirty="0">
                <a:solidFill>
                  <a:srgbClr val="000000"/>
                </a:solidFill>
                <a:latin typeface="Arial Black"/>
                <a:ea typeface="Arial Black"/>
                <a:cs typeface="Arial Black"/>
                <a:sym typeface="Arial Black"/>
              </a:rPr>
              <a:t>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9" name="Google Shape;209;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0" name="Google Shape;210;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12" name="Google Shape;212;p34"/>
          <p:cNvSpPr txBox="1"/>
          <p:nvPr/>
        </p:nvSpPr>
        <p:spPr>
          <a:xfrm>
            <a:off x="555572" y="2274838"/>
            <a:ext cx="4774073"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dirty="0">
                <a:solidFill>
                  <a:srgbClr val="292929"/>
                </a:solidFill>
                <a:latin typeface="Arial Black"/>
                <a:ea typeface="Arial Black"/>
                <a:cs typeface="Arial Black"/>
                <a:sym typeface="Arial Black"/>
              </a:rPr>
              <a:t>Aspectos a tener en cuenta a la hora de crear una narración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35"/>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35"/>
          <p:cNvSpPr txBox="1"/>
          <p:nvPr/>
        </p:nvSpPr>
        <p:spPr>
          <a:xfrm>
            <a:off x="753877" y="2398774"/>
            <a:ext cx="4353116" cy="3770434"/>
          </a:xfrm>
          <a:prstGeom prst="rect">
            <a:avLst/>
          </a:prstGeom>
          <a:noFill/>
          <a:ln>
            <a:noFill/>
          </a:ln>
        </p:spPr>
        <p:txBody>
          <a:bodyPr spcFirstLastPara="1" wrap="square" lIns="91425" tIns="45700" rIns="91425" bIns="45700" anchor="t" anchorCtr="0">
            <a:normAutofit/>
          </a:bodyPr>
          <a:lstStyle/>
          <a:p>
            <a:pPr marL="914400" marR="0" lvl="0" indent="-228600" algn="l" rtl="0">
              <a:lnSpc>
                <a:spcPct val="90000"/>
              </a:lnSpc>
              <a:spcBef>
                <a:spcPts val="0"/>
              </a:spcBef>
              <a:spcAft>
                <a:spcPts val="0"/>
              </a:spcAft>
              <a:buClr>
                <a:schemeClr val="dk1"/>
              </a:buClr>
              <a:buSzPts val="2000"/>
              <a:buFont typeface="Arial"/>
              <a:buChar char="•"/>
            </a:pPr>
            <a:r>
              <a:rPr lang="es-ES" sz="2000" b="0" i="0" u="none" strike="noStrike" cap="none" dirty="0">
                <a:solidFill>
                  <a:srgbClr val="595959"/>
                </a:solidFill>
                <a:latin typeface="Arial"/>
                <a:ea typeface="Arial"/>
                <a:cs typeface="Arial"/>
                <a:sym typeface="Arial"/>
              </a:rPr>
              <a:t>¿Quién es el protagonista de la historia?</a:t>
            </a:r>
          </a:p>
          <a:p>
            <a:pPr marL="914400" marR="0" lvl="0" indent="-228600" algn="l" rtl="0">
              <a:lnSpc>
                <a:spcPct val="90000"/>
              </a:lnSpc>
              <a:spcBef>
                <a:spcPts val="0"/>
              </a:spcBef>
              <a:spcAft>
                <a:spcPts val="0"/>
              </a:spcAft>
              <a:buClr>
                <a:schemeClr val="dk1"/>
              </a:buClr>
              <a:buSzPts val="2000"/>
              <a:buFont typeface="Arial"/>
              <a:buChar char="•"/>
            </a:pPr>
            <a:endParaRPr lang="es-ES" sz="2000" b="0" i="0" u="none" strike="noStrike" cap="none" dirty="0">
              <a:solidFill>
                <a:srgbClr val="595959"/>
              </a:solidFill>
              <a:latin typeface="Arial"/>
              <a:ea typeface="Arial"/>
              <a:cs typeface="Arial"/>
              <a:sym typeface="Arial"/>
            </a:endParaRPr>
          </a:p>
          <a:p>
            <a:pPr marL="914400" marR="0" lvl="0" indent="-228600" algn="l" rtl="0">
              <a:lnSpc>
                <a:spcPct val="90000"/>
              </a:lnSpc>
              <a:spcBef>
                <a:spcPts val="0"/>
              </a:spcBef>
              <a:spcAft>
                <a:spcPts val="0"/>
              </a:spcAft>
              <a:buClr>
                <a:schemeClr val="dk1"/>
              </a:buClr>
              <a:buSzPts val="2000"/>
              <a:buFont typeface="Arial"/>
              <a:buChar char="•"/>
            </a:pPr>
            <a:r>
              <a:rPr lang="es-ES" sz="2000" b="0" i="0" u="none" strike="noStrike" cap="none" dirty="0">
                <a:solidFill>
                  <a:srgbClr val="595959"/>
                </a:solidFill>
                <a:latin typeface="Arial"/>
                <a:ea typeface="Arial"/>
                <a:cs typeface="Arial"/>
                <a:sym typeface="Arial"/>
              </a:rPr>
              <a:t>¿Cuál es su posición en el desarrollo de la historia?</a:t>
            </a:r>
          </a:p>
        </p:txBody>
      </p:sp>
      <p:pic>
        <p:nvPicPr>
          <p:cNvPr id="220" name="Google Shape;220;p35" descr="Uma imagem com texto&#10;&#10;Descrição gerada automaticamente"/>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21" name="Google Shape;221;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2" name="Google Shape;222;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3" name="Google Shape;223;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36"/>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36"/>
          <p:cNvSpPr txBox="1"/>
          <p:nvPr/>
        </p:nvSpPr>
        <p:spPr>
          <a:xfrm>
            <a:off x="780002" y="1977074"/>
            <a:ext cx="4353116" cy="3770434"/>
          </a:xfrm>
          <a:prstGeom prst="rect">
            <a:avLst/>
          </a:prstGeom>
          <a:noFill/>
          <a:ln>
            <a:noFill/>
          </a:ln>
        </p:spPr>
        <p:txBody>
          <a:bodyPr spcFirstLastPara="1" wrap="square" lIns="91425" tIns="45700" rIns="91425" bIns="45700" anchor="t" anchorCtr="0">
            <a:normAutofit/>
          </a:bodyPr>
          <a:lstStyle/>
          <a:p>
            <a:pPr marL="914400" marR="0" lvl="0" indent="-228600" algn="l" rtl="0">
              <a:lnSpc>
                <a:spcPct val="90000"/>
              </a:lnSpc>
              <a:spcBef>
                <a:spcPts val="0"/>
              </a:spcBef>
              <a:spcAft>
                <a:spcPts val="0"/>
              </a:spcAft>
              <a:buClr>
                <a:schemeClr val="dk1"/>
              </a:buClr>
              <a:buSzPts val="2000"/>
              <a:buFont typeface="Arial"/>
              <a:buChar char="•"/>
            </a:pPr>
            <a:r>
              <a:rPr lang="es-ES" sz="2000" b="0" i="0" u="none" strike="noStrike" cap="none" dirty="0">
                <a:solidFill>
                  <a:srgbClr val="595959"/>
                </a:solidFill>
                <a:latin typeface="Arial"/>
                <a:ea typeface="Arial"/>
                <a:cs typeface="Arial"/>
                <a:sym typeface="Arial"/>
              </a:rPr>
              <a:t>¿Cuál es el impacto cuando se cuenta la historia en el pasado, el presente y el futuro? </a:t>
            </a:r>
          </a:p>
          <a:p>
            <a:pPr marL="914400" marR="0" lvl="0" indent="-228600" algn="l" rtl="0">
              <a:lnSpc>
                <a:spcPct val="90000"/>
              </a:lnSpc>
              <a:spcBef>
                <a:spcPts val="0"/>
              </a:spcBef>
              <a:spcAft>
                <a:spcPts val="0"/>
              </a:spcAft>
              <a:buClr>
                <a:schemeClr val="dk1"/>
              </a:buClr>
              <a:buSzPts val="2000"/>
              <a:buFont typeface="Arial"/>
              <a:buChar char="•"/>
            </a:pPr>
            <a:endParaRPr lang="es-ES" sz="2000" b="0" i="0" u="none" strike="noStrike" cap="none" dirty="0">
              <a:solidFill>
                <a:srgbClr val="595959"/>
              </a:solidFill>
              <a:latin typeface="Arial"/>
              <a:ea typeface="Arial"/>
              <a:cs typeface="Arial"/>
              <a:sym typeface="Arial"/>
            </a:endParaRPr>
          </a:p>
          <a:p>
            <a:pPr marL="914400" marR="0" lvl="0" indent="-228600" algn="l" rtl="0">
              <a:lnSpc>
                <a:spcPct val="90000"/>
              </a:lnSpc>
              <a:spcBef>
                <a:spcPts val="0"/>
              </a:spcBef>
              <a:spcAft>
                <a:spcPts val="0"/>
              </a:spcAft>
              <a:buClr>
                <a:schemeClr val="dk1"/>
              </a:buClr>
              <a:buSzPts val="2000"/>
              <a:buFont typeface="Arial"/>
              <a:buChar char="•"/>
            </a:pPr>
            <a:r>
              <a:rPr lang="es-ES" sz="2000" b="0" i="0" u="none" strike="noStrike" cap="none" dirty="0">
                <a:solidFill>
                  <a:srgbClr val="595959"/>
                </a:solidFill>
                <a:latin typeface="Arial"/>
                <a:ea typeface="Arial"/>
                <a:cs typeface="Arial"/>
                <a:sym typeface="Arial"/>
              </a:rPr>
              <a:t>¿Cuál es el formato de la historia? ¿El narrador cuenta la historia en 1ª o en 3ª persona?</a:t>
            </a: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dirty="0">
              <a:solidFill>
                <a:srgbClr val="595959"/>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dirty="0">
              <a:solidFill>
                <a:srgbClr val="595959"/>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33" name="Google Shape;233;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4" name="Google Shape;234;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5" name="Google Shape;235;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6" name="Google Shape;236;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2" name="Google Shape;242;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3" name="Google Shape;243;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4" name="Google Shape;244;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5" name="Google Shape;245;p3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46" name="Google Shape;246;p37"/>
          <p:cNvSpPr txBox="1"/>
          <p:nvPr/>
        </p:nvSpPr>
        <p:spPr>
          <a:xfrm>
            <a:off x="673776" y="2047900"/>
            <a:ext cx="33423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1" i="0" u="none" strike="noStrike" cap="none" dirty="0" err="1">
                <a:solidFill>
                  <a:srgbClr val="292929"/>
                </a:solidFill>
                <a:latin typeface="Arial Black"/>
                <a:ea typeface="Arial Black"/>
                <a:cs typeface="Arial Black"/>
                <a:sym typeface="Arial Black"/>
              </a:rPr>
              <a:t>Habilidades</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oratorias</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necesarias</a:t>
            </a:r>
            <a:r>
              <a:rPr lang="en-IE" sz="3600" b="1" i="0" u="none" strike="noStrike" cap="none" dirty="0">
                <a:solidFill>
                  <a:srgbClr val="292929"/>
                </a:solidFill>
                <a:latin typeface="Arial Black"/>
                <a:ea typeface="Arial Black"/>
                <a:cs typeface="Arial Black"/>
                <a:sym typeface="Arial Black"/>
              </a:rPr>
              <a:t> para </a:t>
            </a:r>
            <a:r>
              <a:rPr lang="en-IE" sz="3600" b="1" i="0" u="none" strike="noStrike" cap="none" dirty="0" err="1">
                <a:solidFill>
                  <a:srgbClr val="292929"/>
                </a:solidFill>
                <a:latin typeface="Arial Black"/>
                <a:ea typeface="Arial Black"/>
                <a:cs typeface="Arial Black"/>
                <a:sym typeface="Arial Black"/>
              </a:rPr>
              <a:t>contar</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historias</a:t>
            </a:r>
            <a:endParaRPr sz="3600" b="1" i="0"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2" name="Google Shape;252;p3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38"/>
          <p:cNvSpPr txBox="1"/>
          <p:nvPr/>
        </p:nvSpPr>
        <p:spPr>
          <a:xfrm>
            <a:off x="587927" y="2711194"/>
            <a:ext cx="4243589" cy="33206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400"/>
              <a:buFont typeface="Arial"/>
              <a:buChar char="•"/>
            </a:pPr>
            <a:r>
              <a:rPr lang="es-ES" sz="2400" b="0" i="0" u="none" strike="noStrike" cap="none" dirty="0">
                <a:solidFill>
                  <a:schemeClr val="dk1"/>
                </a:solidFill>
                <a:latin typeface="Arial"/>
                <a:ea typeface="Arial"/>
                <a:cs typeface="Arial"/>
                <a:sym typeface="Arial"/>
              </a:rPr>
              <a:t>En un discurso público, la postura del cuerpo influye en la transparencia y la calidad del mensaje.</a:t>
            </a:r>
          </a:p>
          <a:p>
            <a:pPr marL="0" marR="0" lvl="0" indent="0" algn="l" rtl="0">
              <a:lnSpc>
                <a:spcPct val="90000"/>
              </a:lnSpc>
              <a:spcBef>
                <a:spcPts val="0"/>
              </a:spcBef>
              <a:spcAft>
                <a:spcPts val="0"/>
              </a:spcAft>
              <a:buClr>
                <a:srgbClr val="000000"/>
              </a:buClr>
              <a:buSzPts val="2400"/>
              <a:buFont typeface="Arial"/>
              <a:buChar char="•"/>
            </a:pPr>
            <a:r>
              <a:rPr lang="es-ES" sz="2400" b="0" i="0" u="none" strike="noStrike" cap="none" dirty="0">
                <a:solidFill>
                  <a:schemeClr val="dk1"/>
                </a:solidFill>
                <a:latin typeface="Arial"/>
                <a:ea typeface="Arial"/>
                <a:cs typeface="Arial"/>
                <a:sym typeface="Arial"/>
              </a:rPr>
              <a:t>Las habilidades oratorias son alcanzables por cualquier ser humano, porque se pueden adquirir y trabajar</a:t>
            </a:r>
            <a:r>
              <a:rPr lang="en-IE" sz="2400" b="0"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p:txBody>
      </p:sp>
      <p:pic>
        <p:nvPicPr>
          <p:cNvPr id="254" name="Google Shape;254;p38" descr="Uma imagem com texto, cartão-de-visita, gráficos de vetor&#10;&#10;Descrição gerada automaticamente"/>
          <p:cNvPicPr preferRelativeResize="0"/>
          <p:nvPr/>
        </p:nvPicPr>
        <p:blipFill rotWithShape="1">
          <a:blip r:embed="rId3">
            <a:alphaModFix/>
          </a:blip>
          <a:srcRect l="21220" r="22298" b="24089"/>
          <a:stretch/>
        </p:blipFill>
        <p:spPr>
          <a:xfrm>
            <a:off x="4834563" y="1"/>
            <a:ext cx="7354389"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55" name="Google Shape;255;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6" name="Google Shape;256;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57" name="Google Shape;257;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8" name="Google Shape;258;p38"/>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4" name="Google Shape;264;p39"/>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265" name="Google Shape;265;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6" name="Google Shape;266;p39"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67" name="Google Shape;267;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8" name="Google Shape;268;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9" name="Google Shape;269;p39"/>
          <p:cNvSpPr txBox="1"/>
          <p:nvPr/>
        </p:nvSpPr>
        <p:spPr>
          <a:xfrm>
            <a:off x="3170549" y="2176435"/>
            <a:ext cx="6096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IE" sz="3200" b="0" i="0" u="none" strike="noStrike" cap="none" dirty="0">
                <a:solidFill>
                  <a:schemeClr val="dk1"/>
                </a:solidFill>
                <a:latin typeface="Arial Black"/>
                <a:ea typeface="Arial Black"/>
                <a:cs typeface="Arial Black"/>
                <a:sym typeface="Arial Black"/>
              </a:rPr>
              <a:t>Unidad 2: </a:t>
            </a:r>
            <a:r>
              <a:rPr lang="en-IE" sz="3200" b="0" i="0" u="none" strike="noStrike" cap="none" dirty="0" err="1">
                <a:solidFill>
                  <a:schemeClr val="dk1"/>
                </a:solidFill>
                <a:latin typeface="Arial Black"/>
                <a:ea typeface="Arial Black"/>
                <a:cs typeface="Arial Black"/>
                <a:sym typeface="Arial Black"/>
              </a:rPr>
              <a:t>Su</a:t>
            </a:r>
            <a:r>
              <a:rPr lang="en-IE" sz="3200" b="0" i="0" u="none" strike="noStrike" cap="none" dirty="0">
                <a:solidFill>
                  <a:schemeClr val="dk1"/>
                </a:solidFill>
                <a:latin typeface="Arial Black"/>
                <a:ea typeface="Arial Black"/>
                <a:cs typeface="Arial Black"/>
                <a:sym typeface="Arial Black"/>
              </a:rPr>
              <a:t> </a:t>
            </a:r>
            <a:r>
              <a:rPr lang="en-IE" sz="3200" b="0" i="0" u="none" strike="noStrike" cap="none" dirty="0" err="1">
                <a:solidFill>
                  <a:schemeClr val="dk1"/>
                </a:solidFill>
                <a:latin typeface="Arial Black"/>
                <a:ea typeface="Arial Black"/>
                <a:cs typeface="Arial Black"/>
                <a:sym typeface="Arial Black"/>
              </a:rPr>
              <a:t>historia</a:t>
            </a:r>
            <a:endParaRPr lang="en-IE"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5" name="Google Shape;275;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6" name="Google Shape;276;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7" name="Google Shape;277;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8" name="Google Shape;278;p4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79" name="Google Shape;279;p40"/>
          <p:cNvSpPr txBox="1"/>
          <p:nvPr/>
        </p:nvSpPr>
        <p:spPr>
          <a:xfrm>
            <a:off x="673769" y="1971691"/>
            <a:ext cx="3031957"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dirty="0">
                <a:solidFill>
                  <a:srgbClr val="292929"/>
                </a:solidFill>
                <a:latin typeface="Arial Black"/>
                <a:ea typeface="Arial Black"/>
                <a:cs typeface="Arial Black"/>
                <a:sym typeface="Arial Black"/>
              </a:rPr>
              <a:t>Las 4P de la narración de historias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41"/>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41"/>
          <p:cNvSpPr txBox="1"/>
          <p:nvPr/>
        </p:nvSpPr>
        <p:spPr>
          <a:xfrm>
            <a:off x="982639" y="2545046"/>
            <a:ext cx="4613300" cy="1103647"/>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None/>
            </a:pPr>
            <a:r>
              <a:rPr lang="en-IE" sz="7200" b="0" i="0" u="none" strike="noStrike" cap="none" dirty="0" err="1">
                <a:solidFill>
                  <a:schemeClr val="dk1"/>
                </a:solidFill>
                <a:latin typeface="Arial"/>
                <a:ea typeface="Arial"/>
                <a:cs typeface="Arial"/>
                <a:sym typeface="Arial"/>
              </a:rPr>
              <a:t>Gente</a:t>
            </a:r>
            <a:r>
              <a:rPr lang="en-IE" sz="7200" dirty="0">
                <a:solidFill>
                  <a:schemeClr val="dk1"/>
                </a:solidFill>
              </a:rPr>
              <a:t> </a:t>
            </a:r>
          </a:p>
          <a:p>
            <a:pPr marL="0" marR="0" lvl="0" indent="0" algn="l" rtl="0">
              <a:lnSpc>
                <a:spcPct val="90000"/>
              </a:lnSpc>
              <a:spcBef>
                <a:spcPts val="0"/>
              </a:spcBef>
              <a:spcAft>
                <a:spcPts val="0"/>
              </a:spcAft>
              <a:buNone/>
            </a:pPr>
            <a:r>
              <a:rPr lang="en-IE" sz="3800" dirty="0">
                <a:solidFill>
                  <a:schemeClr val="dk1"/>
                </a:solidFill>
              </a:rPr>
              <a:t>(People)</a:t>
            </a:r>
            <a:endParaRPr lang="en-IE" sz="3800" b="0" i="0" u="none" strike="noStrike" cap="none" dirty="0">
              <a:solidFill>
                <a:schemeClr val="dk1"/>
              </a:solidFill>
              <a:latin typeface="Arial"/>
              <a:ea typeface="Arial"/>
              <a:cs typeface="Arial"/>
              <a:sym typeface="Arial"/>
            </a:endParaRPr>
          </a:p>
        </p:txBody>
      </p:sp>
      <p:sp>
        <p:nvSpPr>
          <p:cNvPr id="286" name="Google Shape;286;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p4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41"/>
          <p:cNvSpPr/>
          <p:nvPr/>
        </p:nvSpPr>
        <p:spPr>
          <a:xfrm rot="5400000">
            <a:off x="8230721" y="-107390"/>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41" descr="Logo&#10;&#10;Description automatically generated"/>
          <p:cNvPicPr preferRelativeResize="0"/>
          <p:nvPr/>
        </p:nvPicPr>
        <p:blipFill rotWithShape="1">
          <a:blip r:embed="rId3">
            <a:alphaModFix/>
          </a:blip>
          <a:srcRect l="5500" r="-3" b="-3"/>
          <a:stretch/>
        </p:blipFill>
        <p:spPr>
          <a:xfrm>
            <a:off x="5595939" y="1012536"/>
            <a:ext cx="5256223" cy="4756162"/>
          </a:xfrm>
          <a:custGeom>
            <a:avLst/>
            <a:gdLst/>
            <a:ahLst/>
            <a:cxnLst/>
            <a:rect l="l" t="t" r="r" b="b"/>
            <a:pathLst>
              <a:path w="5031136" h="5031136" extrusionOk="0">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90" name="Google Shape;290;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1" name="Google Shape;291;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2" name="Google Shape;292;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3" name="Google Shape;293;p4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42"/>
          <p:cNvSpPr/>
          <p:nvPr/>
        </p:nvSpPr>
        <p:spPr>
          <a:xfrm>
            <a:off x="7403089" y="0"/>
            <a:ext cx="4788912"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9" name="Google Shape;299;p42"/>
          <p:cNvSpPr txBox="1"/>
          <p:nvPr/>
        </p:nvSpPr>
        <p:spPr>
          <a:xfrm>
            <a:off x="8108953" y="2737146"/>
            <a:ext cx="3377183" cy="1383707"/>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l" rtl="0">
              <a:lnSpc>
                <a:spcPct val="90000"/>
              </a:lnSpc>
              <a:spcBef>
                <a:spcPts val="0"/>
              </a:spcBef>
              <a:spcAft>
                <a:spcPts val="0"/>
              </a:spcAft>
              <a:buNone/>
            </a:pPr>
            <a:r>
              <a:rPr lang="en-IE" sz="7200" b="0" i="0" u="none" strike="noStrike" cap="none" dirty="0">
                <a:solidFill>
                  <a:schemeClr val="lt1"/>
                </a:solidFill>
                <a:latin typeface="Arial"/>
                <a:ea typeface="Arial"/>
                <a:cs typeface="Arial"/>
                <a:sym typeface="Arial"/>
              </a:rPr>
              <a:t>Lugar</a:t>
            </a:r>
          </a:p>
          <a:p>
            <a:pPr marL="0" marR="0" lvl="0" indent="0" algn="l" rtl="0">
              <a:lnSpc>
                <a:spcPct val="90000"/>
              </a:lnSpc>
              <a:spcBef>
                <a:spcPts val="0"/>
              </a:spcBef>
              <a:spcAft>
                <a:spcPts val="0"/>
              </a:spcAft>
              <a:buNone/>
            </a:pPr>
            <a:r>
              <a:rPr lang="en-IE" sz="3100" dirty="0">
                <a:solidFill>
                  <a:schemeClr val="lt1"/>
                </a:solidFill>
              </a:rPr>
              <a:t>(</a:t>
            </a:r>
            <a:r>
              <a:rPr lang="en-IE" sz="3100" b="0" i="0" u="none" strike="noStrike" cap="none" dirty="0">
                <a:solidFill>
                  <a:schemeClr val="lt1"/>
                </a:solidFill>
                <a:latin typeface="Arial"/>
                <a:ea typeface="Arial"/>
                <a:cs typeface="Arial"/>
                <a:sym typeface="Arial"/>
              </a:rPr>
              <a:t>Place</a:t>
            </a:r>
            <a:r>
              <a:rPr lang="en-IE" sz="3100" dirty="0">
                <a:solidFill>
                  <a:schemeClr val="lt1"/>
                </a:solidFill>
              </a:rPr>
              <a:t>)</a:t>
            </a:r>
            <a:endParaRPr lang="en-IE" sz="3100" b="0" i="0" u="none" strike="noStrike" cap="none" dirty="0">
              <a:solidFill>
                <a:schemeClr val="lt1"/>
              </a:solidFill>
              <a:latin typeface="Arial"/>
              <a:ea typeface="Arial"/>
              <a:cs typeface="Arial"/>
              <a:sym typeface="Arial"/>
            </a:endParaRPr>
          </a:p>
        </p:txBody>
      </p:sp>
      <p:pic>
        <p:nvPicPr>
          <p:cNvPr id="300" name="Google Shape;300;p42" descr="A picture containing text, device, vector graphics&#10;&#10;Description automatically generated"/>
          <p:cNvPicPr preferRelativeResize="0"/>
          <p:nvPr/>
        </p:nvPicPr>
        <p:blipFill rotWithShape="1">
          <a:blip r:embed="rId3">
            <a:alphaModFix/>
          </a:blip>
          <a:srcRect r="2" b="8982"/>
          <a:stretch/>
        </p:blipFill>
        <p:spPr>
          <a:xfrm>
            <a:off x="20" y="10"/>
            <a:ext cx="7534636" cy="6857990"/>
          </a:xfrm>
          <a:prstGeom prst="rect">
            <a:avLst/>
          </a:prstGeom>
          <a:noFill/>
          <a:ln>
            <a:noFill/>
          </a:ln>
        </p:spPr>
      </p:pic>
      <p:sp>
        <p:nvSpPr>
          <p:cNvPr id="301" name="Google Shape;301;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2" name="Google Shape;302;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03" name="Google Shape;303;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4" name="Google Shape;304;p4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7" name="Google Shape;117;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18" name="Google Shape;118;p2"/>
          <p:cNvSpPr txBox="1"/>
          <p:nvPr/>
        </p:nvSpPr>
        <p:spPr>
          <a:xfrm>
            <a:off x="2997272" y="2084079"/>
            <a:ext cx="6197455"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s-ES" sz="3600" b="0" i="0" u="none" strike="noStrike" cap="none" dirty="0">
                <a:solidFill>
                  <a:srgbClr val="FD3259"/>
                </a:solidFill>
                <a:latin typeface="Arial Black"/>
                <a:ea typeface="Arial Black"/>
                <a:cs typeface="Arial Black"/>
                <a:sym typeface="Arial Black"/>
              </a:rPr>
              <a:t>Módulo 2: Yo como narrador</a:t>
            </a:r>
            <a:r>
              <a:rPr lang="en-IE" sz="3600" b="0" i="0" u="none" strike="noStrike" cap="none" dirty="0">
                <a:solidFill>
                  <a:srgbClr val="FD3259"/>
                </a:solidFill>
                <a:latin typeface="Arial Black"/>
                <a:ea typeface="Arial Black"/>
                <a:cs typeface="Arial Black"/>
                <a:sym typeface="Arial Black"/>
              </a:rPr>
              <a:t> </a:t>
            </a:r>
            <a:endParaRPr sz="3600" b="0" i="0" u="none" strike="noStrike" cap="none" dirty="0">
              <a:solidFill>
                <a:srgbClr val="FD3259"/>
              </a:solidFill>
              <a:latin typeface="Arial Black"/>
              <a:ea typeface="Arial Black"/>
              <a:cs typeface="Arial Black"/>
              <a:sym typeface="Arial Black"/>
            </a:endParaRPr>
          </a:p>
        </p:txBody>
      </p:sp>
      <p:sp>
        <p:nvSpPr>
          <p:cNvPr id="119" name="Google Shape;119;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0" name="Google Shape;120;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21" name="Google Shape;121;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2" name="Google Shape;122;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4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0" name="Google Shape;310;p43"/>
          <p:cNvSpPr txBox="1"/>
          <p:nvPr/>
        </p:nvSpPr>
        <p:spPr>
          <a:xfrm>
            <a:off x="235341" y="1967265"/>
            <a:ext cx="4128237" cy="254725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IE" sz="6000" b="0" i="0" u="none" strike="noStrike" cap="none" dirty="0" err="1">
                <a:solidFill>
                  <a:srgbClr val="FFFFFF"/>
                </a:solidFill>
                <a:latin typeface="Arial"/>
                <a:ea typeface="Arial"/>
                <a:cs typeface="Arial"/>
                <a:sym typeface="Arial"/>
              </a:rPr>
              <a:t>Propósito</a:t>
            </a:r>
            <a:endParaRPr lang="en-IE" sz="6000" b="0" i="0" u="none" strike="noStrike" cap="none" dirty="0">
              <a:solidFill>
                <a:srgbClr val="FFFFFF"/>
              </a:solidFill>
              <a:latin typeface="Arial"/>
              <a:ea typeface="Arial"/>
              <a:cs typeface="Arial"/>
              <a:sym typeface="Arial"/>
            </a:endParaRPr>
          </a:p>
        </p:txBody>
      </p:sp>
      <p:pic>
        <p:nvPicPr>
          <p:cNvPr id="311" name="Google Shape;311;p43" descr="A picture containing chart&#10;&#10;Description automatically generated"/>
          <p:cNvPicPr preferRelativeResize="0"/>
          <p:nvPr/>
        </p:nvPicPr>
        <p:blipFill rotWithShape="1">
          <a:blip r:embed="rId3">
            <a:alphaModFix/>
          </a:blip>
          <a:srcRect l="7303" t="12247" r="8674" b="9703"/>
          <a:stretch/>
        </p:blipFill>
        <p:spPr>
          <a:xfrm>
            <a:off x="5170215" y="643466"/>
            <a:ext cx="5994902" cy="5568739"/>
          </a:xfrm>
          <a:prstGeom prst="rect">
            <a:avLst/>
          </a:prstGeom>
          <a:noFill/>
          <a:ln>
            <a:noFill/>
          </a:ln>
        </p:spPr>
      </p:pic>
      <p:sp>
        <p:nvSpPr>
          <p:cNvPr id="312" name="Google Shape;31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3" name="Google Shape;31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4" name="Google Shape;31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5" name="Google Shape;315;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9"/>
        <p:cNvGrpSpPr/>
        <p:nvPr/>
      </p:nvGrpSpPr>
      <p:grpSpPr>
        <a:xfrm>
          <a:off x="0" y="0"/>
          <a:ext cx="0" cy="0"/>
          <a:chOff x="0" y="0"/>
          <a:chExt cx="0" cy="0"/>
        </a:xfrm>
      </p:grpSpPr>
      <p:sp>
        <p:nvSpPr>
          <p:cNvPr id="320" name="Google Shape;320;p4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44"/>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2" name="Google Shape;322;p44" descr="A picture containing text, vector graphics, silhouette&#10;&#10;Description automatically generated"/>
          <p:cNvPicPr preferRelativeResize="0"/>
          <p:nvPr/>
        </p:nvPicPr>
        <p:blipFill rotWithShape="1">
          <a:blip r:embed="rId3">
            <a:alphaModFix/>
          </a:blip>
          <a:srcRect t="22903" r="9091" b="26211"/>
          <a:stretch/>
        </p:blipFill>
        <p:spPr>
          <a:xfrm>
            <a:off x="2852791" y="-486493"/>
            <a:ext cx="9898380" cy="7830985"/>
          </a:xfrm>
          <a:prstGeom prst="rect">
            <a:avLst/>
          </a:prstGeom>
          <a:noFill/>
          <a:ln>
            <a:noFill/>
          </a:ln>
        </p:spPr>
      </p:pic>
      <p:sp>
        <p:nvSpPr>
          <p:cNvPr id="323" name="Google Shape;323;p44"/>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IE" sz="4800" b="0" i="0" u="none" strike="noStrike" cap="none" dirty="0">
                <a:solidFill>
                  <a:schemeClr val="lt1"/>
                </a:solidFill>
                <a:latin typeface="Arial"/>
                <a:ea typeface="Arial"/>
                <a:cs typeface="Arial"/>
                <a:sym typeface="Arial"/>
              </a:rPr>
              <a:t/>
            </a:r>
            <a:br>
              <a:rPr lang="en-IE" sz="4800" b="0" i="0" u="none" strike="noStrike" cap="none" dirty="0">
                <a:solidFill>
                  <a:schemeClr val="lt1"/>
                </a:solidFill>
                <a:latin typeface="Arial"/>
                <a:ea typeface="Arial"/>
                <a:cs typeface="Arial"/>
                <a:sym typeface="Arial"/>
              </a:rPr>
            </a:br>
            <a:r>
              <a:rPr lang="en-IE" sz="4800" b="0" i="0" u="none" strike="noStrike" cap="none" dirty="0" err="1">
                <a:solidFill>
                  <a:schemeClr val="lt1"/>
                </a:solidFill>
                <a:latin typeface="Arial"/>
                <a:ea typeface="Arial"/>
                <a:cs typeface="Arial"/>
                <a:sym typeface="Arial"/>
              </a:rPr>
              <a:t>Trama</a:t>
            </a:r>
            <a:endParaRPr lang="en-IE" sz="4800" b="0" i="0" u="none" strike="noStrike" cap="none" dirty="0">
              <a:solidFill>
                <a:schemeClr val="lt1"/>
              </a:solidFill>
              <a:latin typeface="Arial"/>
              <a:ea typeface="Arial"/>
              <a:cs typeface="Arial"/>
              <a:sym typeface="Arial"/>
            </a:endParaRPr>
          </a:p>
          <a:p>
            <a:pPr marL="0" marR="0" lvl="0" indent="0" algn="l" rtl="0">
              <a:lnSpc>
                <a:spcPct val="90000"/>
              </a:lnSpc>
              <a:spcBef>
                <a:spcPts val="0"/>
              </a:spcBef>
              <a:spcAft>
                <a:spcPts val="0"/>
              </a:spcAft>
              <a:buNone/>
            </a:pPr>
            <a:r>
              <a:rPr lang="en-IE" sz="2400" dirty="0">
                <a:solidFill>
                  <a:schemeClr val="lt1"/>
                </a:solidFill>
              </a:rPr>
              <a:t>(</a:t>
            </a:r>
            <a:r>
              <a:rPr lang="en-IE" sz="2400" b="0" i="0" u="none" strike="noStrike" cap="none" dirty="0">
                <a:solidFill>
                  <a:schemeClr val="lt1"/>
                </a:solidFill>
                <a:latin typeface="Arial"/>
                <a:ea typeface="Arial"/>
                <a:cs typeface="Arial"/>
                <a:sym typeface="Arial"/>
              </a:rPr>
              <a:t>Plot)</a:t>
            </a:r>
            <a:endParaRPr sz="2400" dirty="0"/>
          </a:p>
        </p:txBody>
      </p:sp>
      <p:sp>
        <p:nvSpPr>
          <p:cNvPr id="324" name="Google Shape;324;p44"/>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25" name="Google Shape;325;p44"/>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7" name="Google Shape;327;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8" name="Google Shape;328;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9" name="Google Shape;329;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35" name="Google Shape;335;p45"/>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336" name="Google Shape;336;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5"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38" name="Google Shape;338;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9" name="Google Shape;339;p45"/>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40" name="Google Shape;340;p45"/>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ES" sz="3200" b="0" i="0" u="none" strike="noStrike" cap="none" dirty="0">
                <a:solidFill>
                  <a:schemeClr val="dk1"/>
                </a:solidFill>
                <a:latin typeface="Arial Black"/>
                <a:ea typeface="Arial Black"/>
                <a:cs typeface="Arial Black"/>
                <a:sym typeface="Arial Black"/>
              </a:rPr>
              <a:t>Unidad 3: El poder de contar historias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6" name="Google Shape;346;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8" name="Google Shape;348;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9" name="Google Shape;349;p4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50" name="Google Shape;350;p46"/>
          <p:cNvSpPr txBox="1"/>
          <p:nvPr/>
        </p:nvSpPr>
        <p:spPr>
          <a:xfrm>
            <a:off x="673769" y="1971691"/>
            <a:ext cx="3031957"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1" i="1" u="none" strike="noStrike" cap="none" dirty="0">
                <a:solidFill>
                  <a:srgbClr val="292929"/>
                </a:solidFill>
                <a:latin typeface="Arial Black"/>
                <a:ea typeface="Arial Black"/>
                <a:cs typeface="Arial Black"/>
                <a:sym typeface="Arial Black"/>
              </a:rPr>
              <a:t>Cabeza, </a:t>
            </a:r>
            <a:r>
              <a:rPr lang="en-IE" sz="3600" b="1" i="1" u="none" strike="noStrike" cap="none" dirty="0" err="1">
                <a:solidFill>
                  <a:srgbClr val="292929"/>
                </a:solidFill>
                <a:latin typeface="Arial Black"/>
                <a:ea typeface="Arial Black"/>
                <a:cs typeface="Arial Black"/>
                <a:sym typeface="Arial Black"/>
              </a:rPr>
              <a:t>corazón</a:t>
            </a:r>
            <a:r>
              <a:rPr lang="en-IE" sz="3600" b="1" i="1" u="none" strike="noStrike" cap="none" dirty="0">
                <a:solidFill>
                  <a:srgbClr val="292929"/>
                </a:solidFill>
                <a:latin typeface="Arial Black"/>
                <a:ea typeface="Arial Black"/>
                <a:cs typeface="Arial Black"/>
                <a:sym typeface="Arial Black"/>
              </a:rPr>
              <a:t> y </a:t>
            </a:r>
            <a:r>
              <a:rPr lang="en-IE" sz="3600" b="1" i="1" u="none" strike="noStrike" cap="none" dirty="0" err="1">
                <a:solidFill>
                  <a:srgbClr val="292929"/>
                </a:solidFill>
                <a:latin typeface="Arial Black"/>
                <a:ea typeface="Arial Black"/>
                <a:cs typeface="Arial Black"/>
                <a:sym typeface="Arial Black"/>
              </a:rPr>
              <a:t>presencia</a:t>
            </a:r>
            <a:endParaRPr lang="en-IE"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6" name="Google Shape;356;p47"/>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7" name="Google Shape;357;p47"/>
          <p:cNvSpPr/>
          <p:nvPr/>
        </p:nvSpPr>
        <p:spPr>
          <a:xfrm>
            <a:off x="0" y="0"/>
            <a:ext cx="12192000" cy="6219825"/>
          </a:xfrm>
          <a:custGeom>
            <a:avLst/>
            <a:gdLst/>
            <a:ahLst/>
            <a:cxnLst/>
            <a:rect l="l" t="t" r="r" b="b"/>
            <a:pathLst>
              <a:path w="12192000" h="6219825" extrusionOk="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8" name="Google Shape;358;p47"/>
          <p:cNvPicPr preferRelativeResize="0"/>
          <p:nvPr/>
        </p:nvPicPr>
        <p:blipFill rotWithShape="1">
          <a:blip r:embed="rId3">
            <a:alphaModFix/>
          </a:blip>
          <a:srcRect/>
          <a:stretch/>
        </p:blipFill>
        <p:spPr>
          <a:xfrm>
            <a:off x="1841093" y="-93168"/>
            <a:ext cx="8506765" cy="6380074"/>
          </a:xfrm>
          <a:prstGeom prst="rect">
            <a:avLst/>
          </a:prstGeom>
          <a:noFill/>
          <a:ln>
            <a:noFill/>
          </a:ln>
        </p:spPr>
      </p:pic>
      <p:sp>
        <p:nvSpPr>
          <p:cNvPr id="359" name="Google Shape;359;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0" name="Google Shape;360;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1" name="Google Shape;361;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8" name="Google Shape;368;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70" name="Google Shape;370;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71" name="Google Shape;371;p48"/>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2" name="Google Shape;372;p48"/>
          <p:cNvSpPr txBox="1"/>
          <p:nvPr/>
        </p:nvSpPr>
        <p:spPr>
          <a:xfrm>
            <a:off x="673769" y="1971691"/>
            <a:ext cx="303195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1" i="1" u="none" strike="noStrike" cap="none" dirty="0" err="1">
                <a:solidFill>
                  <a:srgbClr val="292929"/>
                </a:solidFill>
                <a:latin typeface="Arial Black"/>
                <a:ea typeface="Arial Black"/>
                <a:cs typeface="Arial Black"/>
                <a:sym typeface="Arial Black"/>
              </a:rPr>
              <a:t>Conozca</a:t>
            </a:r>
            <a:r>
              <a:rPr lang="en-IE" sz="3600" b="1" i="1" u="none" strike="noStrike" cap="none" dirty="0">
                <a:solidFill>
                  <a:srgbClr val="292929"/>
                </a:solidFill>
                <a:latin typeface="Arial Black"/>
                <a:ea typeface="Arial Black"/>
                <a:cs typeface="Arial Black"/>
                <a:sym typeface="Arial Black"/>
              </a:rPr>
              <a:t> a </a:t>
            </a:r>
            <a:r>
              <a:rPr lang="en-IE" sz="3600" b="1" i="1" u="none" strike="noStrike" cap="none" dirty="0" err="1">
                <a:solidFill>
                  <a:srgbClr val="292929"/>
                </a:solidFill>
                <a:latin typeface="Arial Black"/>
                <a:ea typeface="Arial Black"/>
                <a:cs typeface="Arial Black"/>
                <a:sym typeface="Arial Black"/>
              </a:rPr>
              <a:t>su</a:t>
            </a:r>
            <a:r>
              <a:rPr lang="en-IE" sz="3600" b="1" i="1" u="none" strike="noStrike" cap="none" dirty="0">
                <a:solidFill>
                  <a:srgbClr val="292929"/>
                </a:solidFill>
                <a:latin typeface="Arial Black"/>
                <a:ea typeface="Arial Black"/>
                <a:cs typeface="Arial Black"/>
                <a:sym typeface="Arial Black"/>
              </a:rPr>
              <a:t> </a:t>
            </a:r>
            <a:r>
              <a:rPr lang="en-IE" sz="3600" b="1" i="1" u="none" strike="noStrike" cap="none" dirty="0" err="1">
                <a:solidFill>
                  <a:srgbClr val="292929"/>
                </a:solidFill>
                <a:latin typeface="Arial Black"/>
                <a:ea typeface="Arial Black"/>
                <a:cs typeface="Arial Black"/>
                <a:sym typeface="Arial Black"/>
              </a:rPr>
              <a:t>público</a:t>
            </a:r>
            <a:endParaRPr lang="en-IE"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6"/>
        <p:cNvGrpSpPr/>
        <p:nvPr/>
      </p:nvGrpSpPr>
      <p:grpSpPr>
        <a:xfrm>
          <a:off x="0" y="0"/>
          <a:ext cx="0" cy="0"/>
          <a:chOff x="0" y="0"/>
          <a:chExt cx="0" cy="0"/>
        </a:xfrm>
      </p:grpSpPr>
      <p:sp>
        <p:nvSpPr>
          <p:cNvPr id="377" name="Google Shape;377;p4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9" descr="Uma imagem com texto, captura de ecrã, interior, apresentação&#10;&#10;Descrição gerada automaticamente"/>
          <p:cNvPicPr preferRelativeResize="0"/>
          <p:nvPr/>
        </p:nvPicPr>
        <p:blipFill rotWithShape="1">
          <a:blip r:embed="rId3">
            <a:alphaModFix/>
          </a:blip>
          <a:srcRect t="8572" r="35363" b="519"/>
          <a:stretch/>
        </p:blipFill>
        <p:spPr>
          <a:xfrm>
            <a:off x="3523488" y="10"/>
            <a:ext cx="8668512" cy="6857990"/>
          </a:xfrm>
          <a:prstGeom prst="rect">
            <a:avLst/>
          </a:prstGeom>
          <a:noFill/>
          <a:ln>
            <a:noFill/>
          </a:ln>
        </p:spPr>
      </p:pic>
      <p:sp>
        <p:nvSpPr>
          <p:cNvPr id="379" name="Google Shape;379;p49"/>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49"/>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IE" sz="4800" b="0" i="0" u="none" strike="noStrike" cap="none" dirty="0">
                <a:solidFill>
                  <a:schemeClr val="lt1"/>
                </a:solidFill>
                <a:latin typeface="Arial"/>
                <a:ea typeface="Arial"/>
                <a:cs typeface="Arial"/>
                <a:sym typeface="Arial"/>
              </a:rPr>
              <a:t>Audiencia</a:t>
            </a:r>
          </a:p>
        </p:txBody>
      </p:sp>
      <p:sp>
        <p:nvSpPr>
          <p:cNvPr id="381" name="Google Shape;381;p4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82" name="Google Shape;382;p4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4" name="Google Shape;384;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85" name="Google Shape;385;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2" name="Google Shape;392;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3" name="Google Shape;393;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4" name="Google Shape;394;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5" name="Google Shape;395;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96" name="Google Shape;396;p50"/>
          <p:cNvSpPr txBox="1"/>
          <p:nvPr/>
        </p:nvSpPr>
        <p:spPr>
          <a:xfrm>
            <a:off x="673769" y="1971691"/>
            <a:ext cx="30321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1" dirty="0">
                <a:solidFill>
                  <a:srgbClr val="292929"/>
                </a:solidFill>
                <a:latin typeface="Arial Black"/>
                <a:ea typeface="Arial Black"/>
                <a:cs typeface="Arial Black"/>
                <a:sym typeface="Arial Black"/>
              </a:rPr>
              <a:t>Evite los clichés comunes de la trama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1"/>
          <p:cNvSpPr txBox="1"/>
          <p:nvPr/>
        </p:nvSpPr>
        <p:spPr>
          <a:xfrm>
            <a:off x="855874" y="2201838"/>
            <a:ext cx="4716790" cy="24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457200" marR="0" lvl="0" indent="0" algn="l" rtl="0">
              <a:lnSpc>
                <a:spcPct val="90000"/>
              </a:lnSpc>
              <a:spcBef>
                <a:spcPts val="0"/>
              </a:spcBef>
              <a:spcAft>
                <a:spcPts val="0"/>
              </a:spcAft>
              <a:buNone/>
            </a:pPr>
            <a:r>
              <a:rPr lang="en-IE" sz="2550" b="0" i="0" u="none" strike="noStrike" cap="none" dirty="0">
                <a:solidFill>
                  <a:schemeClr val="dk1"/>
                </a:solidFill>
                <a:latin typeface="Arial"/>
                <a:ea typeface="Arial"/>
                <a:cs typeface="Arial"/>
                <a:sym typeface="Arial"/>
              </a:rPr>
              <a:t>Clichés </a:t>
            </a:r>
            <a:r>
              <a:rPr lang="en-IE" sz="2550" b="0" i="0" u="none" strike="noStrike" cap="none" dirty="0" err="1">
                <a:solidFill>
                  <a:schemeClr val="dk1"/>
                </a:solidFill>
                <a:latin typeface="Arial"/>
                <a:ea typeface="Arial"/>
                <a:cs typeface="Arial"/>
                <a:sym typeface="Arial"/>
              </a:rPr>
              <a:t>argumentales</a:t>
            </a:r>
            <a:r>
              <a:rPr lang="en-IE" sz="2550" b="0" i="0" u="none" strike="noStrike" cap="none" dirty="0">
                <a:solidFill>
                  <a:schemeClr val="dk1"/>
                </a:solidFill>
                <a:latin typeface="Arial"/>
                <a:ea typeface="Arial"/>
                <a:cs typeface="Arial"/>
                <a:sym typeface="Arial"/>
              </a:rPr>
              <a:t> </a:t>
            </a:r>
            <a:r>
              <a:rPr lang="en-IE" sz="2550" b="0" i="0" u="none" strike="noStrike" cap="none" dirty="0" err="1">
                <a:solidFill>
                  <a:schemeClr val="dk1"/>
                </a:solidFill>
                <a:latin typeface="Arial"/>
                <a:ea typeface="Arial"/>
                <a:cs typeface="Arial"/>
                <a:sym typeface="Arial"/>
              </a:rPr>
              <a:t>comunes</a:t>
            </a:r>
            <a:r>
              <a:rPr lang="en-IE" sz="2550" b="0" i="0" u="none" strike="noStrike" cap="none" dirty="0">
                <a:solidFill>
                  <a:schemeClr val="dk1"/>
                </a:solidFill>
                <a:latin typeface="Arial"/>
                <a:ea typeface="Arial"/>
                <a:cs typeface="Arial"/>
                <a:sym typeface="Arial"/>
              </a:rPr>
              <a:t>:</a:t>
            </a:r>
            <a:endParaRPr sz="2550" dirty="0">
              <a:solidFill>
                <a:schemeClr val="dk1"/>
              </a:solidFill>
            </a:endParaRPr>
          </a:p>
          <a:p>
            <a:pPr marL="1028700" marR="0" lvl="0" indent="-227091" algn="l" rtl="0">
              <a:lnSpc>
                <a:spcPct val="90000"/>
              </a:lnSpc>
              <a:spcBef>
                <a:spcPts val="600"/>
              </a:spcBef>
              <a:spcAft>
                <a:spcPts val="0"/>
              </a:spcAft>
              <a:buClr>
                <a:schemeClr val="dk1"/>
              </a:buClr>
              <a:buSzPct val="100000"/>
              <a:buFont typeface="Arial"/>
              <a:buChar char="•"/>
            </a:pPr>
            <a:r>
              <a:rPr lang="en-IE" sz="2550" b="0" i="0" u="none" strike="noStrike" cap="none" dirty="0" err="1">
                <a:solidFill>
                  <a:schemeClr val="dk1"/>
                </a:solidFill>
                <a:latin typeface="Arial"/>
                <a:ea typeface="Arial"/>
                <a:cs typeface="Arial"/>
                <a:sym typeface="Arial"/>
              </a:rPr>
              <a:t>Amores</a:t>
            </a:r>
            <a:r>
              <a:rPr lang="en-IE" sz="2550" b="0" i="0" u="none" strike="noStrike" cap="none" dirty="0">
                <a:solidFill>
                  <a:schemeClr val="dk1"/>
                </a:solidFill>
                <a:latin typeface="Arial"/>
                <a:ea typeface="Arial"/>
                <a:cs typeface="Arial"/>
                <a:sym typeface="Arial"/>
              </a:rPr>
              <a:t> </a:t>
            </a:r>
            <a:r>
              <a:rPr lang="en-IE" sz="2550" b="0" i="0" u="none" strike="noStrike" cap="none" dirty="0" err="1">
                <a:solidFill>
                  <a:schemeClr val="dk1"/>
                </a:solidFill>
                <a:latin typeface="Arial"/>
                <a:ea typeface="Arial"/>
                <a:cs typeface="Arial"/>
                <a:sym typeface="Arial"/>
              </a:rPr>
              <a:t>imposibles</a:t>
            </a:r>
            <a:r>
              <a:rPr lang="en-IE" sz="2550" b="0" i="0" u="none" strike="noStrike" cap="none" dirty="0">
                <a:solidFill>
                  <a:schemeClr val="dk1"/>
                </a:solidFill>
                <a:latin typeface="Arial"/>
                <a:ea typeface="Arial"/>
                <a:cs typeface="Arial"/>
                <a:sym typeface="Arial"/>
              </a:rPr>
              <a:t>/</a:t>
            </a:r>
            <a:r>
              <a:rPr lang="en-IE" sz="2550" b="0" i="0" u="none" strike="noStrike" cap="none" dirty="0" err="1">
                <a:solidFill>
                  <a:schemeClr val="dk1"/>
                </a:solidFill>
                <a:latin typeface="Arial"/>
                <a:ea typeface="Arial"/>
                <a:cs typeface="Arial"/>
                <a:sym typeface="Arial"/>
              </a:rPr>
              <a:t>prohibidos</a:t>
            </a:r>
            <a:endParaRPr lang="en-IE" sz="2550" b="0" i="0" u="none" strike="noStrike" cap="none" dirty="0">
              <a:solidFill>
                <a:schemeClr val="dk1"/>
              </a:solidFill>
              <a:latin typeface="Arial"/>
              <a:ea typeface="Arial"/>
              <a:cs typeface="Arial"/>
              <a:sym typeface="Arial"/>
            </a:endParaRPr>
          </a:p>
          <a:p>
            <a:pPr marL="1028700" marR="0" lvl="0" indent="-227091" algn="l" rtl="0">
              <a:lnSpc>
                <a:spcPct val="90000"/>
              </a:lnSpc>
              <a:spcBef>
                <a:spcPts val="600"/>
              </a:spcBef>
              <a:spcAft>
                <a:spcPts val="0"/>
              </a:spcAft>
              <a:buClr>
                <a:schemeClr val="dk1"/>
              </a:buClr>
              <a:buSzPct val="100000"/>
              <a:buFont typeface="Arial"/>
              <a:buChar char="•"/>
            </a:pPr>
            <a:r>
              <a:rPr lang="en-IE" sz="2550" b="0" i="0" u="none" strike="noStrike" cap="none" dirty="0">
                <a:solidFill>
                  <a:schemeClr val="dk1"/>
                </a:solidFill>
                <a:latin typeface="Arial"/>
                <a:ea typeface="Arial"/>
                <a:cs typeface="Arial"/>
                <a:sym typeface="Arial"/>
              </a:rPr>
              <a:t>Finales </a:t>
            </a:r>
            <a:r>
              <a:rPr lang="en-IE" sz="2550" b="0" i="0" u="none" strike="noStrike" cap="none" dirty="0" err="1">
                <a:solidFill>
                  <a:schemeClr val="dk1"/>
                </a:solidFill>
                <a:latin typeface="Arial"/>
                <a:ea typeface="Arial"/>
                <a:cs typeface="Arial"/>
                <a:sym typeface="Arial"/>
              </a:rPr>
              <a:t>felices</a:t>
            </a:r>
            <a:endParaRPr lang="en-IE" sz="2550" b="0" i="0" u="none" strike="noStrike" cap="none" dirty="0">
              <a:solidFill>
                <a:schemeClr val="dk1"/>
              </a:solidFill>
              <a:latin typeface="Arial"/>
              <a:ea typeface="Arial"/>
              <a:cs typeface="Arial"/>
              <a:sym typeface="Arial"/>
            </a:endParaRPr>
          </a:p>
          <a:p>
            <a:pPr marL="1028700" marR="0" lvl="0" indent="-227091" algn="l" rtl="0">
              <a:lnSpc>
                <a:spcPct val="90000"/>
              </a:lnSpc>
              <a:spcBef>
                <a:spcPts val="600"/>
              </a:spcBef>
              <a:spcAft>
                <a:spcPts val="0"/>
              </a:spcAft>
              <a:buClr>
                <a:schemeClr val="dk1"/>
              </a:buClr>
              <a:buSzPct val="100000"/>
              <a:buFont typeface="Arial"/>
              <a:buChar char="•"/>
            </a:pPr>
            <a:r>
              <a:rPr lang="en-IE" sz="2550" b="0" i="0" u="none" strike="noStrike" cap="none" dirty="0" err="1">
                <a:solidFill>
                  <a:schemeClr val="dk1"/>
                </a:solidFill>
                <a:latin typeface="Arial"/>
                <a:ea typeface="Arial"/>
                <a:cs typeface="Arial"/>
                <a:sym typeface="Arial"/>
              </a:rPr>
              <a:t>Citas</a:t>
            </a:r>
            <a:r>
              <a:rPr lang="en-IE" sz="2550" b="0" i="0" u="none" strike="noStrike" cap="none" dirty="0">
                <a:solidFill>
                  <a:schemeClr val="dk1"/>
                </a:solidFill>
                <a:latin typeface="Arial"/>
                <a:ea typeface="Arial"/>
                <a:cs typeface="Arial"/>
                <a:sym typeface="Arial"/>
              </a:rPr>
              <a:t> / Amor </a:t>
            </a:r>
            <a:r>
              <a:rPr lang="en-IE" sz="2550" b="0" i="0" u="none" strike="noStrike" cap="none" dirty="0" err="1">
                <a:solidFill>
                  <a:schemeClr val="dk1"/>
                </a:solidFill>
                <a:latin typeface="Arial"/>
                <a:ea typeface="Arial"/>
                <a:cs typeface="Arial"/>
                <a:sym typeface="Arial"/>
              </a:rPr>
              <a:t>inesperado</a:t>
            </a:r>
            <a:endParaRPr lang="en-IE" sz="2550" b="0" i="0" u="none" strike="noStrike" cap="none" dirty="0">
              <a:solidFill>
                <a:schemeClr val="dk1"/>
              </a:solidFill>
              <a:latin typeface="Arial"/>
              <a:ea typeface="Arial"/>
              <a:cs typeface="Arial"/>
              <a:sym typeface="Arial"/>
            </a:endParaRPr>
          </a:p>
          <a:p>
            <a:pPr marL="1028700" marR="0" lvl="0" indent="-227091" algn="l" rtl="0">
              <a:lnSpc>
                <a:spcPct val="90000"/>
              </a:lnSpc>
              <a:spcBef>
                <a:spcPts val="600"/>
              </a:spcBef>
              <a:spcAft>
                <a:spcPts val="0"/>
              </a:spcAft>
              <a:buClr>
                <a:schemeClr val="dk1"/>
              </a:buClr>
              <a:buSzPct val="100000"/>
              <a:buFont typeface="Arial"/>
              <a:buChar char="•"/>
            </a:pPr>
            <a:r>
              <a:rPr lang="en-IE" sz="2550" b="0" i="0" u="none" strike="noStrike" cap="none" dirty="0" err="1">
                <a:solidFill>
                  <a:schemeClr val="dk1"/>
                </a:solidFill>
                <a:latin typeface="Arial"/>
                <a:ea typeface="Arial"/>
                <a:cs typeface="Arial"/>
                <a:sym typeface="Arial"/>
              </a:rPr>
              <a:t>Misterio</a:t>
            </a:r>
            <a:endParaRPr lang="en-IE" sz="2550" b="0" i="0" u="none" strike="noStrike" cap="none" dirty="0">
              <a:solidFill>
                <a:schemeClr val="dk1"/>
              </a:solidFill>
              <a:latin typeface="Arial"/>
              <a:ea typeface="Arial"/>
              <a:cs typeface="Arial"/>
              <a:sym typeface="Arial"/>
            </a:endParaRPr>
          </a:p>
          <a:p>
            <a:pPr marL="1028700" marR="0" lvl="0" indent="-227091" algn="l" rtl="0">
              <a:lnSpc>
                <a:spcPct val="90000"/>
              </a:lnSpc>
              <a:spcBef>
                <a:spcPts val="600"/>
              </a:spcBef>
              <a:spcAft>
                <a:spcPts val="0"/>
              </a:spcAft>
              <a:buClr>
                <a:schemeClr val="dk1"/>
              </a:buClr>
              <a:buSzPct val="100000"/>
              <a:buFont typeface="Arial"/>
              <a:buChar char="•"/>
            </a:pPr>
            <a:r>
              <a:rPr lang="en-IE" sz="2550" b="0" i="0" u="none" strike="noStrike" cap="none" dirty="0" err="1">
                <a:solidFill>
                  <a:schemeClr val="dk1"/>
                </a:solidFill>
                <a:latin typeface="Arial"/>
                <a:ea typeface="Arial"/>
                <a:cs typeface="Arial"/>
                <a:sym typeface="Arial"/>
              </a:rPr>
              <a:t>Tabúes</a:t>
            </a:r>
            <a:endParaRPr lang="en-IE" sz="2550" b="0" i="0" u="none" strike="noStrike" cap="none" dirty="0">
              <a:solidFill>
                <a:schemeClr val="dk1"/>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ct val="100000"/>
              <a:buFont typeface="Arial"/>
              <a:buNone/>
            </a:pPr>
            <a:endParaRPr sz="2000" b="0" i="0" u="none" strike="noStrike" cap="none" dirty="0">
              <a:solidFill>
                <a:schemeClr val="lt1"/>
              </a:solidFill>
              <a:latin typeface="Arial"/>
              <a:ea typeface="Arial"/>
              <a:cs typeface="Arial"/>
              <a:sym typeface="Arial"/>
            </a:endParaRPr>
          </a:p>
          <a:p>
            <a:pPr marL="685800" marR="0" lvl="0" indent="-101600" algn="l" rtl="0">
              <a:lnSpc>
                <a:spcPct val="90000"/>
              </a:lnSpc>
              <a:spcBef>
                <a:spcPts val="600"/>
              </a:spcBef>
              <a:spcAft>
                <a:spcPts val="0"/>
              </a:spcAft>
              <a:buClr>
                <a:schemeClr val="dk1"/>
              </a:buClr>
              <a:buSzPct val="100000"/>
              <a:buFont typeface="Arial"/>
              <a:buNone/>
            </a:pPr>
            <a:endParaRPr sz="2000" b="0" i="0" u="none" strike="noStrike" cap="none" dirty="0">
              <a:solidFill>
                <a:schemeClr val="lt1"/>
              </a:solidFill>
              <a:latin typeface="Arial"/>
              <a:ea typeface="Arial"/>
              <a:cs typeface="Arial"/>
              <a:sym typeface="Arial"/>
            </a:endParaRPr>
          </a:p>
        </p:txBody>
      </p:sp>
      <p:pic>
        <p:nvPicPr>
          <p:cNvPr id="403" name="Google Shape;403;p51"/>
          <p:cNvPicPr preferRelativeResize="0"/>
          <p:nvPr/>
        </p:nvPicPr>
        <p:blipFill rotWithShape="1">
          <a:blip r:embed="rId3">
            <a:alphaModFix/>
          </a:blip>
          <a:srcRect l="7728" t="12841" r="7967" b="13966"/>
          <a:stretch/>
        </p:blipFill>
        <p:spPr>
          <a:xfrm>
            <a:off x="6095999" y="1436622"/>
            <a:ext cx="5260976" cy="3945732"/>
          </a:xfrm>
          <a:prstGeom prst="rect">
            <a:avLst/>
          </a:prstGeom>
          <a:noFill/>
          <a:ln>
            <a:noFill/>
          </a:ln>
        </p:spPr>
      </p:pic>
      <p:sp>
        <p:nvSpPr>
          <p:cNvPr id="404" name="Google Shape;404;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5" name="Google Shape;405;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06" name="Google Shape;406;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8"/>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4" name="Google Shape;414;p8"/>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8"/>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8"/>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p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8" name="Google Shape;418;p8"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19" name="Google Shape;419;p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0" name="Google Shape;420;p8"/>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421" name="Google Shape;421;p8"/>
          <p:cNvSpPr txBox="1"/>
          <p:nvPr/>
        </p:nvSpPr>
        <p:spPr>
          <a:xfrm>
            <a:off x="3958217" y="1592028"/>
            <a:ext cx="4599470" cy="1031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endParaRPr sz="2800" b="1" i="0" u="none" strike="noStrike" cap="none">
              <a:solidFill>
                <a:srgbClr val="000000"/>
              </a:solidFill>
              <a:latin typeface="Arial"/>
              <a:ea typeface="Arial"/>
              <a:cs typeface="Arial"/>
              <a:sym typeface="Arial"/>
            </a:endParaRPr>
          </a:p>
        </p:txBody>
      </p:sp>
      <p:grpSp>
        <p:nvGrpSpPr>
          <p:cNvPr id="422" name="Google Shape;422;p8"/>
          <p:cNvGrpSpPr/>
          <p:nvPr/>
        </p:nvGrpSpPr>
        <p:grpSpPr>
          <a:xfrm>
            <a:off x="913709" y="1847137"/>
            <a:ext cx="9863148" cy="3476780"/>
            <a:chOff x="-1" y="0"/>
            <a:chExt cx="9863148" cy="3476780"/>
          </a:xfrm>
        </p:grpSpPr>
        <p:sp>
          <p:nvSpPr>
            <p:cNvPr id="423" name="Google Shape;423;p8"/>
            <p:cNvSpPr/>
            <p:nvPr/>
          </p:nvSpPr>
          <p:spPr>
            <a:xfrm rot="-5400000">
              <a:off x="1596591" y="-1596591"/>
              <a:ext cx="1738390" cy="4931573"/>
            </a:xfrm>
            <a:prstGeom prst="round1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txBox="1"/>
            <p:nvPr/>
          </p:nvSpPr>
          <p:spPr>
            <a:xfrm>
              <a:off x="0" y="0"/>
              <a:ext cx="4931573" cy="1303792"/>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IE" sz="2500" b="1" i="0" u="none" strike="noStrike" cap="none" dirty="0" err="1">
                  <a:solidFill>
                    <a:schemeClr val="lt1"/>
                  </a:solidFill>
                  <a:latin typeface="Arial"/>
                  <a:ea typeface="Arial"/>
                  <a:cs typeface="Arial"/>
                  <a:sym typeface="Arial"/>
                </a:rPr>
                <a:t>Personales</a:t>
              </a:r>
              <a:endParaRPr sz="2500" b="1" i="0" u="none" strike="noStrike" cap="none" dirty="0">
                <a:solidFill>
                  <a:schemeClr val="lt1"/>
                </a:solidFill>
                <a:latin typeface="Arial"/>
                <a:ea typeface="Arial"/>
                <a:cs typeface="Arial"/>
                <a:sym typeface="Arial"/>
              </a:endParaRPr>
            </a:p>
          </p:txBody>
        </p:sp>
        <p:sp>
          <p:nvSpPr>
            <p:cNvPr id="425" name="Google Shape;425;p8"/>
            <p:cNvSpPr/>
            <p:nvPr/>
          </p:nvSpPr>
          <p:spPr>
            <a:xfrm>
              <a:off x="4931573" y="0"/>
              <a:ext cx="4931573" cy="1738390"/>
            </a:xfrm>
            <a:prstGeom prst="round1Rect">
              <a:avLst>
                <a:gd name="adj" fmla="val 16667"/>
              </a:avLst>
            </a:prstGeom>
            <a:solidFill>
              <a:srgbClr val="D07A5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txBox="1"/>
            <p:nvPr/>
          </p:nvSpPr>
          <p:spPr>
            <a:xfrm>
              <a:off x="4931573" y="0"/>
              <a:ext cx="4931573" cy="1303792"/>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IE" sz="2500" b="1" i="0" u="none" strike="noStrike" cap="none" dirty="0">
                  <a:solidFill>
                    <a:schemeClr val="lt1"/>
                  </a:solidFill>
                  <a:latin typeface="Arial"/>
                  <a:ea typeface="Arial"/>
                  <a:cs typeface="Arial"/>
                  <a:sym typeface="Arial"/>
                </a:rPr>
                <a:t>Simples</a:t>
              </a:r>
              <a:endParaRPr sz="2500" b="1" i="0" u="none" strike="noStrike" cap="none" dirty="0">
                <a:solidFill>
                  <a:schemeClr val="lt1"/>
                </a:solidFill>
                <a:latin typeface="Arial"/>
                <a:ea typeface="Arial"/>
                <a:cs typeface="Arial"/>
                <a:sym typeface="Arial"/>
              </a:endParaRPr>
            </a:p>
          </p:txBody>
        </p:sp>
        <p:sp>
          <p:nvSpPr>
            <p:cNvPr id="427" name="Google Shape;427;p8"/>
            <p:cNvSpPr/>
            <p:nvPr/>
          </p:nvSpPr>
          <p:spPr>
            <a:xfrm rot="10800000">
              <a:off x="0" y="1738390"/>
              <a:ext cx="4931573" cy="1738390"/>
            </a:xfrm>
            <a:prstGeom prst="round1Rect">
              <a:avLst>
                <a:gd name="adj" fmla="val 16667"/>
              </a:avLst>
            </a:prstGeom>
            <a:solidFill>
              <a:srgbClr val="B888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txBox="1"/>
            <p:nvPr/>
          </p:nvSpPr>
          <p:spPr>
            <a:xfrm>
              <a:off x="0" y="2172987"/>
              <a:ext cx="4931573" cy="1303792"/>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IE" sz="2500" b="1" i="0" u="none" strike="noStrike" cap="none" dirty="0" err="1">
                  <a:solidFill>
                    <a:schemeClr val="lt1"/>
                  </a:solidFill>
                  <a:latin typeface="Arial"/>
                  <a:ea typeface="Arial"/>
                  <a:cs typeface="Arial"/>
                  <a:sym typeface="Arial"/>
                </a:rPr>
                <a:t>Memorables</a:t>
              </a:r>
              <a:endParaRPr sz="2500" b="1" i="0" u="none" strike="noStrike" cap="none" dirty="0">
                <a:solidFill>
                  <a:schemeClr val="lt1"/>
                </a:solidFill>
                <a:latin typeface="Arial"/>
                <a:ea typeface="Arial"/>
                <a:cs typeface="Arial"/>
                <a:sym typeface="Arial"/>
              </a:endParaRPr>
            </a:p>
          </p:txBody>
        </p:sp>
        <p:sp>
          <p:nvSpPr>
            <p:cNvPr id="429" name="Google Shape;429;p8"/>
            <p:cNvSpPr/>
            <p:nvPr/>
          </p:nvSpPr>
          <p:spPr>
            <a:xfrm rot="5400000">
              <a:off x="6528165" y="141798"/>
              <a:ext cx="1738390" cy="4931573"/>
            </a:xfrm>
            <a:prstGeom prst="round1Rect">
              <a:avLst>
                <a:gd name="adj" fmla="val 16667"/>
              </a:avLst>
            </a:prstGeom>
            <a:solidFill>
              <a:srgbClr val="A4A4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txBox="1"/>
            <p:nvPr/>
          </p:nvSpPr>
          <p:spPr>
            <a:xfrm>
              <a:off x="4931574" y="2172986"/>
              <a:ext cx="4931573" cy="1303792"/>
            </a:xfrm>
            <a:prstGeom prst="rect">
              <a:avLst/>
            </a:prstGeom>
            <a:noFill/>
            <a:ln>
              <a:noFill/>
            </a:ln>
          </p:spPr>
          <p:txBody>
            <a:bodyPr spcFirstLastPara="1" wrap="square" lIns="177800" tIns="177800" rIns="177800" bIns="17780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IE" sz="2500" b="1" i="0" u="none" strike="noStrike" cap="none" dirty="0" err="1">
                  <a:solidFill>
                    <a:schemeClr val="lt1"/>
                  </a:solidFill>
                  <a:latin typeface="Arial"/>
                  <a:ea typeface="Arial"/>
                  <a:cs typeface="Arial"/>
                  <a:sym typeface="Arial"/>
                </a:rPr>
                <a:t>Atractivas</a:t>
              </a:r>
              <a:r>
                <a:rPr lang="en-IE" sz="2500" b="1" i="0" u="none" strike="noStrike" cap="none" dirty="0">
                  <a:solidFill>
                    <a:schemeClr val="lt1"/>
                  </a:solidFill>
                  <a:latin typeface="Arial"/>
                  <a:ea typeface="Arial"/>
                  <a:cs typeface="Arial"/>
                  <a:sym typeface="Arial"/>
                </a:rPr>
                <a:t> y </a:t>
              </a:r>
              <a:r>
                <a:rPr lang="en-IE" sz="2500" b="1" i="0" u="none" strike="noStrike" cap="none" dirty="0" err="1">
                  <a:solidFill>
                    <a:schemeClr val="lt1"/>
                  </a:solidFill>
                  <a:latin typeface="Arial"/>
                  <a:ea typeface="Arial"/>
                  <a:cs typeface="Arial"/>
                  <a:sym typeface="Arial"/>
                </a:rPr>
                <a:t>divertidas</a:t>
              </a:r>
              <a:endParaRPr lang="en-IE" sz="2500" b="1" i="0" u="none" strike="noStrike" cap="none" dirty="0">
                <a:solidFill>
                  <a:schemeClr val="lt1"/>
                </a:solidFill>
                <a:latin typeface="Arial"/>
                <a:ea typeface="Arial"/>
                <a:cs typeface="Arial"/>
                <a:sym typeface="Arial"/>
              </a:endParaRPr>
            </a:p>
          </p:txBody>
        </p:sp>
        <p:sp>
          <p:nvSpPr>
            <p:cNvPr id="431" name="Google Shape;431;p8"/>
            <p:cNvSpPr/>
            <p:nvPr/>
          </p:nvSpPr>
          <p:spPr>
            <a:xfrm>
              <a:off x="3452101" y="1303792"/>
              <a:ext cx="2958944" cy="869195"/>
            </a:xfrm>
            <a:prstGeom prst="roundRect">
              <a:avLst>
                <a:gd name="adj" fmla="val 16667"/>
              </a:avLst>
            </a:prstGeom>
            <a:solidFill>
              <a:srgbClr val="F7D5C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txBox="1"/>
            <p:nvPr/>
          </p:nvSpPr>
          <p:spPr>
            <a:xfrm>
              <a:off x="3494532" y="1346223"/>
              <a:ext cx="2874082" cy="784333"/>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IE" sz="2500" b="0" i="0" u="none" strike="noStrike" cap="none" dirty="0">
                  <a:solidFill>
                    <a:srgbClr val="000000"/>
                  </a:solidFill>
                  <a:latin typeface="Arial"/>
                  <a:ea typeface="Arial"/>
                  <a:cs typeface="Arial"/>
                  <a:sym typeface="Arial"/>
                </a:rPr>
                <a:t>Las </a:t>
              </a:r>
              <a:r>
                <a:rPr lang="en-IE" sz="2500" b="0" i="0" u="none" strike="noStrike" cap="none" dirty="0" err="1">
                  <a:solidFill>
                    <a:srgbClr val="000000"/>
                  </a:solidFill>
                  <a:latin typeface="Arial"/>
                  <a:ea typeface="Arial"/>
                  <a:cs typeface="Arial"/>
                  <a:sym typeface="Arial"/>
                </a:rPr>
                <a:t>buenas</a:t>
              </a:r>
              <a:r>
                <a:rPr lang="en-IE" sz="2500" b="0" i="0" u="none" strike="noStrike" cap="none" dirty="0">
                  <a:solidFill>
                    <a:srgbClr val="000000"/>
                  </a:solidFill>
                  <a:latin typeface="Arial"/>
                  <a:ea typeface="Arial"/>
                  <a:cs typeface="Arial"/>
                  <a:sym typeface="Arial"/>
                </a:rPr>
                <a:t> </a:t>
              </a:r>
              <a:r>
                <a:rPr lang="en-IE" sz="2500" b="0" i="0" u="none" strike="noStrike" cap="none" dirty="0" err="1">
                  <a:solidFill>
                    <a:srgbClr val="000000"/>
                  </a:solidFill>
                  <a:latin typeface="Arial"/>
                  <a:ea typeface="Arial"/>
                  <a:cs typeface="Arial"/>
                  <a:sym typeface="Arial"/>
                </a:rPr>
                <a:t>historias</a:t>
              </a:r>
              <a:r>
                <a:rPr lang="en-IE" sz="2500" b="0" i="0" u="none" strike="noStrike" cap="none" dirty="0">
                  <a:solidFill>
                    <a:srgbClr val="000000"/>
                  </a:solidFill>
                  <a:latin typeface="Arial"/>
                  <a:ea typeface="Arial"/>
                  <a:cs typeface="Arial"/>
                  <a:sym typeface="Arial"/>
                </a:rPr>
                <a:t> son …</a:t>
              </a: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8" name="Google Shape;128;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29" name="Google Shape;129;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0" name="Google Shape;130;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31" name="Google Shape;131;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32" name="Google Shape;132;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3" name="Google Shape;133;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34" name="Google Shape;13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dirty="0" err="1"/>
              <a:t>Yo</a:t>
            </a:r>
            <a:r>
              <a:rPr lang="en-IE" dirty="0"/>
              <a:t> </a:t>
            </a:r>
            <a:r>
              <a:rPr lang="en-IE" dirty="0" err="1"/>
              <a:t>como</a:t>
            </a:r>
            <a:r>
              <a:rPr lang="en-IE" dirty="0"/>
              <a:t> </a:t>
            </a:r>
            <a:r>
              <a:rPr lang="en-IE" dirty="0" err="1"/>
              <a:t>narrador</a:t>
            </a:r>
            <a:endParaRPr dirty="0"/>
          </a:p>
        </p:txBody>
      </p:sp>
      <p:sp>
        <p:nvSpPr>
          <p:cNvPr id="135" name="Google Shape;135;p3"/>
          <p:cNvSpPr txBox="1"/>
          <p:nvPr/>
        </p:nvSpPr>
        <p:spPr>
          <a:xfrm>
            <a:off x="853482" y="2616649"/>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IE" sz="3600" b="0" i="0" u="none" strike="noStrike" cap="none" dirty="0" err="1">
                <a:solidFill>
                  <a:srgbClr val="FF9900"/>
                </a:solidFill>
                <a:latin typeface="Arial Black"/>
                <a:ea typeface="Arial Black"/>
                <a:cs typeface="Arial Black"/>
                <a:sym typeface="Arial Black"/>
              </a:rPr>
              <a:t>Resultados</a:t>
            </a:r>
            <a:r>
              <a:rPr lang="en-IE" sz="3600" b="0" i="0" u="none" strike="noStrike" cap="none" dirty="0">
                <a:solidFill>
                  <a:srgbClr val="FF9900"/>
                </a:solidFill>
                <a:latin typeface="Arial Black"/>
                <a:ea typeface="Arial Black"/>
                <a:cs typeface="Arial Black"/>
                <a:sym typeface="Arial Black"/>
              </a:rPr>
              <a:t> del </a:t>
            </a:r>
            <a:r>
              <a:rPr lang="en-IE" sz="3600" b="0" i="0" u="none" strike="noStrike" cap="none" dirty="0" err="1">
                <a:solidFill>
                  <a:srgbClr val="FF9900"/>
                </a:solidFill>
                <a:latin typeface="Arial Black"/>
                <a:ea typeface="Arial Black"/>
                <a:cs typeface="Arial Black"/>
                <a:sym typeface="Arial Black"/>
              </a:rPr>
              <a:t>aprendizaje</a:t>
            </a:r>
            <a:endParaRPr lang="en-IE" sz="3600" b="0" i="0" u="none" strike="noStrike" cap="none" dirty="0">
              <a:solidFill>
                <a:srgbClr val="FF990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8" name="Google Shape;438;p10" descr="Icon&#10;&#10;Description automatically generated"/>
          <p:cNvPicPr preferRelativeResize="0"/>
          <p:nvPr/>
        </p:nvPicPr>
        <p:blipFill rotWithShape="1">
          <a:blip r:embed="rId3">
            <a:alphaModFix/>
          </a:blip>
          <a:srcRect t="17667" r="2" b="2741"/>
          <a:stretch/>
        </p:blipFill>
        <p:spPr>
          <a:xfrm>
            <a:off x="20" y="10"/>
            <a:ext cx="6095980" cy="6857990"/>
          </a:xfrm>
          <a:prstGeom prst="rect">
            <a:avLst/>
          </a:prstGeom>
          <a:noFill/>
          <a:ln>
            <a:noFill/>
          </a:ln>
        </p:spPr>
      </p:pic>
      <p:pic>
        <p:nvPicPr>
          <p:cNvPr id="439" name="Google Shape;439;p10"/>
          <p:cNvPicPr preferRelativeResize="0"/>
          <p:nvPr/>
        </p:nvPicPr>
        <p:blipFill rotWithShape="1">
          <a:blip r:embed="rId4">
            <a:alphaModFix/>
          </a:blip>
          <a:srcRect l="25882" r="24118"/>
          <a:stretch/>
        </p:blipFill>
        <p:spPr>
          <a:xfrm>
            <a:off x="6096000" y="10"/>
            <a:ext cx="6096000" cy="6857990"/>
          </a:xfrm>
          <a:prstGeom prst="rect">
            <a:avLst/>
          </a:prstGeom>
          <a:noFill/>
          <a:ln>
            <a:noFill/>
          </a:ln>
        </p:spPr>
      </p:pic>
      <p:sp>
        <p:nvSpPr>
          <p:cNvPr id="440" name="Google Shape;440;p10"/>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10"/>
          <p:cNvSpPr txBox="1"/>
          <p:nvPr/>
        </p:nvSpPr>
        <p:spPr>
          <a:xfrm>
            <a:off x="4286858" y="2761554"/>
            <a:ext cx="3618284" cy="13457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IE" sz="2800" b="0" i="0" u="none" strike="noStrike" cap="none" dirty="0">
                <a:solidFill>
                  <a:srgbClr val="080808"/>
                </a:solidFill>
                <a:latin typeface="Arial"/>
                <a:ea typeface="Arial"/>
                <a:cs typeface="Arial"/>
                <a:sym typeface="Arial"/>
              </a:rPr>
              <a:t>¿</a:t>
            </a:r>
            <a:r>
              <a:rPr lang="en-IE" sz="2800" b="0" i="0" u="none" strike="noStrike" cap="none" dirty="0" err="1">
                <a:solidFill>
                  <a:srgbClr val="080808"/>
                </a:solidFill>
                <a:latin typeface="Arial"/>
                <a:ea typeface="Arial"/>
                <a:cs typeface="Arial"/>
                <a:sym typeface="Arial"/>
              </a:rPr>
              <a:t>Preguntas</a:t>
            </a:r>
            <a:r>
              <a:rPr lang="en-IE" sz="2800" b="0" i="0" u="none" strike="noStrike" cap="none" dirty="0">
                <a:solidFill>
                  <a:srgbClr val="080808"/>
                </a:solidFill>
                <a:latin typeface="Arial"/>
                <a:ea typeface="Arial"/>
                <a:cs typeface="Arial"/>
                <a:sym typeface="Arial"/>
              </a:rPr>
              <a:t>?</a:t>
            </a:r>
          </a:p>
        </p:txBody>
      </p:sp>
      <p:sp>
        <p:nvSpPr>
          <p:cNvPr id="442" name="Google Shape;442;p10"/>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3" name="Google Shape;443;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4" name="Google Shape;444;p10"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445" name="Google Shape;445;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6" name="Google Shape;446;p10"/>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52" name="Google Shape;452;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53" name="Google Shape;453;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4" name="Google Shape;454;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55" name="Google Shape;455;p17"/>
          <p:cNvGrpSpPr/>
          <p:nvPr/>
        </p:nvGrpSpPr>
        <p:grpSpPr>
          <a:xfrm>
            <a:off x="2602130" y="3591659"/>
            <a:ext cx="6987740" cy="2019664"/>
            <a:chOff x="1671918" y="2487063"/>
            <a:chExt cx="6453775" cy="1865333"/>
          </a:xfrm>
        </p:grpSpPr>
        <p:pic>
          <p:nvPicPr>
            <p:cNvPr id="456" name="Google Shape;456;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57" name="Google Shape;457;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58" name="Google Shape;458;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59" name="Google Shape;459;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60" name="Google Shape;460;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61" name="Google Shape;461;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62" name="Google Shape;462;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63" name="Google Shape;463;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1" name="Google Shape;141;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42" name="Google Shape;142;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43" name="Google Shape;143;p4"/>
          <p:cNvGraphicFramePr/>
          <p:nvPr>
            <p:extLst>
              <p:ext uri="{D42A27DB-BD31-4B8C-83A1-F6EECF244321}">
                <p14:modId xmlns:p14="http://schemas.microsoft.com/office/powerpoint/2010/main" val="1096639060"/>
              </p:ext>
            </p:extLst>
          </p:nvPr>
        </p:nvGraphicFramePr>
        <p:xfrm>
          <a:off x="882469" y="352721"/>
          <a:ext cx="10137500" cy="5857980"/>
        </p:xfrm>
        <a:graphic>
          <a:graphicData uri="http://schemas.openxmlformats.org/drawingml/2006/table">
            <a:tbl>
              <a:tblPr firstRow="1" bandRow="1">
                <a:noFill/>
                <a:tableStyleId>{760051C0-5EAA-47F7-B5FD-D7CD51A30392}</a:tableStyleId>
              </a:tblPr>
              <a:tblGrid>
                <a:gridCol w="1675875">
                  <a:extLst>
                    <a:ext uri="{9D8B030D-6E8A-4147-A177-3AD203B41FA5}">
                      <a16:colId xmlns:a16="http://schemas.microsoft.com/office/drawing/2014/main" xmlns="" val="20000"/>
                    </a:ext>
                  </a:extLst>
                </a:gridCol>
                <a:gridCol w="3392875">
                  <a:extLst>
                    <a:ext uri="{9D8B030D-6E8A-4147-A177-3AD203B41FA5}">
                      <a16:colId xmlns:a16="http://schemas.microsoft.com/office/drawing/2014/main" xmlns="" val="20001"/>
                    </a:ext>
                  </a:extLst>
                </a:gridCol>
                <a:gridCol w="2534375">
                  <a:extLst>
                    <a:ext uri="{9D8B030D-6E8A-4147-A177-3AD203B41FA5}">
                      <a16:colId xmlns:a16="http://schemas.microsoft.com/office/drawing/2014/main" xmlns="" val="20002"/>
                    </a:ext>
                  </a:extLst>
                </a:gridCol>
                <a:gridCol w="2534375">
                  <a:extLst>
                    <a:ext uri="{9D8B030D-6E8A-4147-A177-3AD203B41FA5}">
                      <a16:colId xmlns:a16="http://schemas.microsoft.com/office/drawing/2014/main" xmlns="" val="20003"/>
                    </a:ext>
                  </a:extLst>
                </a:gridCol>
              </a:tblGrid>
              <a:tr h="417300">
                <a:tc rowSpan="5">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dirty="0"/>
                        <a:t>Al finalizar este módulo, los alumnos adultos serán capaces de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Conocimientos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Habilidades</a:t>
                      </a:r>
                      <a:r>
                        <a:rPr lang="en-IE" sz="1800" u="none" strike="noStrike" cap="none" dirty="0"/>
                        <a:t> </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Actitudes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xmlns="" val="10000"/>
                  </a:ext>
                </a:extLst>
              </a:tr>
              <a:tr h="1075275">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básico de cómo formar la estructura de una historia</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n-IE" u="none" strike="noStrike" cap="none" dirty="0" err="1">
                          <a:solidFill>
                            <a:srgbClr val="000000"/>
                          </a:solidFill>
                        </a:rPr>
                        <a:t>Discutir</a:t>
                      </a:r>
                      <a:r>
                        <a:rPr lang="en-IE" u="none" strike="noStrike" cap="none" dirty="0">
                          <a:solidFill>
                            <a:srgbClr val="000000"/>
                          </a:solidFill>
                        </a:rPr>
                        <a:t> </a:t>
                      </a:r>
                      <a:r>
                        <a:rPr lang="en-IE" u="none" strike="noStrike" cap="none" dirty="0" err="1">
                          <a:solidFill>
                            <a:srgbClr val="000000"/>
                          </a:solidFill>
                        </a:rPr>
                        <a:t>cómo</a:t>
                      </a:r>
                      <a:r>
                        <a:rPr lang="en-IE" u="none" strike="noStrike" cap="none" dirty="0">
                          <a:solidFill>
                            <a:srgbClr val="000000"/>
                          </a:solidFill>
                        </a:rPr>
                        <a:t> </a:t>
                      </a:r>
                      <a:r>
                        <a:rPr lang="en-IE" u="none" strike="noStrike" cap="none" dirty="0" err="1">
                          <a:solidFill>
                            <a:srgbClr val="000000"/>
                          </a:solidFill>
                        </a:rPr>
                        <a:t>elaborar</a:t>
                      </a:r>
                      <a:r>
                        <a:rPr lang="en-IE" u="none" strike="noStrike" cap="none" dirty="0">
                          <a:solidFill>
                            <a:srgbClr val="000000"/>
                          </a:solidFill>
                        </a:rPr>
                        <a:t> </a:t>
                      </a:r>
                      <a:r>
                        <a:rPr lang="en-IE" u="none" strike="noStrike" cap="none" dirty="0" err="1">
                          <a:solidFill>
                            <a:srgbClr val="000000"/>
                          </a:solidFill>
                        </a:rPr>
                        <a:t>historias</a:t>
                      </a:r>
                      <a:endParaRPr lang="en-IE"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Disposición a contar historias para promover el entendimiento y la comunicación intercultural </a:t>
                      </a:r>
                    </a:p>
                  </a:txBody>
                  <a:tcPr marL="114300" marR="114300" marT="0" marB="0"/>
                </a:tc>
                <a:extLst>
                  <a:ext uri="{0D108BD9-81ED-4DB2-BD59-A6C34878D82A}">
                    <a16:rowId xmlns:a16="http://schemas.microsoft.com/office/drawing/2014/main" xmlns="" val="10001"/>
                  </a:ext>
                </a:extLst>
              </a:tr>
              <a:tr h="1075275">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básico de los diferentes estilos narrativos a la hora de contar historias: cómo encontrar tu propia voz como narrador</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Evaluar cómo fomentar la emoción, el dramatismo y la anticipación a través de la narración</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Apertura para aportar y compartir relatos para el desarrollo personal, histórico y social </a:t>
                      </a:r>
                    </a:p>
                  </a:txBody>
                  <a:tcPr marL="114300" marR="114300" marT="0" marB="0"/>
                </a:tc>
                <a:extLst>
                  <a:ext uri="{0D108BD9-81ED-4DB2-BD59-A6C34878D82A}">
                    <a16:rowId xmlns:a16="http://schemas.microsoft.com/office/drawing/2014/main" xmlns="" val="10002"/>
                  </a:ext>
                </a:extLst>
              </a:tr>
              <a:tr h="537650">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básico de cómo desarrollar un buen carácter</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Identificar los principios, elementos y técnicas de la narración y cómo integrarlos en las historias </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Apreciar el impacto cultural y la importancia de las historias</a:t>
                      </a:r>
                    </a:p>
                  </a:txBody>
                  <a:tcPr marL="114300" marR="114300" marT="0" marB="0"/>
                </a:tc>
                <a:extLst>
                  <a:ext uri="{0D108BD9-81ED-4DB2-BD59-A6C34878D82A}">
                    <a16:rowId xmlns:a16="http://schemas.microsoft.com/office/drawing/2014/main" xmlns="" val="10003"/>
                  </a:ext>
                </a:extLst>
              </a:tr>
              <a:tr h="537650">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los diferentes formatos de relatos - narrador en primera persona o narrador en tercera persona</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Explorar el arte y las técnicas de la narración </a:t>
                      </a:r>
                    </a:p>
                  </a:txBody>
                  <a:tcPr marL="114300" marR="114300" marT="0" marB="0"/>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es-ES" i="0" u="none" strike="noStrike" cap="none" dirty="0">
                          <a:solidFill>
                            <a:schemeClr val="dk1"/>
                          </a:solidFill>
                        </a:rPr>
                        <a:t>Apreciación del papel del individuo en la narración de historias y la preservación de las tradiciones</a:t>
                      </a:r>
                    </a:p>
                  </a:txBody>
                  <a:tcPr marL="114300" marR="114300" marT="0" marB="0"/>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9" name="Google Shape;149;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50" name="Google Shape;150;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51" name="Google Shape;151;p30"/>
          <p:cNvGraphicFramePr/>
          <p:nvPr>
            <p:extLst>
              <p:ext uri="{D42A27DB-BD31-4B8C-83A1-F6EECF244321}">
                <p14:modId xmlns:p14="http://schemas.microsoft.com/office/powerpoint/2010/main" val="2948420280"/>
              </p:ext>
            </p:extLst>
          </p:nvPr>
        </p:nvGraphicFramePr>
        <p:xfrm>
          <a:off x="962527" y="336883"/>
          <a:ext cx="10310700" cy="6481814"/>
        </p:xfrm>
        <a:graphic>
          <a:graphicData uri="http://schemas.openxmlformats.org/drawingml/2006/table">
            <a:tbl>
              <a:tblPr firstRow="1" bandRow="1">
                <a:noFill/>
                <a:tableStyleId>{760051C0-5EAA-47F7-B5FD-D7CD51A30392}</a:tableStyleId>
              </a:tblPr>
              <a:tblGrid>
                <a:gridCol w="1704500">
                  <a:extLst>
                    <a:ext uri="{9D8B030D-6E8A-4147-A177-3AD203B41FA5}">
                      <a16:colId xmlns:a16="http://schemas.microsoft.com/office/drawing/2014/main" xmlns="" val="20000"/>
                    </a:ext>
                  </a:extLst>
                </a:gridCol>
                <a:gridCol w="3450850">
                  <a:extLst>
                    <a:ext uri="{9D8B030D-6E8A-4147-A177-3AD203B41FA5}">
                      <a16:colId xmlns:a16="http://schemas.microsoft.com/office/drawing/2014/main" xmlns="" val="20001"/>
                    </a:ext>
                  </a:extLst>
                </a:gridCol>
                <a:gridCol w="2941902">
                  <a:extLst>
                    <a:ext uri="{9D8B030D-6E8A-4147-A177-3AD203B41FA5}">
                      <a16:colId xmlns:a16="http://schemas.microsoft.com/office/drawing/2014/main" xmlns="" val="20002"/>
                    </a:ext>
                  </a:extLst>
                </a:gridCol>
                <a:gridCol w="2213448">
                  <a:extLst>
                    <a:ext uri="{9D8B030D-6E8A-4147-A177-3AD203B41FA5}">
                      <a16:colId xmlns:a16="http://schemas.microsoft.com/office/drawing/2014/main" xmlns="" val="20003"/>
                    </a:ext>
                  </a:extLst>
                </a:gridCol>
              </a:tblGrid>
              <a:tr h="401054">
                <a:tc rowSpan="7">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dirty="0"/>
                        <a:t>Al finalizar este módulo, los alumnos adultos serán capaces de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Conocimientos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Habilidades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Actitudes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xmlns="" val="10000"/>
                  </a:ext>
                </a:extLst>
              </a:tr>
              <a:tr h="968150">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cómo utilizar los tiempos verbales en la narración para diferentes impactos: pasado, presente y futuro</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Reconocer cómo la narración de cuentos puede compartir el sentido de la historia, los valores y las tradiciones</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1"/>
                  </a:ext>
                </a:extLst>
              </a:tr>
              <a:tr h="968150">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las habilidades oratorias necesarias para contar historias: control del tono, del volumen, del lenguaje corporal, etc.</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Distinguir entre los distintos tipos de relatos y el papel que desempeñan en la tradición oral </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2"/>
                  </a:ext>
                </a:extLst>
              </a:tr>
              <a:tr h="1167602">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cómo utilizar el cuerpo en la narración: el papel del movimiento, el gesto y la danza en la narración</a:t>
                      </a: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Demostrar las 4P's de la narración - Personas, Lugar, Trama, Propósito </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3"/>
                  </a:ext>
                </a:extLst>
              </a:tr>
              <a:tr h="543325">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cómo ser un narrador seguro, claro y conciso</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4"/>
                  </a:ext>
                </a:extLst>
              </a:tr>
              <a:tr h="468475">
                <a:tc vMerge="1">
                  <a:txBody>
                    <a:bodyPr/>
                    <a:lstStyle/>
                    <a:p>
                      <a:endParaRPr lang="es-ES"/>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s-ES" u="none" strike="noStrike" cap="none" dirty="0">
                          <a:solidFill>
                            <a:srgbClr val="000000"/>
                          </a:solidFill>
                        </a:rPr>
                        <a:t>Conocimiento práctico de cómo elaborar historias </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5"/>
                  </a:ext>
                </a:extLst>
              </a:tr>
              <a:tr h="848825">
                <a:tc vMerge="1">
                  <a:txBody>
                    <a:bodyPr/>
                    <a:lstStyle/>
                    <a:p>
                      <a:endParaRPr lang="es-ES"/>
                    </a:p>
                  </a:txBody>
                  <a:tcPr/>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es-ES" i="0" u="none" strike="noStrike" cap="none" dirty="0">
                          <a:solidFill>
                            <a:schemeClr val="dk1"/>
                          </a:solidFill>
                        </a:rPr>
                        <a:t>Conocimiento teórico de los diferentes elementos que contribuyen a la narración </a:t>
                      </a: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dirty="0">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7" name="Google Shape;157;p11"/>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158" name="Google Shape;158;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60" name="Google Shape;160;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1" name="Google Shape;161;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62" name="Google Shape;162;p11"/>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ES" sz="3200" b="0" i="0" u="none" strike="noStrike" cap="none" dirty="0">
                <a:solidFill>
                  <a:schemeClr val="dk1"/>
                </a:solidFill>
                <a:latin typeface="Arial Black"/>
                <a:ea typeface="Arial Black"/>
                <a:cs typeface="Arial Black"/>
                <a:sym typeface="Arial Black"/>
              </a:rPr>
              <a:t>Unidad 1: Cómo construir una narración</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8" name="Google Shape;168;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9" name="Google Shape;169;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0" name="Google Shape;170;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72" name="Google Shape;172;p7"/>
          <p:cNvSpPr txBox="1"/>
          <p:nvPr/>
        </p:nvSpPr>
        <p:spPr>
          <a:xfrm>
            <a:off x="235341" y="2615191"/>
            <a:ext cx="391129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dirty="0">
                <a:solidFill>
                  <a:srgbClr val="292929"/>
                </a:solidFill>
                <a:latin typeface="Arial Black"/>
                <a:ea typeface="Arial Black"/>
                <a:cs typeface="Arial Black"/>
                <a:sym typeface="Arial Black"/>
              </a:rPr>
              <a:t>El sentido de la narración</a:t>
            </a:r>
            <a:endParaRPr lang="en-I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8" name="Google Shape;178;p31"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79" name="Google Shape;179;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0" name="Google Shape;180;p31"/>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181" name="Google Shape;181;p31"/>
          <p:cNvSpPr txBox="1"/>
          <p:nvPr/>
        </p:nvSpPr>
        <p:spPr>
          <a:xfrm>
            <a:off x="1000881" y="1376397"/>
            <a:ext cx="10373758" cy="28007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4400" b="1" i="1" u="none" strike="noStrike" cap="none" dirty="0">
                <a:solidFill>
                  <a:srgbClr val="000000"/>
                </a:solidFill>
                <a:latin typeface="Arial"/>
                <a:ea typeface="Arial"/>
                <a:cs typeface="Arial"/>
                <a:sym typeface="Arial"/>
              </a:rPr>
              <a:t>"Contar historias es el proceso de tejer el lenguaje en una narración concreta, con el propósito de crear experiencias ricas y creíbles".</a:t>
            </a:r>
          </a:p>
        </p:txBody>
      </p:sp>
      <p:sp>
        <p:nvSpPr>
          <p:cNvPr id="182" name="Google Shape;182;p31"/>
          <p:cNvSpPr txBox="1"/>
          <p:nvPr/>
        </p:nvSpPr>
        <p:spPr>
          <a:xfrm>
            <a:off x="3679371" y="4215954"/>
            <a:ext cx="83275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800" b="0" i="0" u="none" strike="noStrike" cap="none" dirty="0">
                <a:solidFill>
                  <a:srgbClr val="A5A5A5"/>
                </a:solidFill>
                <a:latin typeface="Arial"/>
                <a:ea typeface="Arial"/>
                <a:cs typeface="Arial"/>
                <a:sym typeface="Arial"/>
              </a:rPr>
              <a:t>Source: says, W. L. R. U. 11/15-B. S. S. (2021, September 14). Capturing the Art of Storytelling: Techniques &amp; Tips. Writers.com. https://writers.com/the-art-of-storytelling</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IE" sz="1400" b="0" i="0" u="none" strike="noStrike" cap="none" dirty="0">
                <a:solidFill>
                  <a:srgbClr val="000000"/>
                </a:solidFill>
                <a:latin typeface="Arial"/>
                <a:ea typeface="Arial"/>
                <a:cs typeface="Arial"/>
                <a:sym typeface="Arial"/>
              </a:rPr>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8" name="Google Shape;188;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9" name="Google Shape;189;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0" name="Google Shape;190;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1" name="Google Shape;191;p3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92" name="Google Shape;192;p32"/>
          <p:cNvSpPr txBox="1"/>
          <p:nvPr/>
        </p:nvSpPr>
        <p:spPr>
          <a:xfrm>
            <a:off x="347198" y="2497625"/>
            <a:ext cx="344103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1" i="0" u="none" strike="noStrike" cap="none" dirty="0">
                <a:solidFill>
                  <a:srgbClr val="292929"/>
                </a:solidFill>
                <a:latin typeface="Arial Black"/>
                <a:ea typeface="Arial Black"/>
                <a:cs typeface="Arial Black"/>
                <a:sym typeface="Arial Black"/>
              </a:rPr>
              <a:t>¿</a:t>
            </a:r>
            <a:r>
              <a:rPr lang="en-IE" sz="3600" b="1" i="0" u="none" strike="noStrike" cap="none" dirty="0" err="1">
                <a:solidFill>
                  <a:srgbClr val="292929"/>
                </a:solidFill>
                <a:latin typeface="Arial Black"/>
                <a:ea typeface="Arial Black"/>
                <a:cs typeface="Arial Black"/>
                <a:sym typeface="Arial Black"/>
              </a:rPr>
              <a:t>Cómo</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contar</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una</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historia</a:t>
            </a:r>
            <a:r>
              <a:rPr lang="en-IE" sz="3600" b="1" i="0" u="none" strike="noStrike" cap="none" dirty="0">
                <a:solidFill>
                  <a:srgbClr val="292929"/>
                </a:solidFill>
                <a:latin typeface="Arial Black"/>
                <a:ea typeface="Arial Black"/>
                <a:cs typeface="Arial Black"/>
                <a:sym typeface="Arial Black"/>
              </a:rPr>
              <a:t>?</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2331</Words>
  <Application>Microsoft Office PowerPoint</Application>
  <PresentationFormat>Personalizado</PresentationFormat>
  <Paragraphs>143</Paragraphs>
  <Slides>31</Slides>
  <Notes>31</Notes>
  <HiddenSlides>0</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31</vt:i4>
      </vt:variant>
    </vt:vector>
  </HeadingPairs>
  <TitlesOfParts>
    <vt:vector size="38" baseType="lpstr">
      <vt:lpstr>Arial</vt:lpstr>
      <vt:lpstr>Calibri</vt:lpstr>
      <vt:lpstr>Arial Black</vt:lpstr>
      <vt:lpstr>Noto Sans Symbols</vt:lpstr>
      <vt:lpstr>Office Theme</vt:lpstr>
      <vt:lpstr>Office Theme</vt:lpstr>
      <vt:lpstr>Office Theme</vt:lpstr>
      <vt:lpstr>Módulo 2 - Yo como narrador</vt:lpstr>
      <vt:lpstr>Presentación de PowerPoint</vt:lpstr>
      <vt:lpstr>Yo como narrador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2 - Yo como narrador</dc:title>
  <dc:creator>Gary</dc:creator>
  <cp:lastModifiedBy>ifes</cp:lastModifiedBy>
  <cp:revision>2</cp:revision>
  <dcterms:created xsi:type="dcterms:W3CDTF">2021-04-20T08:47:25Z</dcterms:created>
  <dcterms:modified xsi:type="dcterms:W3CDTF">2022-11-15T11:24:06Z</dcterms:modified>
</cp:coreProperties>
</file>