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12192000"/>
  <p:notesSz cx="6858000" cy="9144000"/>
  <p:embeddedFontLst>
    <p:embeddedFont>
      <p:font typeface="Abel"/>
      <p:regular r:id="rId55"/>
    </p:embeddedFont>
    <p:embeddedFont>
      <p:font typeface="Arial Black"/>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iilRxXPQ7wqa/ccIcI5AgzXsT7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272259-0079-4B00-8ECB-3AE692A23E15}">
  <a:tblStyle styleId="{F6272259-0079-4B00-8ECB-3AE692A23E1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Abel-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ArialBlack-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6" name="Google Shape;446;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4" name="Google Shape;48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4" name="Google Shape;49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4" name="Google Shape;514;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0" name="Google Shape;56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3" name="Google Shape;573;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3" name="Google Shape;593;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3" name="Google Shape;603;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4" name="Google Shape;62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5" name="Google Shape;645;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3" name="Google Shape;653;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9" name="Google Shape;669;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7" name="Google Shape;6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8dab1338e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g18dab1338e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7.jpg"/><Relationship Id="rId6" Type="http://schemas.openxmlformats.org/officeDocument/2006/relationships/image" Target="../media/image24.jpg"/><Relationship Id="rId7" Type="http://schemas.openxmlformats.org/officeDocument/2006/relationships/image" Target="../media/image6.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hyperlink" Target="https://www.youtube.com/watch?v=FiXbfeKA-fk" TargetMode="External"/><Relationship Id="rId6" Type="http://schemas.openxmlformats.org/officeDocument/2006/relationships/hyperlink" Target="https://www.audacityteam.org/download/" TargetMode="External"/><Relationship Id="rId7"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hyperlink" Target="https://www.audacityteam.org/wp-content/uploads/2017/12/feature-editing.png" TargetMode="External"/><Relationship Id="rId10" Type="http://schemas.openxmlformats.org/officeDocument/2006/relationships/image" Target="../media/image32.png"/><Relationship Id="rId13" Type="http://schemas.openxmlformats.org/officeDocument/2006/relationships/hyperlink" Target="https://www.audacityteam.org/wp-content/uploads/2017/12/feature-effects.png" TargetMode="External"/><Relationship Id="rId12"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hyperlink" Target="https://www.audacityteam.org/wp-content/uploads/2017/12/feature-export.png" TargetMode="External"/><Relationship Id="rId14" Type="http://schemas.openxmlformats.org/officeDocument/2006/relationships/image" Target="../media/image26.png"/><Relationship Id="rId5" Type="http://schemas.openxmlformats.org/officeDocument/2006/relationships/image" Target="../media/image5.png"/><Relationship Id="rId6" Type="http://schemas.openxmlformats.org/officeDocument/2006/relationships/hyperlink" Target="https://www.audacityteam.org/wp-content/uploads/2017/12/feature-recording.png" TargetMode="External"/><Relationship Id="rId7" Type="http://schemas.openxmlformats.org/officeDocument/2006/relationships/image" Target="../media/image33.png"/><Relationship Id="rId8"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hyperlink" Target="https://www.youtube.com/watch?v=gXfyXAwFfVU" TargetMode="External"/><Relationship Id="rId5" Type="http://schemas.openxmlformats.org/officeDocument/2006/relationships/hyperlink" Target="https://lightworks.en.softonic.com/download" TargetMode="External"/><Relationship Id="rId6" Type="http://schemas.openxmlformats.org/officeDocument/2006/relationships/image" Target="../media/image6.png"/><Relationship Id="rId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hyperlink" Target="https://www.powtoon.com/" TargetMode="External"/><Relationship Id="rId7" Type="http://schemas.openxmlformats.org/officeDocument/2006/relationships/hyperlink" Target="https://www.youtube.com/watch?v=lEQiZQi-aGY&amp;t=508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70.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6.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6.png"/><Relationship Id="rId5"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jpg"/><Relationship Id="rId4" Type="http://schemas.openxmlformats.org/officeDocument/2006/relationships/image" Target="../media/image6.png"/><Relationship Id="rId5"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jpg"/><Relationship Id="rId4" Type="http://schemas.openxmlformats.org/officeDocument/2006/relationships/image" Target="../media/image6.png"/><Relationship Id="rId5"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6.png"/><Relationship Id="rId5"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jpg"/><Relationship Id="rId4" Type="http://schemas.openxmlformats.org/officeDocument/2006/relationships/image" Target="../media/image6.png"/><Relationship Id="rId5"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5.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jp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jp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6.png"/><Relationship Id="rId7"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0.jpg"/><Relationship Id="rId4" Type="http://schemas.openxmlformats.org/officeDocument/2006/relationships/image" Target="../media/image6.png"/><Relationship Id="rId5"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jpg"/><Relationship Id="rId4" Type="http://schemas.openxmlformats.org/officeDocument/2006/relationships/image" Target="../media/image6.png"/><Relationship Id="rId5"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image" Target="../media/image6.png"/><Relationship Id="rId5"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6.png"/><Relationship Id="rId5"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6.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6.png"/><Relationship Id="rId9" Type="http://schemas.openxmlformats.org/officeDocument/2006/relationships/image" Target="../media/image73.jpg"/><Relationship Id="rId5" Type="http://schemas.openxmlformats.org/officeDocument/2006/relationships/image" Target="../media/image5.png"/><Relationship Id="rId6" Type="http://schemas.openxmlformats.org/officeDocument/2006/relationships/image" Target="../media/image66.jpg"/><Relationship Id="rId7" Type="http://schemas.openxmlformats.org/officeDocument/2006/relationships/image" Target="../media/image72.jpg"/><Relationship Id="rId8"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jpg"/><Relationship Id="rId4" Type="http://schemas.openxmlformats.org/officeDocument/2006/relationships/image" Target="../media/image6.png"/><Relationship Id="rId5"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jpg"/><Relationship Id="rId4" Type="http://schemas.openxmlformats.org/officeDocument/2006/relationships/image" Target="../media/image6.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1.jpg"/><Relationship Id="rId4" Type="http://schemas.openxmlformats.org/officeDocument/2006/relationships/image" Target="../media/image6.png"/><Relationship Id="rId5"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1.jpg"/><Relationship Id="rId4" Type="http://schemas.openxmlformats.org/officeDocument/2006/relationships/image" Target="../media/image6.png"/><Relationship Id="rId9" Type="http://schemas.openxmlformats.org/officeDocument/2006/relationships/hyperlink" Target="http://dig.ccmixter.org/" TargetMode="External"/><Relationship Id="rId5" Type="http://schemas.openxmlformats.org/officeDocument/2006/relationships/image" Target="../media/image5.png"/><Relationship Id="rId6" Type="http://schemas.openxmlformats.org/officeDocument/2006/relationships/hyperlink" Target="https://unsplash.com/" TargetMode="External"/><Relationship Id="rId7" Type="http://schemas.openxmlformats.org/officeDocument/2006/relationships/hyperlink" Target="https://pixabay.com/" TargetMode="External"/><Relationship Id="rId8" Type="http://schemas.openxmlformats.org/officeDocument/2006/relationships/hyperlink" Target="https://www.freepik.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jpg"/><Relationship Id="rId4" Type="http://schemas.openxmlformats.org/officeDocument/2006/relationships/image" Target="../media/image6.png"/><Relationship Id="rId5"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6.jpg"/><Relationship Id="rId4" Type="http://schemas.openxmlformats.org/officeDocument/2006/relationships/image" Target="../media/image6.png"/><Relationship Id="rId5"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6.jpg"/><Relationship Id="rId4" Type="http://schemas.openxmlformats.org/officeDocument/2006/relationships/image" Target="../media/image6.png"/><Relationship Id="rId5"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6.jpg"/><Relationship Id="rId4" Type="http://schemas.openxmlformats.org/officeDocument/2006/relationships/image" Target="../media/image6.png"/><Relationship Id="rId5"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6.jpg"/><Relationship Id="rId4" Type="http://schemas.openxmlformats.org/officeDocument/2006/relationships/image" Target="../media/image6.png"/><Relationship Id="rId5"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6.jpg"/><Relationship Id="rId4" Type="http://schemas.openxmlformats.org/officeDocument/2006/relationships/image" Target="../media/image6.png"/><Relationship Id="rId5" Type="http://schemas.openxmlformats.org/officeDocument/2006/relationships/image" Target="../media/image5.png"/></Relationships>
</file>

<file path=ppt/slides/_rels/slide49.xml.rels><?xml version="1.0" encoding="UTF-8" standalone="yes"?><Relationships xmlns="http://schemas.openxmlformats.org/package/2006/relationships"><Relationship Id="rId11" Type="http://schemas.openxmlformats.org/officeDocument/2006/relationships/image" Target="../media/image81.jpg"/><Relationship Id="rId10" Type="http://schemas.openxmlformats.org/officeDocument/2006/relationships/image" Target="../media/image85.pn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3.jp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84.png"/><Relationship Id="rId8"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4.png"/><Relationship Id="rId4" Type="http://schemas.openxmlformats.org/officeDocument/2006/relationships/image" Target="../media/image20.jpg"/><Relationship Id="rId5" Type="http://schemas.openxmlformats.org/officeDocument/2006/relationships/image" Target="../media/image30.jpg"/><Relationship Id="rId6" Type="http://schemas.openxmlformats.org/officeDocument/2006/relationships/image" Target="../media/image6.png"/><Relationship Id="rId7"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6.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83" name="Shape 83"/>
        <p:cNvGrpSpPr/>
        <p:nvPr/>
      </p:nvGrpSpPr>
      <p:grpSpPr>
        <a:xfrm>
          <a:off x="0" y="0"/>
          <a:ext cx="0" cy="0"/>
          <a:chOff x="0" y="0"/>
          <a:chExt cx="0" cy="0"/>
        </a:xfrm>
      </p:grpSpPr>
      <p:sp>
        <p:nvSpPr>
          <p:cNvPr id="84" name="Google Shape;84;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400"/>
              <a:buNone/>
            </a:pPr>
            <a:r>
              <a:rPr lang="en-IE" sz="2400">
                <a:latin typeface="Arial Black"/>
                <a:ea typeface="Arial Black"/>
                <a:cs typeface="Arial Black"/>
                <a:sym typeface="Arial Black"/>
              </a:rPr>
              <a:t>Modul 4</a:t>
            </a:r>
            <a:endParaRPr/>
          </a:p>
        </p:txBody>
      </p:sp>
      <p:pic>
        <p:nvPicPr>
          <p:cNvPr descr="Text&#10;&#10;Description automatically generated" id="85" name="Google Shape;85;p1"/>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542691" y="769716"/>
            <a:ext cx="3106618" cy="40216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188" name="Google Shape;188;p5"/>
          <p:cNvPicPr preferRelativeResize="0"/>
          <p:nvPr/>
        </p:nvPicPr>
        <p:blipFill rotWithShape="1">
          <a:blip r:embed="rId3">
            <a:alphaModFix/>
          </a:blip>
          <a:srcRect b="0" l="0" r="0" t="0"/>
          <a:stretch/>
        </p:blipFill>
        <p:spPr>
          <a:xfrm>
            <a:off x="8120087" y="-9954"/>
            <a:ext cx="4236194" cy="3917530"/>
          </a:xfrm>
          <a:prstGeom prst="rect">
            <a:avLst/>
          </a:prstGeom>
          <a:noFill/>
          <a:ln>
            <a:noFill/>
          </a:ln>
        </p:spPr>
      </p:pic>
      <p:sp>
        <p:nvSpPr>
          <p:cNvPr id="189" name="Google Shape;189;p5"/>
          <p:cNvSpPr txBox="1"/>
          <p:nvPr>
            <p:ph type="title"/>
          </p:nvPr>
        </p:nvSpPr>
        <p:spPr>
          <a:xfrm>
            <a:off x="1922076" y="4539738"/>
            <a:ext cx="8102100" cy="14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IE" sz="4000">
                <a:solidFill>
                  <a:srgbClr val="E1AE44"/>
                </a:solidFill>
                <a:latin typeface="Abel"/>
                <a:ea typeface="Abel"/>
                <a:cs typeface="Abel"/>
                <a:sym typeface="Abel"/>
              </a:rPr>
              <a:t>Open-Source-Audiobearbeitungssoftware</a:t>
            </a:r>
            <a:br>
              <a:rPr lang="en-IE" sz="2800">
                <a:solidFill>
                  <a:srgbClr val="E1AE44"/>
                </a:solidFill>
                <a:latin typeface="Calibri"/>
                <a:ea typeface="Calibri"/>
                <a:cs typeface="Calibri"/>
                <a:sym typeface="Calibri"/>
              </a:rPr>
            </a:br>
            <a:endParaRPr sz="2800">
              <a:solidFill>
                <a:srgbClr val="E1AE44"/>
              </a:solidFill>
              <a:latin typeface="Calibri"/>
              <a:ea typeface="Calibri"/>
              <a:cs typeface="Calibri"/>
              <a:sym typeface="Calibri"/>
            </a:endParaRPr>
          </a:p>
        </p:txBody>
      </p:sp>
      <p:pic>
        <p:nvPicPr>
          <p:cNvPr descr="Logo&#10;&#10;Description automatically generated with low confidence" id="190" name="Google Shape;190;p5"/>
          <p:cNvPicPr preferRelativeResize="0"/>
          <p:nvPr/>
        </p:nvPicPr>
        <p:blipFill rotWithShape="1">
          <a:blip r:embed="rId4">
            <a:alphaModFix/>
          </a:blip>
          <a:srcRect b="1" l="21419" r="21658" t="0"/>
          <a:stretch/>
        </p:blipFill>
        <p:spPr>
          <a:xfrm>
            <a:off x="30" y="0"/>
            <a:ext cx="4000480" cy="4005933"/>
          </a:xfrm>
          <a:custGeom>
            <a:rect b="b" l="l" r="r" t="t"/>
            <a:pathLst>
              <a:path extrusionOk="0" h="4005943" w="4000500">
                <a:moveTo>
                  <a:pt x="0" y="0"/>
                </a:moveTo>
                <a:lnTo>
                  <a:pt x="4000500" y="0"/>
                </a:lnTo>
                <a:lnTo>
                  <a:pt x="4000500" y="3936797"/>
                </a:lnTo>
                <a:lnTo>
                  <a:pt x="3316514" y="4005943"/>
                </a:lnTo>
                <a:lnTo>
                  <a:pt x="0" y="3964175"/>
                </a:lnTo>
                <a:close/>
              </a:path>
            </a:pathLst>
          </a:custGeom>
          <a:noFill/>
          <a:ln>
            <a:noFill/>
          </a:ln>
        </p:spPr>
      </p:pic>
      <p:pic>
        <p:nvPicPr>
          <p:cNvPr descr="Logo&#10;&#10;Description automatically generated" id="191" name="Google Shape;191;p5"/>
          <p:cNvPicPr preferRelativeResize="0"/>
          <p:nvPr/>
        </p:nvPicPr>
        <p:blipFill rotWithShape="1">
          <a:blip r:embed="rId5">
            <a:alphaModFix/>
          </a:blip>
          <a:srcRect b="2" l="7965" r="16250" t="0"/>
          <a:stretch/>
        </p:blipFill>
        <p:spPr>
          <a:xfrm>
            <a:off x="4034209" y="-9954"/>
            <a:ext cx="4085877" cy="3914287"/>
          </a:xfrm>
          <a:custGeom>
            <a:rect b="b" l="l" r="r" t="t"/>
            <a:pathLst>
              <a:path extrusionOk="0" h="3959032" w="4000500">
                <a:moveTo>
                  <a:pt x="0" y="0"/>
                </a:moveTo>
                <a:lnTo>
                  <a:pt x="4000500" y="0"/>
                </a:lnTo>
                <a:lnTo>
                  <a:pt x="4000500" y="3959032"/>
                </a:lnTo>
                <a:lnTo>
                  <a:pt x="9072" y="3926114"/>
                </a:lnTo>
                <a:lnTo>
                  <a:pt x="0" y="3925346"/>
                </a:lnTo>
                <a:close/>
              </a:path>
            </a:pathLst>
          </a:custGeom>
          <a:noFill/>
          <a:ln>
            <a:noFill/>
          </a:ln>
        </p:spPr>
      </p:pic>
      <p:grpSp>
        <p:nvGrpSpPr>
          <p:cNvPr id="192" name="Google Shape;192;p5"/>
          <p:cNvGrpSpPr/>
          <p:nvPr/>
        </p:nvGrpSpPr>
        <p:grpSpPr>
          <a:xfrm>
            <a:off x="0" y="3528992"/>
            <a:ext cx="12192000" cy="757168"/>
            <a:chOff x="0" y="2959818"/>
            <a:chExt cx="12192000" cy="757168"/>
          </a:xfrm>
        </p:grpSpPr>
        <p:sp>
          <p:nvSpPr>
            <p:cNvPr id="193" name="Google Shape;193;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4" name="Google Shape;194;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6">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95" name="Google Shape;195;p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6" name="Google Shape;196;p5"/>
          <p:cNvPicPr preferRelativeResize="0"/>
          <p:nvPr/>
        </p:nvPicPr>
        <p:blipFill rotWithShape="1">
          <a:blip r:embed="rId7">
            <a:alphaModFix/>
          </a:blip>
          <a:srcRect b="0" l="0" r="0" t="0"/>
          <a:stretch/>
        </p:blipFill>
        <p:spPr>
          <a:xfrm>
            <a:off x="235341" y="6242795"/>
            <a:ext cx="1964299" cy="427819"/>
          </a:xfrm>
          <a:prstGeom prst="rect">
            <a:avLst/>
          </a:prstGeom>
          <a:noFill/>
          <a:ln>
            <a:noFill/>
          </a:ln>
        </p:spPr>
      </p:pic>
      <p:sp>
        <p:nvSpPr>
          <p:cNvPr id="197" name="Google Shape;197;p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8" name="Google Shape;198;p5"/>
          <p:cNvPicPr preferRelativeResize="0"/>
          <p:nvPr/>
        </p:nvPicPr>
        <p:blipFill rotWithShape="1">
          <a:blip r:embed="rId8">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4" name="Google Shape;204;p33"/>
          <p:cNvSpPr/>
          <p:nvPr/>
        </p:nvSpPr>
        <p:spPr>
          <a:xfrm>
            <a:off x="0" y="0"/>
            <a:ext cx="4693698" cy="6858000"/>
          </a:xfrm>
          <a:custGeom>
            <a:rect b="b" l="l" r="r" t="t"/>
            <a:pathLst>
              <a:path extrusionOk="0" h="6858000" w="4693698">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3"/>
          <p:cNvSpPr/>
          <p:nvPr/>
        </p:nvSpPr>
        <p:spPr>
          <a:xfrm flipH="1">
            <a:off x="0" y="0"/>
            <a:ext cx="4838076" cy="6858000"/>
          </a:xfrm>
          <a:custGeom>
            <a:rect b="b" l="l" r="r" t="t"/>
            <a:pathLst>
              <a:path extrusionOk="0" h="6858000" w="4838076">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 name="Google Shape;206;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07" name="Google Shape;207;p3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08" name="Google Shape;208;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09" name="Google Shape;209;p33"/>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210" name="Google Shape;210;p33"/>
          <p:cNvSpPr txBox="1"/>
          <p:nvPr/>
        </p:nvSpPr>
        <p:spPr>
          <a:xfrm>
            <a:off x="354685" y="389978"/>
            <a:ext cx="4030502" cy="56654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Audacity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Audacity ist ein kostenloser, benutzerfreundlicher, mehrspuriger Audio-Editor und -Recorder für verschiedene Betriebssysteme.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Sie können Musik, Soundeffekte und Audiospuren zu Ihrem Projekt hinzufügen und Ihre eigene digitale Geschichte erstellen.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lt1"/>
              </a:solidFill>
              <a:latin typeface="Abel"/>
              <a:ea typeface="Abel"/>
              <a:cs typeface="Abel"/>
              <a:sym typeface="Abel"/>
            </a:endParaRPr>
          </a:p>
          <a:p>
            <a:pPr indent="0" lvl="0" marL="0" marR="0" rtl="0" algn="l">
              <a:lnSpc>
                <a:spcPct val="90000"/>
              </a:lnSpc>
              <a:spcBef>
                <a:spcPts val="60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YouTube Video Tutorial: </a:t>
            </a:r>
            <a:r>
              <a:rPr b="0" i="0" lang="en-IE" sz="1800" u="sng" cap="none" strike="noStrike">
                <a:solidFill>
                  <a:srgbClr val="FFFFFF"/>
                </a:solidFill>
                <a:latin typeface="Abel"/>
                <a:ea typeface="Abel"/>
                <a:cs typeface="Abel"/>
                <a:sym typeface="Abel"/>
                <a:hlinkClick r:id="rId5">
                  <a:extLst>
                    <a:ext uri="{A12FA001-AC4F-418D-AE19-62706E023703}">
                      <ahyp:hlinkClr val="tx"/>
                    </a:ext>
                  </a:extLst>
                </a:hlinkClick>
              </a:rPr>
              <a:t>https://www.youtube.com/watch?v=FiXbfeKA-fk</a:t>
            </a:r>
            <a:endParaRPr b="0" i="0" sz="1800" u="none" cap="none" strike="noStrike">
              <a:solidFill>
                <a:srgbClr val="FFFFFF"/>
              </a:solidFill>
              <a:latin typeface="Abel"/>
              <a:ea typeface="Abel"/>
              <a:cs typeface="Abel"/>
              <a:sym typeface="Abel"/>
            </a:endParaRPr>
          </a:p>
          <a:p>
            <a:pPr indent="0" lvl="0" marL="0" marR="0" rtl="0" algn="l">
              <a:lnSpc>
                <a:spcPct val="90000"/>
              </a:lnSpc>
              <a:spcBef>
                <a:spcPts val="60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Kostenloser Download hier: </a:t>
            </a:r>
            <a:r>
              <a:rPr b="0" i="0" lang="en-IE" sz="1800" u="sng" cap="none" strike="noStrike">
                <a:solidFill>
                  <a:srgbClr val="FFFFFF"/>
                </a:solidFill>
                <a:latin typeface="Abel"/>
                <a:ea typeface="Abel"/>
                <a:cs typeface="Abel"/>
                <a:sym typeface="Abel"/>
                <a:hlinkClick r:id="rId6">
                  <a:extLst>
                    <a:ext uri="{A12FA001-AC4F-418D-AE19-62706E023703}">
                      <ahyp:hlinkClr val="tx"/>
                    </a:ext>
                  </a:extLst>
                </a:hlinkClick>
              </a:rPr>
              <a:t>https://www.audacityteam.org/download/</a:t>
            </a:r>
            <a:endParaRPr b="0" i="0" sz="1800" u="none" cap="none" strike="noStrike">
              <a:solidFill>
                <a:srgbClr val="FFFFFF"/>
              </a:solidFill>
              <a:latin typeface="Abel"/>
              <a:ea typeface="Abel"/>
              <a:cs typeface="Abel"/>
              <a:sym typeface="Abel"/>
            </a:endParaRPr>
          </a:p>
        </p:txBody>
      </p:sp>
      <p:pic>
        <p:nvPicPr>
          <p:cNvPr descr="Graphical user interface, application&#10;&#10;Description automatically generated" id="211" name="Google Shape;211;p33"/>
          <p:cNvPicPr preferRelativeResize="0"/>
          <p:nvPr/>
        </p:nvPicPr>
        <p:blipFill rotWithShape="1">
          <a:blip r:embed="rId7">
            <a:alphaModFix/>
          </a:blip>
          <a:srcRect b="11609" l="0" r="-3" t="9567"/>
          <a:stretch/>
        </p:blipFill>
        <p:spPr>
          <a:xfrm>
            <a:off x="5363567" y="1637288"/>
            <a:ext cx="6014185" cy="3583424"/>
          </a:xfrm>
          <a:prstGeom prst="rect">
            <a:avLst/>
          </a:prstGeom>
          <a:noFill/>
          <a:ln>
            <a:noFill/>
          </a:ln>
          <a:effectLst>
            <a:outerShdw blurRad="63500" sx="102000" rotWithShape="0" algn="ctr" sy="102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sp>
        <p:nvSpPr>
          <p:cNvPr id="216" name="Google Shape;216;p34"/>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7" name="Google Shape;217;p34"/>
          <p:cNvPicPr preferRelativeResize="0"/>
          <p:nvPr/>
        </p:nvPicPr>
        <p:blipFill rotWithShape="1">
          <a:blip r:embed="rId3">
            <a:alphaModFix amt="35000"/>
          </a:blip>
          <a:srcRect b="0" l="0" r="0" t="0"/>
          <a:stretch/>
        </p:blipFill>
        <p:spPr>
          <a:xfrm>
            <a:off x="637038" y="1181002"/>
            <a:ext cx="9582755" cy="4689878"/>
          </a:xfrm>
          <a:prstGeom prst="rect">
            <a:avLst/>
          </a:prstGeom>
          <a:noFill/>
          <a:ln>
            <a:noFill/>
          </a:ln>
        </p:spPr>
      </p:pic>
      <p:sp>
        <p:nvSpPr>
          <p:cNvPr id="218" name="Google Shape;218;p34"/>
          <p:cNvSpPr txBox="1"/>
          <p:nvPr/>
        </p:nvSpPr>
        <p:spPr>
          <a:xfrm>
            <a:off x="637050" y="1909150"/>
            <a:ext cx="3114900" cy="3639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000000"/>
              </a:buClr>
              <a:buSzPts val="5400"/>
              <a:buFont typeface="Arial"/>
              <a:buNone/>
            </a:pPr>
            <a:r>
              <a:rPr b="0" i="0" lang="en-IE" sz="5400" u="none" cap="none" strike="noStrike">
                <a:solidFill>
                  <a:srgbClr val="E1AE44"/>
                </a:solidFill>
                <a:latin typeface="Abel"/>
                <a:ea typeface="Abel"/>
                <a:cs typeface="Abel"/>
                <a:sym typeface="Abel"/>
              </a:rPr>
              <a:t>Audacity</a:t>
            </a:r>
            <a:endParaRPr sz="5400">
              <a:solidFill>
                <a:srgbClr val="E1AE44"/>
              </a:solidFill>
              <a:latin typeface="Abel"/>
              <a:ea typeface="Abel"/>
              <a:cs typeface="Abel"/>
              <a:sym typeface="Abel"/>
            </a:endParaRPr>
          </a:p>
          <a:p>
            <a:pPr indent="0" lvl="0" marL="0" marR="0" rtl="0" algn="r">
              <a:lnSpc>
                <a:spcPct val="90000"/>
              </a:lnSpc>
              <a:spcBef>
                <a:spcPts val="0"/>
              </a:spcBef>
              <a:spcAft>
                <a:spcPts val="0"/>
              </a:spcAft>
              <a:buClr>
                <a:srgbClr val="000000"/>
              </a:buClr>
              <a:buSzPts val="5400"/>
              <a:buFont typeface="Arial"/>
              <a:buNone/>
            </a:pPr>
            <a:r>
              <a:rPr b="0" i="0" lang="en-IE" sz="5400" u="none" cap="none" strike="noStrike">
                <a:solidFill>
                  <a:srgbClr val="E1AE44"/>
                </a:solidFill>
                <a:latin typeface="Abel"/>
                <a:ea typeface="Abel"/>
                <a:cs typeface="Abel"/>
                <a:sym typeface="Abel"/>
              </a:rPr>
              <a:t>Funktionen</a:t>
            </a:r>
            <a:endParaRPr b="0" i="0" sz="5400" u="none" cap="none" strike="noStrike">
              <a:solidFill>
                <a:srgbClr val="E1AE44"/>
              </a:solidFill>
              <a:latin typeface="Abel"/>
              <a:ea typeface="Abel"/>
              <a:cs typeface="Abel"/>
              <a:sym typeface="Abel"/>
            </a:endParaRPr>
          </a:p>
        </p:txBody>
      </p:sp>
      <p:cxnSp>
        <p:nvCxnSpPr>
          <p:cNvPr id="219" name="Google Shape;219;p34"/>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20" name="Google Shape;220;p34"/>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21" name="Google Shape;221;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2" name="Google Shape;222;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3" name="Google Shape;223;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4" name="Google Shape;224;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id="225" name="Google Shape;225;p34">
            <a:hlinkClick r:id="rId6"/>
          </p:cNvPr>
          <p:cNvPicPr preferRelativeResize="0"/>
          <p:nvPr/>
        </p:nvPicPr>
        <p:blipFill rotWithShape="1">
          <a:blip r:embed="rId7">
            <a:alphaModFix/>
          </a:blip>
          <a:srcRect b="4" l="0" r="4" t="0"/>
          <a:stretch/>
        </p:blipFill>
        <p:spPr>
          <a:xfrm>
            <a:off x="4807519" y="439770"/>
            <a:ext cx="1325141" cy="1325141"/>
          </a:xfrm>
          <a:prstGeom prst="rect">
            <a:avLst/>
          </a:prstGeom>
          <a:noFill/>
          <a:ln>
            <a:noFill/>
          </a:ln>
          <a:effectLst>
            <a:outerShdw blurRad="50800" rotWithShape="0" algn="r" dir="10800000" dist="38100">
              <a:srgbClr val="000000">
                <a:alpha val="40000"/>
              </a:srgbClr>
            </a:outerShdw>
          </a:effectLst>
        </p:spPr>
      </p:pic>
      <p:sp>
        <p:nvSpPr>
          <p:cNvPr id="226" name="Google Shape;226;p34"/>
          <p:cNvSpPr txBox="1"/>
          <p:nvPr/>
        </p:nvSpPr>
        <p:spPr>
          <a:xfrm>
            <a:off x="6425050" y="565825"/>
            <a:ext cx="4154100" cy="1222500"/>
          </a:xfrm>
          <a:prstGeom prst="rect">
            <a:avLst/>
          </a:prstGeom>
          <a:noFill/>
          <a:ln>
            <a:noFill/>
          </a:ln>
        </p:spPr>
        <p:txBody>
          <a:bodyPr anchorCtr="0" anchor="t" bIns="45700" lIns="91425" spcFirstLastPara="1" rIns="91425" wrap="square" tIns="45700">
            <a:normAutofit fontScale="70000" lnSpcReduction="10000"/>
          </a:bodyPr>
          <a:lstStyle/>
          <a:p>
            <a:pPr indent="0" lvl="0" marL="0" marR="0" rtl="0" algn="l">
              <a:lnSpc>
                <a:spcPct val="90000"/>
              </a:lnSpc>
              <a:spcBef>
                <a:spcPts val="0"/>
              </a:spcBef>
              <a:spcAft>
                <a:spcPts val="0"/>
              </a:spcAft>
              <a:buClr>
                <a:srgbClr val="000000"/>
              </a:buClr>
              <a:buSzPct val="100000"/>
              <a:buFont typeface="Arial"/>
              <a:buNone/>
            </a:pPr>
            <a:r>
              <a:rPr b="0" i="0" lang="en-IE" sz="3400" u="none" cap="none" strike="noStrike">
                <a:solidFill>
                  <a:srgbClr val="0070C0"/>
                </a:solidFill>
                <a:latin typeface="Abel"/>
                <a:ea typeface="Abel"/>
                <a:cs typeface="Abel"/>
                <a:sym typeface="Abel"/>
              </a:rPr>
              <a:t>Aufnahme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ct val="100000"/>
              <a:buFont typeface="Arial"/>
              <a:buNone/>
            </a:pPr>
            <a:r>
              <a:rPr b="0" i="0" lang="en-IE" sz="2600" u="none" cap="none" strike="noStrike">
                <a:solidFill>
                  <a:schemeClr val="lt1"/>
                </a:solidFill>
                <a:latin typeface="Abel"/>
                <a:ea typeface="Abel"/>
                <a:cs typeface="Abel"/>
                <a:sym typeface="Abel"/>
              </a:rPr>
              <a:t>Audacity kann Live-Audio über ein Mikrofon oder Mischpult aufnehmen oder Aufnahmen von anderen Medien digitalisieren.</a:t>
            </a:r>
            <a:endParaRPr b="0" i="0" sz="2600" u="none" cap="none" strike="noStrike">
              <a:solidFill>
                <a:schemeClr val="lt1"/>
              </a:solidFill>
              <a:latin typeface="Abel"/>
              <a:ea typeface="Abel"/>
              <a:cs typeface="Abel"/>
              <a:sym typeface="Abel"/>
            </a:endParaRPr>
          </a:p>
        </p:txBody>
      </p:sp>
      <p:pic>
        <p:nvPicPr>
          <p:cNvPr id="227" name="Google Shape;227;p34"/>
          <p:cNvPicPr preferRelativeResize="0"/>
          <p:nvPr/>
        </p:nvPicPr>
        <p:blipFill rotWithShape="1">
          <a:blip r:embed="rId8">
            <a:alphaModFix/>
          </a:blip>
          <a:srcRect b="0" l="0" r="0" t="0"/>
          <a:stretch/>
        </p:blipFill>
        <p:spPr>
          <a:xfrm>
            <a:off x="2114965" y="1675290"/>
            <a:ext cx="1222630" cy="1222630"/>
          </a:xfrm>
          <a:prstGeom prst="rect">
            <a:avLst/>
          </a:prstGeom>
          <a:noFill/>
          <a:ln>
            <a:noFill/>
          </a:ln>
          <a:effectLst>
            <a:outerShdw blurRad="50800" rotWithShape="0" algn="r" dir="10800000" dist="38100">
              <a:srgbClr val="000000">
                <a:alpha val="40000"/>
              </a:srgbClr>
            </a:outerShdw>
          </a:effectLst>
        </p:spPr>
      </p:pic>
      <p:pic>
        <p:nvPicPr>
          <p:cNvPr id="228" name="Google Shape;228;p34">
            <a:hlinkClick r:id="rId9"/>
          </p:cNvPr>
          <p:cNvPicPr preferRelativeResize="0"/>
          <p:nvPr/>
        </p:nvPicPr>
        <p:blipFill rotWithShape="1">
          <a:blip r:embed="rId10">
            <a:alphaModFix/>
          </a:blip>
          <a:srcRect b="0" l="0" r="0" t="0"/>
          <a:stretch/>
        </p:blipFill>
        <p:spPr>
          <a:xfrm>
            <a:off x="4812126" y="1937760"/>
            <a:ext cx="1325142" cy="1325142"/>
          </a:xfrm>
          <a:prstGeom prst="rect">
            <a:avLst/>
          </a:prstGeom>
          <a:noFill/>
          <a:ln>
            <a:noFill/>
          </a:ln>
          <a:effectLst>
            <a:outerShdw blurRad="50800" rotWithShape="0" algn="r" dir="10800000" dist="38100">
              <a:srgbClr val="000000">
                <a:alpha val="40000"/>
              </a:srgbClr>
            </a:outerShdw>
          </a:effectLst>
        </p:spPr>
      </p:pic>
      <p:sp>
        <p:nvSpPr>
          <p:cNvPr id="229" name="Google Shape;229;p34"/>
          <p:cNvSpPr txBox="1"/>
          <p:nvPr/>
        </p:nvSpPr>
        <p:spPr>
          <a:xfrm>
            <a:off x="6425050" y="1832275"/>
            <a:ext cx="4261800" cy="117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Ausfuhr/Einfuhr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Importieren, bearbeiten und kombinieren Sie Sounddateien. Exportieren Sie Ihre Aufnahmen in vielen verschiedenen Dateiformaten, auch mehrere Dateien auf einmal.</a:t>
            </a:r>
            <a:endParaRPr b="0" i="0" sz="1400" u="none" cap="none" strike="noStrike">
              <a:solidFill>
                <a:srgbClr val="000000"/>
              </a:solidFill>
              <a:latin typeface="Arial"/>
              <a:ea typeface="Arial"/>
              <a:cs typeface="Arial"/>
              <a:sym typeface="Arial"/>
            </a:endParaRPr>
          </a:p>
        </p:txBody>
      </p:sp>
      <p:sp>
        <p:nvSpPr>
          <p:cNvPr id="230" name="Google Shape;230;p34"/>
          <p:cNvSpPr txBox="1"/>
          <p:nvPr/>
        </p:nvSpPr>
        <p:spPr>
          <a:xfrm>
            <a:off x="6425050" y="3550024"/>
            <a:ext cx="4261800" cy="1499400"/>
          </a:xfrm>
          <a:prstGeom prst="rect">
            <a:avLst/>
          </a:prstGeom>
          <a:noFill/>
          <a:ln>
            <a:noFill/>
          </a:ln>
        </p:spPr>
        <p:txBody>
          <a:bodyPr anchorCtr="0" anchor="t" bIns="45700" lIns="91425" spcFirstLastPara="1" rIns="91425" wrap="square" tIns="45700">
            <a:normAutofit fontScale="32500"/>
          </a:bodyPr>
          <a:lstStyle/>
          <a:p>
            <a:pPr indent="0" lvl="0" marL="0" marR="0" rtl="0" algn="l">
              <a:lnSpc>
                <a:spcPct val="90000"/>
              </a:lnSpc>
              <a:spcBef>
                <a:spcPts val="0"/>
              </a:spcBef>
              <a:spcAft>
                <a:spcPts val="0"/>
              </a:spcAft>
              <a:buClr>
                <a:srgbClr val="000000"/>
              </a:buClr>
              <a:buSzPct val="81632"/>
              <a:buFont typeface="Arial"/>
              <a:buNone/>
            </a:pPr>
            <a:r>
              <a:rPr b="0" i="0" lang="en-IE" sz="7350" u="none" cap="none" strike="noStrike">
                <a:solidFill>
                  <a:srgbClr val="2E75B5"/>
                </a:solidFill>
                <a:latin typeface="Abel"/>
                <a:ea typeface="Abel"/>
                <a:cs typeface="Abel"/>
                <a:sym typeface="Abel"/>
              </a:rPr>
              <a:t>Bearbeitung </a:t>
            </a:r>
            <a:endParaRPr b="0" i="0" sz="735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Clr>
                <a:srgbClr val="000000"/>
              </a:buClr>
              <a:buSzPct val="76881"/>
              <a:buFont typeface="Arial"/>
              <a:buNone/>
            </a:pPr>
            <a:r>
              <a:rPr b="0" i="0" lang="en-IE" sz="5723" u="none" cap="none" strike="noStrike">
                <a:solidFill>
                  <a:schemeClr val="lt1"/>
                </a:solidFill>
                <a:latin typeface="Abel"/>
                <a:ea typeface="Abel"/>
                <a:cs typeface="Abel"/>
                <a:sym typeface="Abel"/>
              </a:rPr>
              <a:t>Audacity kann Live-Audio über ein Mikrofon oder Mischpult aufnehmen oder Aufnahmen von anderen Medien digitalisieren.</a:t>
            </a:r>
            <a:endParaRPr b="1" i="0" sz="4400" u="none" cap="none" strike="noStrike">
              <a:solidFill>
                <a:schemeClr val="lt1"/>
              </a:solidFill>
              <a:latin typeface="Calibri"/>
              <a:ea typeface="Calibri"/>
              <a:cs typeface="Calibri"/>
              <a:sym typeface="Calibri"/>
            </a:endParaRPr>
          </a:p>
        </p:txBody>
      </p:sp>
      <p:pic>
        <p:nvPicPr>
          <p:cNvPr id="231" name="Google Shape;231;p34">
            <a:hlinkClick r:id="rId11"/>
          </p:cNvPr>
          <p:cNvPicPr preferRelativeResize="0"/>
          <p:nvPr/>
        </p:nvPicPr>
        <p:blipFill rotWithShape="1">
          <a:blip r:embed="rId12">
            <a:alphaModFix/>
          </a:blip>
          <a:srcRect b="0" l="0" r="0" t="0"/>
          <a:stretch/>
        </p:blipFill>
        <p:spPr>
          <a:xfrm>
            <a:off x="4871598" y="5049415"/>
            <a:ext cx="1325142" cy="1325142"/>
          </a:xfrm>
          <a:prstGeom prst="rect">
            <a:avLst/>
          </a:prstGeom>
          <a:noFill/>
          <a:ln>
            <a:noFill/>
          </a:ln>
          <a:effectLst>
            <a:outerShdw blurRad="50800" rotWithShape="0" algn="r" dir="10800000" dist="38100">
              <a:srgbClr val="000000">
                <a:alpha val="40000"/>
              </a:srgbClr>
            </a:outerShdw>
          </a:effectLst>
        </p:spPr>
      </p:pic>
      <p:sp>
        <p:nvSpPr>
          <p:cNvPr id="232" name="Google Shape;232;p34"/>
          <p:cNvSpPr txBox="1"/>
          <p:nvPr/>
        </p:nvSpPr>
        <p:spPr>
          <a:xfrm>
            <a:off x="6494100" y="5100738"/>
            <a:ext cx="3896100" cy="12225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000000"/>
              </a:buClr>
              <a:buSzPct val="100000"/>
              <a:buFont typeface="Arial"/>
              <a:buNone/>
            </a:pPr>
            <a:r>
              <a:rPr lang="en-IE" sz="2600">
                <a:solidFill>
                  <a:srgbClr val="2E75B5"/>
                </a:solidFill>
                <a:latin typeface="Abel"/>
                <a:ea typeface="Abel"/>
                <a:cs typeface="Abel"/>
                <a:sym typeface="Abel"/>
              </a:rPr>
              <a:t>Effekte</a:t>
            </a:r>
            <a:endParaRPr b="0" i="0" sz="2600" u="none" cap="none" strike="noStrike">
              <a:solidFill>
                <a:schemeClr val="lt1"/>
              </a:solidFill>
              <a:latin typeface="Abel"/>
              <a:ea typeface="Abel"/>
              <a:cs typeface="Abel"/>
              <a:sym typeface="Abel"/>
            </a:endParaRPr>
          </a:p>
          <a:p>
            <a:pPr indent="0" lvl="0" marL="0" marR="0" rtl="0" algn="l">
              <a:lnSpc>
                <a:spcPct val="90000"/>
              </a:lnSpc>
              <a:spcBef>
                <a:spcPts val="600"/>
              </a:spcBef>
              <a:spcAft>
                <a:spcPts val="0"/>
              </a:spcAft>
              <a:buClr>
                <a:srgbClr val="000000"/>
              </a:buClr>
              <a:buSzPct val="100000"/>
              <a:buFont typeface="Arial"/>
              <a:buNone/>
            </a:pPr>
            <a:r>
              <a:rPr b="0" i="0" lang="en-IE" sz="1900" u="none" cap="none" strike="noStrike">
                <a:solidFill>
                  <a:schemeClr val="lt1"/>
                </a:solidFill>
                <a:latin typeface="Abel"/>
                <a:ea typeface="Abel"/>
                <a:cs typeface="Abel"/>
                <a:sym typeface="Abel"/>
              </a:rPr>
              <a:t>Audacity kann Live-Audio über ein Mikrofon oder Mischpult aufnehmen oder Aufnahmen von anderen Medien digitalisieren.</a:t>
            </a:r>
            <a:endParaRPr b="0" i="0" sz="1900" u="none" cap="none" strike="noStrike">
              <a:solidFill>
                <a:schemeClr val="lt1"/>
              </a:solidFill>
              <a:latin typeface="Abel"/>
              <a:ea typeface="Abel"/>
              <a:cs typeface="Abel"/>
              <a:sym typeface="Abel"/>
            </a:endParaRPr>
          </a:p>
        </p:txBody>
      </p:sp>
      <p:pic>
        <p:nvPicPr>
          <p:cNvPr id="233" name="Google Shape;233;p34">
            <a:hlinkClick r:id="rId13"/>
          </p:cNvPr>
          <p:cNvPicPr preferRelativeResize="0"/>
          <p:nvPr/>
        </p:nvPicPr>
        <p:blipFill rotWithShape="1">
          <a:blip r:embed="rId14">
            <a:alphaModFix/>
          </a:blip>
          <a:srcRect b="0" l="0" r="0" t="0"/>
          <a:stretch/>
        </p:blipFill>
        <p:spPr>
          <a:xfrm>
            <a:off x="4720400" y="3435749"/>
            <a:ext cx="1499387" cy="1499387"/>
          </a:xfrm>
          <a:prstGeom prst="rect">
            <a:avLst/>
          </a:prstGeom>
          <a:noFill/>
          <a:ln>
            <a:noFill/>
          </a:ln>
          <a:effectLst>
            <a:outerShdw blurRad="50800" rotWithShape="0" algn="r" dir="10800000" dist="381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ical user interface&#10;&#10;Description automatically generated" id="239" name="Google Shape;239;p35"/>
          <p:cNvPicPr preferRelativeResize="0"/>
          <p:nvPr/>
        </p:nvPicPr>
        <p:blipFill rotWithShape="1">
          <a:blip r:embed="rId3">
            <a:alphaModFix/>
          </a:blip>
          <a:srcRect b="34099" l="0" r="-4" t="609"/>
          <a:stretch/>
        </p:blipFill>
        <p:spPr>
          <a:xfrm>
            <a:off x="4594928" y="3681405"/>
            <a:ext cx="7644062" cy="3176595"/>
          </a:xfrm>
          <a:prstGeom prst="rect">
            <a:avLst/>
          </a:prstGeom>
          <a:noFill/>
          <a:ln>
            <a:noFill/>
          </a:ln>
        </p:spPr>
      </p:pic>
      <p:sp>
        <p:nvSpPr>
          <p:cNvPr id="240" name="Google Shape;240;p35"/>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 name="Google Shape;241;p35"/>
          <p:cNvSpPr txBox="1"/>
          <p:nvPr>
            <p:ph type="title"/>
          </p:nvPr>
        </p:nvSpPr>
        <p:spPr>
          <a:xfrm>
            <a:off x="759550" y="162700"/>
            <a:ext cx="6897900" cy="3437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en-IE" sz="4000">
                <a:solidFill>
                  <a:srgbClr val="E1AE44"/>
                </a:solidFill>
                <a:latin typeface="Abel"/>
                <a:ea typeface="Abel"/>
                <a:cs typeface="Abel"/>
                <a:sym typeface="Abel"/>
              </a:rPr>
              <a:t>Lightworks</a:t>
            </a:r>
            <a:br>
              <a:rPr lang="en-IE" sz="2700">
                <a:solidFill>
                  <a:srgbClr val="FFD10F"/>
                </a:solidFill>
                <a:latin typeface="Calibri"/>
                <a:ea typeface="Calibri"/>
                <a:cs typeface="Calibri"/>
                <a:sym typeface="Calibri"/>
              </a:rPr>
            </a:br>
            <a:r>
              <a:rPr lang="en-IE" sz="3100">
                <a:solidFill>
                  <a:schemeClr val="lt1"/>
                </a:solidFill>
                <a:latin typeface="Abel"/>
                <a:ea typeface="Abel"/>
                <a:cs typeface="Abel"/>
                <a:sym typeface="Abel"/>
              </a:rPr>
              <a:t>ist ein preisgekrönter und leicht zu bedienender Video-Editor mit einer einfachen Benutzeroberfläche, mit der Sie Videos, Töne und Bilder schneiden und zusammenfügen können.</a:t>
            </a:r>
            <a:br>
              <a:rPr lang="en-IE" sz="3100">
                <a:solidFill>
                  <a:srgbClr val="D8D8D8"/>
                </a:solidFill>
                <a:latin typeface="Abel"/>
                <a:ea typeface="Abel"/>
                <a:cs typeface="Abel"/>
                <a:sym typeface="Abel"/>
              </a:rPr>
            </a:br>
            <a:br>
              <a:rPr lang="en-IE" sz="2800">
                <a:solidFill>
                  <a:srgbClr val="D8D8D8"/>
                </a:solidFill>
                <a:latin typeface="Calibri"/>
                <a:ea typeface="Calibri"/>
                <a:cs typeface="Calibri"/>
                <a:sym typeface="Calibri"/>
              </a:rPr>
            </a:br>
            <a:r>
              <a:rPr lang="en-IE" sz="2200">
                <a:solidFill>
                  <a:schemeClr val="lt1"/>
                </a:solidFill>
                <a:latin typeface="Abel"/>
                <a:ea typeface="Abel"/>
                <a:cs typeface="Abel"/>
                <a:sym typeface="Abel"/>
              </a:rPr>
              <a:t>Youtube Video Tutorial: </a:t>
            </a:r>
            <a:r>
              <a:rPr lang="en-IE" sz="2200" u="sng">
                <a:solidFill>
                  <a:srgbClr val="D8D8D8"/>
                </a:solidFill>
                <a:latin typeface="Abel"/>
                <a:ea typeface="Abel"/>
                <a:cs typeface="Abel"/>
                <a:sym typeface="Abel"/>
                <a:hlinkClick r:id="rId4">
                  <a:extLst>
                    <a:ext uri="{A12FA001-AC4F-418D-AE19-62706E023703}">
                      <ahyp:hlinkClr val="tx"/>
                    </a:ext>
                  </a:extLst>
                </a:hlinkClick>
              </a:rPr>
              <a:t>https://www.youtube.com/watch?v=gXfyXAwFfVU</a:t>
            </a:r>
            <a:br>
              <a:rPr lang="en-IE" sz="2200">
                <a:solidFill>
                  <a:srgbClr val="D8D8D8"/>
                </a:solidFill>
                <a:latin typeface="Abel"/>
                <a:ea typeface="Abel"/>
                <a:cs typeface="Abel"/>
                <a:sym typeface="Abel"/>
              </a:rPr>
            </a:br>
            <a:r>
              <a:rPr lang="en-IE" sz="2200">
                <a:solidFill>
                  <a:schemeClr val="lt1"/>
                </a:solidFill>
                <a:latin typeface="Abel"/>
                <a:ea typeface="Abel"/>
                <a:cs typeface="Abel"/>
                <a:sym typeface="Abel"/>
              </a:rPr>
              <a:t>Kostenloser Download hier: </a:t>
            </a:r>
            <a:r>
              <a:rPr lang="en-IE" sz="2200" u="sng">
                <a:solidFill>
                  <a:srgbClr val="D8D8D8"/>
                </a:solidFill>
                <a:latin typeface="Abel"/>
                <a:ea typeface="Abel"/>
                <a:cs typeface="Abel"/>
                <a:sym typeface="Abel"/>
                <a:hlinkClick r:id="rId5">
                  <a:extLst>
                    <a:ext uri="{A12FA001-AC4F-418D-AE19-62706E023703}">
                      <ahyp:hlinkClr val="tx"/>
                    </a:ext>
                  </a:extLst>
                </a:hlinkClick>
              </a:rPr>
              <a:t>https://lightworks.en.softonic.com/download</a:t>
            </a:r>
            <a:endParaRPr sz="2200">
              <a:solidFill>
                <a:srgbClr val="D8D8D8"/>
              </a:solidFill>
              <a:latin typeface="Abel"/>
              <a:ea typeface="Abel"/>
              <a:cs typeface="Abel"/>
              <a:sym typeface="Abel"/>
            </a:endParaRPr>
          </a:p>
        </p:txBody>
      </p:sp>
      <p:cxnSp>
        <p:nvCxnSpPr>
          <p:cNvPr id="242" name="Google Shape;242;p35"/>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43" name="Google Shape;243;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4" name="Google Shape;244;p35"/>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245" name="Google Shape;245;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6" name="Google Shape;246;p35"/>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0" name="Shape 250"/>
        <p:cNvGrpSpPr/>
        <p:nvPr/>
      </p:nvGrpSpPr>
      <p:grpSpPr>
        <a:xfrm>
          <a:off x="0" y="0"/>
          <a:ext cx="0" cy="0"/>
          <a:chOff x="0" y="0"/>
          <a:chExt cx="0" cy="0"/>
        </a:xfrm>
      </p:grpSpPr>
      <p:sp>
        <p:nvSpPr>
          <p:cNvPr id="251" name="Google Shape;251;p3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36"/>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000000"/>
              </a:buClr>
              <a:buSzPts val="5400"/>
              <a:buFont typeface="Arial"/>
              <a:buNone/>
            </a:pPr>
            <a:r>
              <a:rPr b="0" i="0" lang="en-IE" sz="5400" u="none" cap="none" strike="noStrike">
                <a:solidFill>
                  <a:srgbClr val="E1AE44"/>
                </a:solidFill>
                <a:latin typeface="Abel"/>
                <a:ea typeface="Abel"/>
                <a:cs typeface="Abel"/>
                <a:sym typeface="Abel"/>
              </a:rPr>
              <a:t>Merkmale von Lightworks</a:t>
            </a:r>
            <a:endParaRPr b="0" i="0" sz="5400" u="none" cap="none" strike="noStrike">
              <a:solidFill>
                <a:srgbClr val="E1AE44"/>
              </a:solidFill>
              <a:latin typeface="Abel"/>
              <a:ea typeface="Abel"/>
              <a:cs typeface="Abel"/>
              <a:sym typeface="Abel"/>
            </a:endParaRPr>
          </a:p>
        </p:txBody>
      </p:sp>
      <p:cxnSp>
        <p:nvCxnSpPr>
          <p:cNvPr id="253" name="Google Shape;253;p36"/>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54" name="Google Shape;254;p36"/>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55" name="Google Shape;255;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6" name="Google Shape;256;p36"/>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57" name="Google Shape;257;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8" name="Google Shape;258;p36"/>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Icon&#10;&#10;Description automatically generated" id="259" name="Google Shape;259;p36"/>
          <p:cNvPicPr preferRelativeResize="0"/>
          <p:nvPr/>
        </p:nvPicPr>
        <p:blipFill rotWithShape="1">
          <a:blip r:embed="rId5">
            <a:alphaModFix/>
          </a:blip>
          <a:srcRect b="0" l="0" r="0" t="0"/>
          <a:stretch/>
        </p:blipFill>
        <p:spPr>
          <a:xfrm>
            <a:off x="5130484" y="643803"/>
            <a:ext cx="1167177" cy="1167177"/>
          </a:xfrm>
          <a:prstGeom prst="rect">
            <a:avLst/>
          </a:prstGeom>
          <a:noFill/>
          <a:ln>
            <a:noFill/>
          </a:ln>
        </p:spPr>
      </p:pic>
      <p:sp>
        <p:nvSpPr>
          <p:cNvPr id="260" name="Google Shape;260;p36"/>
          <p:cNvSpPr txBox="1"/>
          <p:nvPr/>
        </p:nvSpPr>
        <p:spPr>
          <a:xfrm>
            <a:off x="6529125" y="391650"/>
            <a:ext cx="4845600" cy="1548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Bearbeitung</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Clr>
                <a:srgbClr val="000000"/>
              </a:buClr>
              <a:buSzPts val="1800"/>
              <a:buFont typeface="Arial"/>
              <a:buNone/>
            </a:pPr>
            <a:r>
              <a:rPr b="0" i="0" lang="en-IE" sz="1700" u="none" cap="none" strike="noStrike">
                <a:solidFill>
                  <a:schemeClr val="lt1"/>
                </a:solidFill>
                <a:latin typeface="Abel"/>
                <a:ea typeface="Abel"/>
                <a:cs typeface="Abel"/>
                <a:sym typeface="Abel"/>
              </a:rPr>
              <a:t>Drei-/Vier-Punkt-Bearbeitung, einschließlich Einfügen, Ersetzen, Fit-to-Fill, Backfill, Audio-Nivellierung,</a:t>
            </a:r>
            <a:r>
              <a:rPr lang="en-IE" sz="1700">
                <a:solidFill>
                  <a:schemeClr val="lt1"/>
                </a:solidFill>
                <a:latin typeface="Abel"/>
                <a:ea typeface="Abel"/>
                <a:cs typeface="Abel"/>
                <a:sym typeface="Abel"/>
              </a:rPr>
              <a:t> </a:t>
            </a:r>
            <a:r>
              <a:rPr b="0" i="0" lang="en-IE" sz="1700" u="none" cap="none" strike="noStrike">
                <a:solidFill>
                  <a:schemeClr val="lt1"/>
                </a:solidFill>
                <a:latin typeface="Abel"/>
                <a:ea typeface="Abel"/>
                <a:cs typeface="Abel"/>
                <a:sym typeface="Abel"/>
              </a:rPr>
              <a:t>Spursynchronisierungswarnungen, mehrere Videos und asymmetrisches Schneiden. </a:t>
            </a:r>
            <a:endParaRPr b="0" i="0" sz="1700" u="none" cap="none" strike="noStrike">
              <a:solidFill>
                <a:schemeClr val="lt1"/>
              </a:solidFill>
              <a:latin typeface="Abel"/>
              <a:ea typeface="Abel"/>
              <a:cs typeface="Abel"/>
              <a:sym typeface="Abel"/>
            </a:endParaRPr>
          </a:p>
        </p:txBody>
      </p:sp>
      <p:pic>
        <p:nvPicPr>
          <p:cNvPr descr="Icon&#10;&#10;Description automatically generated" id="261" name="Google Shape;261;p36"/>
          <p:cNvPicPr preferRelativeResize="0"/>
          <p:nvPr/>
        </p:nvPicPr>
        <p:blipFill rotWithShape="1">
          <a:blip r:embed="rId6">
            <a:alphaModFix/>
          </a:blip>
          <a:srcRect b="0" l="0" r="0" t="0"/>
          <a:stretch/>
        </p:blipFill>
        <p:spPr>
          <a:xfrm>
            <a:off x="5187107" y="2259399"/>
            <a:ext cx="1110554" cy="1110554"/>
          </a:xfrm>
          <a:prstGeom prst="rect">
            <a:avLst/>
          </a:prstGeom>
          <a:noFill/>
          <a:ln>
            <a:noFill/>
          </a:ln>
        </p:spPr>
      </p:pic>
      <p:sp>
        <p:nvSpPr>
          <p:cNvPr id="262" name="Google Shape;262;p36"/>
          <p:cNvSpPr txBox="1"/>
          <p:nvPr/>
        </p:nvSpPr>
        <p:spPr>
          <a:xfrm>
            <a:off x="6602125" y="2170938"/>
            <a:ext cx="4463667"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Grafik</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Filter und LUTs, kreative Übergänge und Farbkorrekturen verleihen Ihrem Video den gewünschten Look.</a:t>
            </a:r>
            <a:endParaRPr b="0" i="0" sz="1400" u="none" cap="none" strike="noStrike">
              <a:solidFill>
                <a:srgbClr val="000000"/>
              </a:solidFill>
              <a:latin typeface="Arial"/>
              <a:ea typeface="Arial"/>
              <a:cs typeface="Arial"/>
              <a:sym typeface="Arial"/>
            </a:endParaRPr>
          </a:p>
        </p:txBody>
      </p:sp>
      <p:pic>
        <p:nvPicPr>
          <p:cNvPr descr="Icon&#10;&#10;Description automatically generated" id="263" name="Google Shape;263;p36"/>
          <p:cNvPicPr preferRelativeResize="0"/>
          <p:nvPr/>
        </p:nvPicPr>
        <p:blipFill rotWithShape="1">
          <a:blip r:embed="rId7">
            <a:alphaModFix/>
          </a:blip>
          <a:srcRect b="0" l="0" r="0" t="0"/>
          <a:stretch/>
        </p:blipFill>
        <p:spPr>
          <a:xfrm>
            <a:off x="5086293" y="3732404"/>
            <a:ext cx="1364410" cy="1364410"/>
          </a:xfrm>
          <a:prstGeom prst="rect">
            <a:avLst/>
          </a:prstGeom>
          <a:noFill/>
          <a:ln>
            <a:noFill/>
          </a:ln>
        </p:spPr>
      </p:pic>
      <p:pic>
        <p:nvPicPr>
          <p:cNvPr descr="Icon&#10;&#10;Description automatically generated" id="264" name="Google Shape;264;p36"/>
          <p:cNvPicPr preferRelativeResize="0"/>
          <p:nvPr/>
        </p:nvPicPr>
        <p:blipFill rotWithShape="1">
          <a:blip r:embed="rId8">
            <a:alphaModFix/>
          </a:blip>
          <a:srcRect b="0" l="0" r="0" t="0"/>
          <a:stretch/>
        </p:blipFill>
        <p:spPr>
          <a:xfrm>
            <a:off x="5162169" y="5318862"/>
            <a:ext cx="1212659" cy="1212659"/>
          </a:xfrm>
          <a:prstGeom prst="rect">
            <a:avLst/>
          </a:prstGeom>
          <a:noFill/>
          <a:ln>
            <a:noFill/>
          </a:ln>
        </p:spPr>
      </p:pic>
      <p:sp>
        <p:nvSpPr>
          <p:cNvPr id="265" name="Google Shape;265;p36"/>
          <p:cNvSpPr txBox="1"/>
          <p:nvPr/>
        </p:nvSpPr>
        <p:spPr>
          <a:xfrm>
            <a:off x="6602125" y="5397355"/>
            <a:ext cx="3435900" cy="1056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lang="en-IE" sz="2400">
                <a:solidFill>
                  <a:srgbClr val="2E75B5"/>
                </a:solidFill>
                <a:latin typeface="Abel"/>
                <a:ea typeface="Abel"/>
                <a:cs typeface="Abel"/>
                <a:sym typeface="Abel"/>
              </a:rPr>
              <a:t>Voice-Over</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Voiceover direkt über die Zeitleiste der Wiedergabe aufnehmen</a:t>
            </a:r>
            <a:endParaRPr b="0" i="0" sz="1800" u="none" cap="none" strike="noStrike">
              <a:solidFill>
                <a:schemeClr val="lt1"/>
              </a:solidFill>
              <a:latin typeface="Abel"/>
              <a:ea typeface="Abel"/>
              <a:cs typeface="Abel"/>
              <a:sym typeface="Abel"/>
            </a:endParaRPr>
          </a:p>
        </p:txBody>
      </p:sp>
      <p:sp>
        <p:nvSpPr>
          <p:cNvPr id="266" name="Google Shape;266;p36"/>
          <p:cNvSpPr txBox="1"/>
          <p:nvPr/>
        </p:nvSpPr>
        <p:spPr>
          <a:xfrm>
            <a:off x="6602125" y="3724000"/>
            <a:ext cx="4511400" cy="1332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lang="en-IE" sz="2400">
                <a:solidFill>
                  <a:srgbClr val="2E75B5"/>
                </a:solidFill>
                <a:latin typeface="Abel"/>
                <a:ea typeface="Abel"/>
                <a:cs typeface="Abel"/>
                <a:sym typeface="Abel"/>
              </a:rPr>
              <a:t>Cloud</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Clr>
                <a:srgbClr val="000000"/>
              </a:buClr>
              <a:buSzPts val="1800"/>
              <a:buFont typeface="Arial"/>
              <a:buNone/>
            </a:pPr>
            <a:r>
              <a:rPr b="0" i="0" lang="en-IE" sz="1800" u="none" cap="none" strike="noStrike">
                <a:solidFill>
                  <a:schemeClr val="lt1"/>
                </a:solidFill>
                <a:latin typeface="Abel"/>
                <a:ea typeface="Abel"/>
                <a:cs typeface="Abel"/>
                <a:sym typeface="Abel"/>
              </a:rPr>
              <a:t>Sie können direkt aus Ihrem Cloud-Speicher bearbeiten. Einfach verbinden, durchsuchen und Clips sofort in Ihrer Timeline ablegen.</a:t>
            </a:r>
            <a:endParaRPr b="0" i="0" sz="1400" u="none" cap="none" strike="noStrike">
              <a:solidFill>
                <a:srgbClr val="000000"/>
              </a:solidFill>
              <a:latin typeface="Arial"/>
              <a:ea typeface="Arial"/>
              <a:cs typeface="Arial"/>
              <a:sym typeface="Arial"/>
            </a:endParaRPr>
          </a:p>
        </p:txBody>
      </p:sp>
      <p:pic>
        <p:nvPicPr>
          <p:cNvPr descr="Convert to Lightworks" id="267" name="Google Shape;267;p36"/>
          <p:cNvPicPr preferRelativeResize="0"/>
          <p:nvPr/>
        </p:nvPicPr>
        <p:blipFill rotWithShape="1">
          <a:blip r:embed="rId9">
            <a:alphaModFix/>
          </a:blip>
          <a:srcRect b="0" l="0" r="0" t="0"/>
          <a:stretch/>
        </p:blipFill>
        <p:spPr>
          <a:xfrm>
            <a:off x="1505763" y="1508508"/>
            <a:ext cx="2002376" cy="1501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Graphical user interface, application&#10;&#10;Description automatically generated" id="273" name="Google Shape;273;p7"/>
          <p:cNvPicPr preferRelativeResize="0"/>
          <p:nvPr/>
        </p:nvPicPr>
        <p:blipFill rotWithShape="1">
          <a:blip r:embed="rId3">
            <a:alphaModFix/>
          </a:blip>
          <a:srcRect b="-1" l="0" r="-1" t="2706"/>
          <a:stretch/>
        </p:blipFill>
        <p:spPr>
          <a:xfrm>
            <a:off x="4547937" y="-5"/>
            <a:ext cx="7644062" cy="3681406"/>
          </a:xfrm>
          <a:prstGeom prst="rect">
            <a:avLst/>
          </a:prstGeom>
          <a:noFill/>
          <a:ln>
            <a:noFill/>
          </a:ln>
        </p:spPr>
      </p:pic>
      <p:sp>
        <p:nvSpPr>
          <p:cNvPr id="274" name="Google Shape;274;p7"/>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5" name="Google Shape;275;p7"/>
          <p:cNvSpPr txBox="1"/>
          <p:nvPr>
            <p:ph type="title"/>
          </p:nvPr>
        </p:nvSpPr>
        <p:spPr>
          <a:xfrm>
            <a:off x="590372" y="344129"/>
            <a:ext cx="5395912" cy="31585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50000"/>
              <a:buNone/>
            </a:pP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r>
              <a:rPr lang="en-IE" sz="4900">
                <a:solidFill>
                  <a:srgbClr val="E1AE44"/>
                </a:solidFill>
                <a:latin typeface="Abel"/>
                <a:ea typeface="Abel"/>
                <a:cs typeface="Abel"/>
                <a:sym typeface="Abel"/>
              </a:rPr>
              <a:t>Powtoon </a:t>
            </a:r>
            <a:br>
              <a:rPr lang="en-IE" sz="4000">
                <a:solidFill>
                  <a:srgbClr val="F2F2F2"/>
                </a:solidFill>
                <a:latin typeface="Abel"/>
                <a:ea typeface="Abel"/>
                <a:cs typeface="Abel"/>
                <a:sym typeface="Abel"/>
              </a:rPr>
            </a:br>
            <a:r>
              <a:rPr lang="en-IE" sz="3100">
                <a:solidFill>
                  <a:schemeClr val="lt1"/>
                </a:solidFill>
                <a:latin typeface="Abel"/>
                <a:ea typeface="Abel"/>
                <a:cs typeface="Abel"/>
                <a:sym typeface="Abel"/>
              </a:rPr>
              <a:t>ist eine kostenlose Online-Plattform für die visuelle Kommunikation und ein Online-Videoproduzent, mit dem Sie ansprechende animierte Videos und Präsentationen mit professionellem Look and Feel erstellen können.</a:t>
            </a:r>
            <a:endParaRPr sz="3100">
              <a:solidFill>
                <a:schemeClr val="lt1"/>
              </a:solidFill>
              <a:latin typeface="Abel"/>
              <a:ea typeface="Abel"/>
              <a:cs typeface="Abel"/>
              <a:sym typeface="Abel"/>
            </a:endParaRPr>
          </a:p>
        </p:txBody>
      </p:sp>
      <p:cxnSp>
        <p:nvCxnSpPr>
          <p:cNvPr id="276" name="Google Shape;276;p7"/>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77" name="Google Shape;277;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8" name="Google Shape;278;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9" name="Google Shape;279;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0" name="Google Shape;280;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81" name="Google Shape;281;p7"/>
          <p:cNvSpPr txBox="1"/>
          <p:nvPr/>
        </p:nvSpPr>
        <p:spPr>
          <a:xfrm>
            <a:off x="666122" y="3187195"/>
            <a:ext cx="5615346" cy="2280293"/>
          </a:xfrm>
          <a:prstGeom prst="rect">
            <a:avLst/>
          </a:prstGeom>
          <a:noFill/>
          <a:ln>
            <a:noFill/>
          </a:ln>
        </p:spPr>
        <p:txBody>
          <a:bodyPr anchorCtr="0" anchor="b" bIns="45700" lIns="91425" spcFirstLastPara="1" rIns="91425" wrap="square" tIns="45700">
            <a:normAutofit fontScale="75000" lnSpcReduction="20000"/>
          </a:bodyPr>
          <a:lstStyle/>
          <a:p>
            <a:pPr indent="0" lvl="0" marL="0" marR="0" rtl="0" algn="r">
              <a:lnSpc>
                <a:spcPct val="90000"/>
              </a:lnSpc>
              <a:spcBef>
                <a:spcPts val="0"/>
              </a:spcBef>
              <a:spcAft>
                <a:spcPts val="0"/>
              </a:spcAft>
              <a:buClr>
                <a:schemeClr val="dk1"/>
              </a:buClr>
              <a:buSzPct val="60000"/>
              <a:buFont typeface="Calibri"/>
              <a:buNone/>
            </a:pP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endParaRPr b="0" i="0" sz="2200" u="none" cap="none" strike="noStrike">
              <a:solidFill>
                <a:schemeClr val="lt1"/>
              </a:solidFill>
              <a:latin typeface="Abel"/>
              <a:ea typeface="Abel"/>
              <a:cs typeface="Abel"/>
              <a:sym typeface="Abel"/>
            </a:endParaRPr>
          </a:p>
          <a:p>
            <a:pPr indent="0" lvl="0" marL="0" marR="0" rtl="0" algn="l">
              <a:lnSpc>
                <a:spcPct val="90000"/>
              </a:lnSpc>
              <a:spcBef>
                <a:spcPts val="0"/>
              </a:spcBef>
              <a:spcAft>
                <a:spcPts val="0"/>
              </a:spcAft>
              <a:buClr>
                <a:schemeClr val="dk1"/>
              </a:buClr>
              <a:buSzPct val="100000"/>
              <a:buFont typeface="Calibri"/>
              <a:buNone/>
            </a:pPr>
            <a:r>
              <a:rPr b="0" i="0" lang="en-IE" sz="2400" u="none" cap="none" strike="noStrike">
                <a:solidFill>
                  <a:schemeClr val="lt1"/>
                </a:solidFill>
                <a:latin typeface="Abel"/>
                <a:ea typeface="Abel"/>
                <a:cs typeface="Abel"/>
                <a:sym typeface="Abel"/>
              </a:rPr>
              <a:t>Kostenlose Anmeldung:</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9089"/>
              <a:buFont typeface="Calibri"/>
              <a:buNone/>
            </a:pPr>
            <a:r>
              <a:rPr b="0" i="0" lang="en-IE" sz="2200" u="sng" cap="none" strike="noStrike">
                <a:solidFill>
                  <a:srgbClr val="F2F2F2"/>
                </a:solidFill>
                <a:latin typeface="Abel"/>
                <a:ea typeface="Abel"/>
                <a:cs typeface="Abel"/>
                <a:sym typeface="Abel"/>
                <a:hlinkClick r:id="rId6">
                  <a:extLst>
                    <a:ext uri="{A12FA001-AC4F-418D-AE19-62706E023703}">
                      <ahyp:hlinkClr val="tx"/>
                    </a:ext>
                  </a:extLst>
                </a:hlinkClick>
              </a:rPr>
              <a:t>https://www.powtoon.com/</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89"/>
              <a:buFont typeface="Calibri"/>
              <a:buNone/>
            </a:pPr>
            <a:r>
              <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89"/>
              <a:buFont typeface="Calibri"/>
              <a:buNone/>
            </a:pPr>
            <a:r>
              <a:rPr b="0" i="0" lang="en-IE" sz="2200" u="none" cap="none" strike="noStrike">
                <a:solidFill>
                  <a:schemeClr val="lt1"/>
                </a:solidFill>
                <a:latin typeface="Abel"/>
                <a:ea typeface="Abel"/>
                <a:cs typeface="Abel"/>
                <a:sym typeface="Abel"/>
              </a:rPr>
              <a:t>YouTube Video Tutorial: </a:t>
            </a:r>
            <a:r>
              <a:rPr b="0" i="0" lang="en-IE" sz="2200" u="sng" cap="none" strike="noStrike">
                <a:solidFill>
                  <a:srgbClr val="F2F2F2"/>
                </a:solidFill>
                <a:latin typeface="Abel"/>
                <a:ea typeface="Abel"/>
                <a:cs typeface="Abel"/>
                <a:sym typeface="Abel"/>
                <a:hlinkClick r:id="rId7">
                  <a:extLst>
                    <a:ext uri="{A12FA001-AC4F-418D-AE19-62706E023703}">
                      <ahyp:hlinkClr val="tx"/>
                    </a:ext>
                  </a:extLst>
                </a:hlinkClick>
              </a:rPr>
              <a:t>https://www.youtube.com/watch?v=lEQiZQi-aGY&amp;t=508s</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14284"/>
              <a:buFont typeface="Calibri"/>
              <a:buNone/>
            </a:pPr>
            <a:r>
              <a:t/>
            </a:r>
            <a:endParaRPr b="0" i="0" sz="21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50000"/>
              <a:buFont typeface="Calibri"/>
              <a:buNone/>
            </a:pPr>
            <a:r>
              <a:t/>
            </a:r>
            <a:endParaRPr b="0" i="0" sz="1600" u="none" cap="none" strike="noStrike">
              <a:solidFill>
                <a:srgbClr val="D8D8D8"/>
              </a:solidFill>
              <a:latin typeface="Abel"/>
              <a:ea typeface="Abel"/>
              <a:cs typeface="Abel"/>
              <a:sym typeface="A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5" name="Shape 285"/>
        <p:cNvGrpSpPr/>
        <p:nvPr/>
      </p:nvGrpSpPr>
      <p:grpSpPr>
        <a:xfrm>
          <a:off x="0" y="0"/>
          <a:ext cx="0" cy="0"/>
          <a:chOff x="0" y="0"/>
          <a:chExt cx="0" cy="0"/>
        </a:xfrm>
      </p:grpSpPr>
      <p:sp>
        <p:nvSpPr>
          <p:cNvPr id="286" name="Google Shape;286;p37"/>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p37"/>
          <p:cNvSpPr txBox="1"/>
          <p:nvPr/>
        </p:nvSpPr>
        <p:spPr>
          <a:xfrm>
            <a:off x="354686" y="1895980"/>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000000"/>
              </a:buClr>
              <a:buSzPts val="5400"/>
              <a:buFont typeface="Arial"/>
              <a:buNone/>
            </a:pPr>
            <a:r>
              <a:rPr b="0" i="0" lang="en-IE" sz="5400" u="none" cap="none" strike="noStrike">
                <a:solidFill>
                  <a:srgbClr val="E1AE44"/>
                </a:solidFill>
                <a:latin typeface="Abel"/>
                <a:ea typeface="Abel"/>
                <a:cs typeface="Abel"/>
                <a:sym typeface="Abel"/>
              </a:rPr>
              <a:t>Powtoon</a:t>
            </a:r>
            <a:endParaRPr b="0" i="0" sz="5400" u="none" cap="none" strike="noStrike">
              <a:solidFill>
                <a:srgbClr val="E1AE44"/>
              </a:solidFill>
              <a:latin typeface="Abel"/>
              <a:ea typeface="Abel"/>
              <a:cs typeface="Abel"/>
              <a:sym typeface="Abel"/>
            </a:endParaRPr>
          </a:p>
          <a:p>
            <a:pPr indent="0" lvl="0" marL="0" marR="0" rtl="0" algn="r">
              <a:lnSpc>
                <a:spcPct val="90000"/>
              </a:lnSpc>
              <a:spcBef>
                <a:spcPts val="600"/>
              </a:spcBef>
              <a:spcAft>
                <a:spcPts val="0"/>
              </a:spcAft>
              <a:buClr>
                <a:srgbClr val="000000"/>
              </a:buClr>
              <a:buSzPts val="5400"/>
              <a:buFont typeface="Arial"/>
              <a:buNone/>
            </a:pPr>
            <a:r>
              <a:rPr lang="en-IE" sz="5400">
                <a:solidFill>
                  <a:srgbClr val="E1AE44"/>
                </a:solidFill>
                <a:latin typeface="Abel"/>
                <a:ea typeface="Abel"/>
                <a:cs typeface="Abel"/>
                <a:sym typeface="Abel"/>
              </a:rPr>
              <a:t>Funktionen</a:t>
            </a:r>
            <a:endParaRPr b="0" i="0" sz="1400" u="none" cap="none" strike="noStrike">
              <a:solidFill>
                <a:srgbClr val="000000"/>
              </a:solidFill>
              <a:latin typeface="Arial"/>
              <a:ea typeface="Arial"/>
              <a:cs typeface="Arial"/>
              <a:sym typeface="Arial"/>
            </a:endParaRPr>
          </a:p>
        </p:txBody>
      </p:sp>
      <p:cxnSp>
        <p:nvCxnSpPr>
          <p:cNvPr id="288" name="Google Shape;288;p37"/>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89" name="Google Shape;289;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0" name="Google Shape;290;p3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91" name="Google Shape;291;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92" name="Google Shape;292;p3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293" name="Google Shape;293;p37"/>
          <p:cNvPicPr preferRelativeResize="0"/>
          <p:nvPr/>
        </p:nvPicPr>
        <p:blipFill rotWithShape="1">
          <a:blip r:embed="rId5">
            <a:alphaModFix/>
          </a:blip>
          <a:srcRect b="0" l="0" r="0" t="0"/>
          <a:stretch/>
        </p:blipFill>
        <p:spPr>
          <a:xfrm>
            <a:off x="1257252" y="1271549"/>
            <a:ext cx="2052130" cy="1338494"/>
          </a:xfrm>
          <a:prstGeom prst="rect">
            <a:avLst/>
          </a:prstGeom>
          <a:noFill/>
          <a:ln>
            <a:noFill/>
          </a:ln>
        </p:spPr>
      </p:pic>
      <p:pic>
        <p:nvPicPr>
          <p:cNvPr descr="Video editing - Free interface icons" id="294" name="Google Shape;294;p37"/>
          <p:cNvPicPr preferRelativeResize="0"/>
          <p:nvPr/>
        </p:nvPicPr>
        <p:blipFill rotWithShape="1">
          <a:blip r:embed="rId6">
            <a:alphaModFix/>
          </a:blip>
          <a:srcRect b="0" l="0" r="0" t="0"/>
          <a:stretch/>
        </p:blipFill>
        <p:spPr>
          <a:xfrm>
            <a:off x="5614193" y="540917"/>
            <a:ext cx="1924436" cy="1924436"/>
          </a:xfrm>
          <a:prstGeom prst="rect">
            <a:avLst/>
          </a:prstGeom>
          <a:noFill/>
          <a:ln>
            <a:noFill/>
          </a:ln>
        </p:spPr>
      </p:pic>
      <p:sp>
        <p:nvSpPr>
          <p:cNvPr id="295" name="Google Shape;295;p37"/>
          <p:cNvSpPr txBox="1"/>
          <p:nvPr/>
        </p:nvSpPr>
        <p:spPr>
          <a:xfrm>
            <a:off x="7744971" y="701835"/>
            <a:ext cx="34359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IE" sz="2400">
                <a:solidFill>
                  <a:srgbClr val="2E75B5"/>
                </a:solidFill>
                <a:latin typeface="Abel"/>
                <a:ea typeface="Abel"/>
                <a:cs typeface="Abel"/>
                <a:sym typeface="Abel"/>
              </a:rPr>
              <a:t>E</a:t>
            </a:r>
            <a:r>
              <a:rPr b="0" i="0" lang="en-IE" sz="2400" u="none" cap="none" strike="noStrike">
                <a:solidFill>
                  <a:srgbClr val="2E75B5"/>
                </a:solidFill>
                <a:latin typeface="Abel"/>
                <a:ea typeface="Abel"/>
                <a:cs typeface="Abel"/>
                <a:sym typeface="Abel"/>
              </a:rPr>
              <a:t>rstellen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Sie können Videos und Präsentationen in jedem beliebigen Stil mit Videos, Bildern und Charakteren oder Animationen erstellen.</a:t>
            </a:r>
            <a:endParaRPr b="0" i="0" sz="18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bel"/>
              <a:ea typeface="Abel"/>
              <a:cs typeface="Abel"/>
              <a:sym typeface="Abel"/>
            </a:endParaRPr>
          </a:p>
        </p:txBody>
      </p:sp>
      <p:pic>
        <p:nvPicPr>
          <p:cNvPr descr="Free Settings Icon, Symbol. PNG, SVG Download." id="296" name="Google Shape;296;p37"/>
          <p:cNvPicPr preferRelativeResize="0"/>
          <p:nvPr/>
        </p:nvPicPr>
        <p:blipFill rotWithShape="1">
          <a:blip r:embed="rId7">
            <a:alphaModFix/>
          </a:blip>
          <a:srcRect b="0" l="0" r="0" t="0"/>
          <a:stretch/>
        </p:blipFill>
        <p:spPr>
          <a:xfrm>
            <a:off x="5287021" y="3138054"/>
            <a:ext cx="1496027" cy="1496027"/>
          </a:xfrm>
          <a:prstGeom prst="rect">
            <a:avLst/>
          </a:prstGeom>
          <a:noFill/>
          <a:ln>
            <a:noFill/>
          </a:ln>
        </p:spPr>
      </p:pic>
      <p:sp>
        <p:nvSpPr>
          <p:cNvPr id="297" name="Google Shape;297;p37"/>
          <p:cNvSpPr txBox="1"/>
          <p:nvPr/>
        </p:nvSpPr>
        <p:spPr>
          <a:xfrm>
            <a:off x="6885028" y="2886739"/>
            <a:ext cx="44895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Verwalten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Sie können Ihre Projekte, Teams und gemeinsamen Bibliotheken mit Ihren Straßenbahnen verwalten. Integrationen mit Microsoft Teams, Photoshop, Canva, PowerPoint, Hibspot &amp; mehr.</a:t>
            </a:r>
            <a:endParaRPr b="0" i="0" sz="1400" u="none" cap="none" strike="noStrike">
              <a:solidFill>
                <a:schemeClr val="lt1"/>
              </a:solidFill>
              <a:latin typeface="Abel"/>
              <a:ea typeface="Abel"/>
              <a:cs typeface="Abel"/>
              <a:sym typeface="Abel"/>
            </a:endParaRPr>
          </a:p>
        </p:txBody>
      </p:sp>
      <p:sp>
        <p:nvSpPr>
          <p:cNvPr id="298" name="Google Shape;298;p37"/>
          <p:cNvSpPr txBox="1"/>
          <p:nvPr/>
        </p:nvSpPr>
        <p:spPr>
          <a:xfrm>
            <a:off x="8402225" y="5098325"/>
            <a:ext cx="3683700" cy="190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rgbClr val="2E75B5"/>
                </a:solidFill>
                <a:latin typeface="Abel"/>
                <a:ea typeface="Abel"/>
                <a:cs typeface="Abel"/>
                <a:sym typeface="Abel"/>
              </a:rPr>
              <a:t>Teilen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Sie können Ihre Kreationen auf sozialen und Marketing-Plattformen teilen oder Ihre Videos herunterladen.</a:t>
            </a:r>
            <a:endParaRPr b="0" i="0" sz="18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bel"/>
              <a:ea typeface="Abel"/>
              <a:cs typeface="Abel"/>
              <a:sym typeface="Abel"/>
            </a:endParaRPr>
          </a:p>
        </p:txBody>
      </p:sp>
      <p:pic>
        <p:nvPicPr>
          <p:cNvPr id="299" name="Google Shape;299;p37"/>
          <p:cNvPicPr preferRelativeResize="0"/>
          <p:nvPr/>
        </p:nvPicPr>
        <p:blipFill rotWithShape="1">
          <a:blip r:embed="rId8">
            <a:alphaModFix/>
          </a:blip>
          <a:srcRect b="0" l="0" r="0" t="0"/>
          <a:stretch/>
        </p:blipFill>
        <p:spPr>
          <a:xfrm>
            <a:off x="7107381" y="5384786"/>
            <a:ext cx="1147669" cy="11476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 name="Shape 303"/>
        <p:cNvGrpSpPr/>
        <p:nvPr/>
      </p:nvGrpSpPr>
      <p:grpSpPr>
        <a:xfrm>
          <a:off x="0" y="0"/>
          <a:ext cx="0" cy="0"/>
          <a:chOff x="0" y="0"/>
          <a:chExt cx="0" cy="0"/>
        </a:xfrm>
      </p:grpSpPr>
      <p:sp>
        <p:nvSpPr>
          <p:cNvPr id="304" name="Google Shape;304;p38"/>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5" name="Google Shape;305;p38"/>
          <p:cNvPicPr preferRelativeResize="0"/>
          <p:nvPr/>
        </p:nvPicPr>
        <p:blipFill rotWithShape="1">
          <a:blip r:embed="rId3">
            <a:alphaModFix amt="35000"/>
          </a:blip>
          <a:srcRect b="0" l="0" r="0" t="0"/>
          <a:stretch/>
        </p:blipFill>
        <p:spPr>
          <a:xfrm>
            <a:off x="667442" y="1149206"/>
            <a:ext cx="9582755" cy="4689878"/>
          </a:xfrm>
          <a:prstGeom prst="rect">
            <a:avLst/>
          </a:prstGeom>
          <a:noFill/>
          <a:ln>
            <a:noFill/>
          </a:ln>
        </p:spPr>
      </p:pic>
      <p:sp>
        <p:nvSpPr>
          <p:cNvPr id="306" name="Google Shape;306;p38"/>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Wie man mit Powtoon Animationen erstellt</a:t>
            </a:r>
            <a:endParaRPr b="0" i="0" sz="4400" u="none" cap="none" strike="noStrike">
              <a:solidFill>
                <a:srgbClr val="E1AE44"/>
              </a:solidFill>
              <a:latin typeface="Abel"/>
              <a:ea typeface="Abel"/>
              <a:cs typeface="Abel"/>
              <a:sym typeface="Abel"/>
            </a:endParaRPr>
          </a:p>
        </p:txBody>
      </p:sp>
      <p:cxnSp>
        <p:nvCxnSpPr>
          <p:cNvPr id="307" name="Google Shape;307;p38"/>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308" name="Google Shape;308;p38"/>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fontScale="77500" lnSpcReduction="20000"/>
          </a:bodyPr>
          <a:lstStyle/>
          <a:p>
            <a:pPr indent="-228662"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1. </a:t>
            </a:r>
            <a:r>
              <a:rPr b="1" i="0" lang="en-IE" sz="3100" u="none" cap="none" strike="noStrike">
                <a:solidFill>
                  <a:srgbClr val="E1AE44"/>
                </a:solidFill>
                <a:latin typeface="Abel"/>
                <a:ea typeface="Abel"/>
                <a:cs typeface="Abel"/>
                <a:sym typeface="Abel"/>
              </a:rPr>
              <a:t>Drehbuch. </a:t>
            </a:r>
            <a:r>
              <a:rPr b="0" i="0" lang="en-IE" sz="3100" u="none" cap="none" strike="noStrike">
                <a:solidFill>
                  <a:schemeClr val="lt1"/>
                </a:solidFill>
                <a:latin typeface="Abel"/>
                <a:ea typeface="Abel"/>
                <a:cs typeface="Abel"/>
                <a:sym typeface="Abel"/>
              </a:rPr>
              <a:t>Sie müssen ein Drehbuch erstellen, das beschreibt, was in jeder "Szene" passiert.</a:t>
            </a:r>
            <a:endParaRPr b="0" i="0" sz="1400" u="none" cap="none" strike="noStrike">
              <a:solidFill>
                <a:srgbClr val="000000"/>
              </a:solidFill>
              <a:latin typeface="Arial"/>
              <a:ea typeface="Arial"/>
              <a:cs typeface="Arial"/>
              <a:sym typeface="Arial"/>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62"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2. </a:t>
            </a:r>
            <a:r>
              <a:rPr b="1" i="0" lang="en-IE" sz="3100" u="none" cap="none" strike="noStrike">
                <a:solidFill>
                  <a:srgbClr val="E1AE44"/>
                </a:solidFill>
                <a:latin typeface="Abel"/>
                <a:ea typeface="Abel"/>
                <a:cs typeface="Abel"/>
                <a:sym typeface="Abel"/>
              </a:rPr>
              <a:t>Voiceover und Hintergrundmusik</a:t>
            </a:r>
            <a:r>
              <a:rPr b="1"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Wählen Sie einen Hintergrundtrack für Ihre Musik oder nehmen Sie ein Voiceover auf.</a:t>
            </a:r>
            <a:endParaRPr b="0" i="0" sz="1400" u="none" cap="none" strike="noStrike">
              <a:solidFill>
                <a:srgbClr val="000000"/>
              </a:solidFill>
              <a:latin typeface="Arial"/>
              <a:ea typeface="Arial"/>
              <a:cs typeface="Arial"/>
              <a:sym typeface="Arial"/>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chemeClr val="lt1"/>
              </a:solidFill>
              <a:latin typeface="Abel"/>
              <a:ea typeface="Abel"/>
              <a:cs typeface="Abel"/>
              <a:sym typeface="Abel"/>
            </a:endParaRPr>
          </a:p>
          <a:p>
            <a:pPr indent="-228662"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3. </a:t>
            </a:r>
            <a:r>
              <a:rPr b="1" i="0" lang="en-IE" sz="3100" u="none" cap="none" strike="noStrike">
                <a:solidFill>
                  <a:srgbClr val="E1AE44"/>
                </a:solidFill>
                <a:latin typeface="Abel"/>
                <a:ea typeface="Abel"/>
                <a:cs typeface="Abel"/>
                <a:sym typeface="Abel"/>
              </a:rPr>
              <a:t>Erstellen Sie Ihre Folien</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Beginnen Sie mit der Erstellung von Folien entsprechend dem Drehbuch. Jede Folie repräsentiert eine Szene und eine Idee, wie sie im Drehbuch beschrieben sind.</a:t>
            </a:r>
            <a:endParaRPr b="0" i="0" sz="1400" u="none" cap="none" strike="noStrike">
              <a:solidFill>
                <a:srgbClr val="000000"/>
              </a:solidFill>
              <a:latin typeface="Arial"/>
              <a:ea typeface="Arial"/>
              <a:cs typeface="Arial"/>
              <a:sym typeface="Arial"/>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62"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4. </a:t>
            </a:r>
            <a:r>
              <a:rPr b="1" i="0" lang="en-IE" sz="3100" u="none" cap="none" strike="noStrike">
                <a:solidFill>
                  <a:srgbClr val="E1AE44"/>
                </a:solidFill>
                <a:latin typeface="Abel"/>
                <a:ea typeface="Abel"/>
                <a:cs typeface="Abel"/>
                <a:sym typeface="Abel"/>
              </a:rPr>
              <a:t>Befüllen Sie die Folien</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Fügen Sie lustige Funktionen wie Farben, Grafiken, Hintergründe, Animationsstile, Requisiten, Bilder und Figuren zu Ihren Folien hinzu.</a:t>
            </a:r>
            <a:endParaRPr b="0" i="0" sz="1400" u="none" cap="none" strike="noStrike">
              <a:solidFill>
                <a:srgbClr val="000000"/>
              </a:solidFill>
              <a:latin typeface="Arial"/>
              <a:ea typeface="Arial"/>
              <a:cs typeface="Arial"/>
              <a:sym typeface="Arial"/>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62"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5. </a:t>
            </a:r>
            <a:r>
              <a:rPr b="1" i="0" lang="en-IE" sz="3100" u="none" cap="none" strike="noStrike">
                <a:solidFill>
                  <a:srgbClr val="E1AE44"/>
                </a:solidFill>
                <a:latin typeface="Abel"/>
                <a:ea typeface="Abel"/>
                <a:cs typeface="Abel"/>
                <a:sym typeface="Abel"/>
              </a:rPr>
              <a:t>Timing</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Passen Sie Elemente und Voiceover in der Zeitleiste an.</a:t>
            </a:r>
            <a:endParaRPr b="0" i="0" sz="3100" u="none" cap="none" strike="noStrike">
              <a:solidFill>
                <a:schemeClr val="lt1"/>
              </a:solidFill>
              <a:latin typeface="Abel"/>
              <a:ea typeface="Abel"/>
              <a:cs typeface="Abel"/>
              <a:sym typeface="Abel"/>
            </a:endParaRPr>
          </a:p>
          <a:p>
            <a:pPr indent="78740" lvl="0" marL="0" marR="0" rtl="0" algn="l">
              <a:lnSpc>
                <a:spcPct val="90000"/>
              </a:lnSpc>
              <a:spcBef>
                <a:spcPts val="600"/>
              </a:spcBef>
              <a:spcAft>
                <a:spcPts val="0"/>
              </a:spcAft>
              <a:buClr>
                <a:srgbClr val="000000"/>
              </a:buClr>
              <a:buSzPct val="100000"/>
              <a:buFont typeface="Arial"/>
              <a:buNone/>
            </a:pPr>
            <a:r>
              <a:t/>
            </a:r>
            <a:endParaRPr b="0" i="0" sz="1600" u="none" cap="none" strike="noStrike">
              <a:solidFill>
                <a:srgbClr val="FFFFFF"/>
              </a:solidFill>
              <a:latin typeface="Arial"/>
              <a:ea typeface="Arial"/>
              <a:cs typeface="Arial"/>
              <a:sym typeface="Arial"/>
            </a:endParaRPr>
          </a:p>
        </p:txBody>
      </p:sp>
      <p:sp>
        <p:nvSpPr>
          <p:cNvPr id="309" name="Google Shape;309;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0" name="Google Shape;310;p3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1" name="Google Shape;311;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12" name="Google Shape;312;p3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313" name="Google Shape;313;p38"/>
          <p:cNvPicPr preferRelativeResize="0"/>
          <p:nvPr/>
        </p:nvPicPr>
        <p:blipFill rotWithShape="1">
          <a:blip r:embed="rId6">
            <a:alphaModFix/>
          </a:blip>
          <a:srcRect b="0" l="0" r="0" t="0"/>
          <a:stretch/>
        </p:blipFill>
        <p:spPr>
          <a:xfrm>
            <a:off x="1694612" y="1407233"/>
            <a:ext cx="2033914" cy="13266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317" name="Shape 317"/>
        <p:cNvGrpSpPr/>
        <p:nvPr/>
      </p:nvGrpSpPr>
      <p:grpSpPr>
        <a:xfrm>
          <a:off x="0" y="0"/>
          <a:ext cx="0" cy="0"/>
          <a:chOff x="0" y="0"/>
          <a:chExt cx="0" cy="0"/>
        </a:xfrm>
      </p:grpSpPr>
      <p:sp>
        <p:nvSpPr>
          <p:cNvPr id="318" name="Google Shape;318;p39"/>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9" name="Google Shape;319;p39"/>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320" name="Google Shape;320;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1" name="Google Shape;321;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322" name="Google Shape;322;p39"/>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323" name="Google Shape;323;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24" name="Google Shape;324;p39"/>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25" name="Google Shape;325;p39"/>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4400"/>
              <a:buNone/>
            </a:pPr>
            <a:r>
              <a:rPr lang="en-IE"/>
              <a:t>Bearbeitung und Vorstellung</a:t>
            </a:r>
            <a:br>
              <a:rPr lang="en-IE"/>
            </a:br>
            <a:r>
              <a:rPr lang="en-IE"/>
              <a:t>Ihrer Geschichte online</a:t>
            </a:r>
            <a:endParaRPr/>
          </a:p>
        </p:txBody>
      </p:sp>
      <p:sp>
        <p:nvSpPr>
          <p:cNvPr id="326" name="Google Shape;326;p39"/>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Verwendung von Bearbeitungssoftware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0"/>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32" name="Google Shape;332;p40"/>
          <p:cNvPicPr preferRelativeResize="0"/>
          <p:nvPr/>
        </p:nvPicPr>
        <p:blipFill rotWithShape="1">
          <a:blip r:embed="rId3">
            <a:alphaModFix/>
          </a:blip>
          <a:srcRect b="0" l="3619" r="3618" t="0"/>
          <a:stretch/>
        </p:blipFill>
        <p:spPr>
          <a:xfrm>
            <a:off x="5546558" y="2391337"/>
            <a:ext cx="6645441" cy="4466657"/>
          </a:xfrm>
          <a:prstGeom prst="rect">
            <a:avLst/>
          </a:prstGeom>
          <a:noFill/>
          <a:ln>
            <a:noFill/>
          </a:ln>
        </p:spPr>
      </p:pic>
      <p:sp>
        <p:nvSpPr>
          <p:cNvPr id="333" name="Google Shape;333;p40"/>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4" name="Google Shape;334;p40"/>
          <p:cNvSpPr txBox="1"/>
          <p:nvPr>
            <p:ph type="title"/>
          </p:nvPr>
        </p:nvSpPr>
        <p:spPr>
          <a:xfrm>
            <a:off x="1187676" y="910425"/>
            <a:ext cx="48708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335" name="Google Shape;335;p40"/>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36" name="Google Shape;336;p40"/>
          <p:cNvSpPr txBox="1"/>
          <p:nvPr>
            <p:ph idx="1" type="body"/>
          </p:nvPr>
        </p:nvSpPr>
        <p:spPr>
          <a:xfrm>
            <a:off x="1187668" y="2557594"/>
            <a:ext cx="5793235" cy="3455434"/>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Erstellen Sie eine Liste mit den Szenen und Tonspuren, die im endgültigen Filmprojekt verwendet werden sollen.</a:t>
            </a:r>
            <a:endParaRPr/>
          </a:p>
          <a:p>
            <a:pPr indent="0" lvl="0" marL="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Wählen Sie Ihre Musik, Videos und Bilder aus und speichern Sie sie in einer Datei</a:t>
            </a:r>
            <a:endParaRPr/>
          </a:p>
          <a:p>
            <a:pPr indent="0" lvl="0" marL="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Erstellen Sie eine Kopie aller Dateien und arbeiten Sie mit den Kopien</a:t>
            </a:r>
            <a:endParaRPr/>
          </a:p>
          <a:p>
            <a:pPr indent="-228600" lvl="0" marL="457200" rtl="0" algn="l">
              <a:lnSpc>
                <a:spcPct val="90000"/>
              </a:lnSpc>
              <a:spcBef>
                <a:spcPts val="1000"/>
              </a:spcBef>
              <a:spcAft>
                <a:spcPts val="0"/>
              </a:spcAft>
              <a:buClr>
                <a:schemeClr val="dk1"/>
              </a:buClr>
              <a:buSzPts val="1800"/>
              <a:buNone/>
            </a:pPr>
            <a:r>
              <a:t/>
            </a:r>
            <a:endParaRPr sz="20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ts val="1800"/>
              <a:buNone/>
            </a:pPr>
            <a:r>
              <a:t/>
            </a:r>
            <a:endParaRPr sz="2000">
              <a:solidFill>
                <a:schemeClr val="lt1"/>
              </a:solidFill>
            </a:endParaRPr>
          </a:p>
        </p:txBody>
      </p:sp>
      <p:sp>
        <p:nvSpPr>
          <p:cNvPr id="337" name="Google Shape;337;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8" name="Google Shape;338;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39" name="Google Shape;339;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0" name="Google Shape;340;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3" name="Google Shape;93;p11"/>
          <p:cNvPicPr preferRelativeResize="0"/>
          <p:nvPr/>
        </p:nvPicPr>
        <p:blipFill rotWithShape="1">
          <a:blip r:embed="rId4">
            <a:alphaModFix/>
          </a:blip>
          <a:srcRect b="0" l="0" r="0" t="0"/>
          <a:stretch/>
        </p:blipFill>
        <p:spPr>
          <a:xfrm>
            <a:off x="2457287" y="1236264"/>
            <a:ext cx="7168494" cy="4166562"/>
          </a:xfrm>
          <a:prstGeom prst="rect">
            <a:avLst/>
          </a:prstGeom>
          <a:noFill/>
          <a:ln>
            <a:noFill/>
          </a:ln>
        </p:spPr>
      </p:pic>
      <p:sp>
        <p:nvSpPr>
          <p:cNvPr id="94" name="Google Shape;94;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95" name="Google Shape;95;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96" name="Google Shape;96;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97" name="Google Shape;97;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98" name="Google Shape;98;p11"/>
          <p:cNvSpPr txBox="1"/>
          <p:nvPr/>
        </p:nvSpPr>
        <p:spPr>
          <a:xfrm>
            <a:off x="3130931" y="1734189"/>
            <a:ext cx="5821200" cy="317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0" i="0" lang="en-IE" sz="4000" u="none" cap="none" strike="noStrike">
                <a:solidFill>
                  <a:srgbClr val="FD3259"/>
                </a:solidFill>
                <a:latin typeface="Arial Black"/>
                <a:ea typeface="Arial Black"/>
                <a:cs typeface="Arial Black"/>
                <a:sym typeface="Arial Black"/>
              </a:rPr>
              <a:t>Modul 4: </a:t>
            </a:r>
            <a:r>
              <a:rPr b="1" i="0" lang="en-IE" sz="4000" u="none" cap="none" strike="noStrike">
                <a:solidFill>
                  <a:srgbClr val="FD3259"/>
                </a:solidFill>
                <a:latin typeface="Arial Black"/>
                <a:ea typeface="Arial Black"/>
                <a:cs typeface="Arial Black"/>
                <a:sym typeface="Arial Black"/>
              </a:rPr>
              <a:t>Bearbeit</a:t>
            </a:r>
            <a:r>
              <a:rPr b="1" lang="en-IE" sz="4000">
                <a:solidFill>
                  <a:srgbClr val="FD3259"/>
                </a:solidFill>
                <a:latin typeface="Arial Black"/>
                <a:ea typeface="Arial Black"/>
                <a:cs typeface="Arial Black"/>
                <a:sym typeface="Arial Black"/>
              </a:rPr>
              <a:t>ung</a:t>
            </a:r>
            <a:r>
              <a:rPr b="1" i="0" lang="en-IE" sz="4000" u="none" cap="none" strike="noStrike">
                <a:solidFill>
                  <a:srgbClr val="FD3259"/>
                </a:solidFill>
                <a:latin typeface="Arial Black"/>
                <a:ea typeface="Arial Black"/>
                <a:cs typeface="Arial Black"/>
                <a:sym typeface="Arial Black"/>
              </a:rPr>
              <a:t> und </a:t>
            </a:r>
            <a:r>
              <a:rPr b="1" lang="en-IE" sz="4000">
                <a:solidFill>
                  <a:srgbClr val="FD3259"/>
                </a:solidFill>
                <a:latin typeface="Arial Black"/>
                <a:ea typeface="Arial Black"/>
                <a:cs typeface="Arial Black"/>
                <a:sym typeface="Arial Black"/>
              </a:rPr>
              <a:t>Vorstellung</a:t>
            </a:r>
            <a:r>
              <a:rPr b="1" i="0" lang="en-IE" sz="4000" u="none" cap="none" strike="noStrike">
                <a:solidFill>
                  <a:srgbClr val="FD3259"/>
                </a:solidFill>
                <a:latin typeface="Arial Black"/>
                <a:ea typeface="Arial Black"/>
                <a:cs typeface="Arial Black"/>
                <a:sym typeface="Arial Black"/>
              </a:rPr>
              <a:t> Ihrer Geschichte im Internet</a:t>
            </a:r>
            <a:endParaRPr b="1" i="0" sz="4000" u="none" cap="none" strike="noStrike">
              <a:solidFill>
                <a:srgbClr val="FD3259"/>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4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46" name="Google Shape;346;p41"/>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47" name="Google Shape;347;p41"/>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8" name="Google Shape;348;p41"/>
          <p:cNvSpPr txBox="1"/>
          <p:nvPr>
            <p:ph type="title"/>
          </p:nvPr>
        </p:nvSpPr>
        <p:spPr>
          <a:xfrm>
            <a:off x="1187676" y="910425"/>
            <a:ext cx="48861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349" name="Google Shape;349;p41"/>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50" name="Google Shape;350;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1" name="Google Shape;351;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52" name="Google Shape;352;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3" name="Google Shape;353;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54" name="Google Shape;354;p41"/>
          <p:cNvSpPr txBox="1"/>
          <p:nvPr>
            <p:ph idx="1" type="body"/>
          </p:nvPr>
        </p:nvSpPr>
        <p:spPr>
          <a:xfrm>
            <a:off x="1090375" y="2610025"/>
            <a:ext cx="7582200" cy="372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1000"/>
              </a:spcBef>
              <a:spcAft>
                <a:spcPts val="0"/>
              </a:spcAft>
              <a:buNone/>
            </a:pPr>
            <a:r>
              <a:rPr lang="en-IE" sz="2400">
                <a:solidFill>
                  <a:schemeClr val="lt1"/>
                </a:solidFill>
                <a:latin typeface="Abel"/>
                <a:ea typeface="Abel"/>
                <a:cs typeface="Abel"/>
                <a:sym typeface="Abel"/>
              </a:rPr>
              <a:t>Wenn Sie das von Ihnen verwendete Softwareprogramm heruntergeladen haben, müssen Sie in dem Programm ein neues Projekt erstellen".</a:t>
            </a:r>
            <a:endParaRPr sz="2600"/>
          </a:p>
          <a:p>
            <a:pPr indent="-330200" lvl="0" marL="457200" rtl="0" algn="l">
              <a:lnSpc>
                <a:spcPct val="90000"/>
              </a:lnSpc>
              <a:spcBef>
                <a:spcPts val="1000"/>
              </a:spcBef>
              <a:spcAft>
                <a:spcPts val="0"/>
              </a:spcAft>
              <a:buSzPts val="1600"/>
              <a:buChar char="•"/>
            </a:pPr>
            <a:r>
              <a:t/>
            </a:r>
            <a:endParaRPr sz="2600"/>
          </a:p>
          <a:p>
            <a:pPr indent="0" lvl="0" marL="0" rtl="0" algn="l">
              <a:lnSpc>
                <a:spcPct val="90000"/>
              </a:lnSpc>
              <a:spcBef>
                <a:spcPts val="1000"/>
              </a:spcBef>
              <a:spcAft>
                <a:spcPts val="0"/>
              </a:spcAft>
              <a:buNone/>
            </a:pPr>
            <a:r>
              <a:rPr lang="en-IE" sz="2400">
                <a:solidFill>
                  <a:schemeClr val="lt1"/>
                </a:solidFill>
                <a:latin typeface="Abel"/>
                <a:ea typeface="Abel"/>
                <a:cs typeface="Abel"/>
                <a:sym typeface="Abel"/>
              </a:rPr>
              <a:t>A</a:t>
            </a:r>
            <a:r>
              <a:rPr lang="en-IE" sz="2400">
                <a:solidFill>
                  <a:schemeClr val="lt1"/>
                </a:solidFill>
                <a:latin typeface="Abel"/>
                <a:ea typeface="Abel"/>
                <a:cs typeface="Abel"/>
                <a:sym typeface="Abel"/>
              </a:rPr>
              <a:t>ls Nächstes müssen Sie die Video- und Audiodateien aus Ihrem "Final Cut"-Ordner importieren.</a:t>
            </a:r>
            <a:endParaRPr sz="2600"/>
          </a:p>
          <a:p>
            <a:pPr indent="-330200" lvl="0" marL="457200" rtl="0" algn="l">
              <a:lnSpc>
                <a:spcPct val="90000"/>
              </a:lnSpc>
              <a:spcBef>
                <a:spcPts val="1000"/>
              </a:spcBef>
              <a:spcAft>
                <a:spcPts val="0"/>
              </a:spcAft>
              <a:buSzPts val="1600"/>
              <a:buChar char="•"/>
            </a:pPr>
            <a:r>
              <a:t/>
            </a:r>
            <a:endParaRPr sz="2600"/>
          </a:p>
          <a:p>
            <a:pPr indent="0" lvl="0" marL="0" rtl="0" algn="l">
              <a:lnSpc>
                <a:spcPct val="90000"/>
              </a:lnSpc>
              <a:spcBef>
                <a:spcPts val="1000"/>
              </a:spcBef>
              <a:spcAft>
                <a:spcPts val="0"/>
              </a:spcAft>
              <a:buNone/>
            </a:pPr>
            <a:r>
              <a:rPr lang="en-IE" sz="2400">
                <a:solidFill>
                  <a:schemeClr val="lt1"/>
                </a:solidFill>
                <a:latin typeface="Abel"/>
                <a:ea typeface="Abel"/>
                <a:cs typeface="Abel"/>
                <a:sym typeface="Abel"/>
              </a:rPr>
              <a:t>Denken Sie daran, die Dateien in der richtigen Reihenfolge zu importieren!</a:t>
            </a:r>
            <a:endParaRPr sz="2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p4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60" name="Google Shape;360;p42"/>
          <p:cNvPicPr preferRelativeResize="0"/>
          <p:nvPr/>
        </p:nvPicPr>
        <p:blipFill rotWithShape="1">
          <a:blip r:embed="rId3">
            <a:alphaModFix/>
          </a:blip>
          <a:srcRect b="0" l="8156" r="8154" t="0"/>
          <a:stretch/>
        </p:blipFill>
        <p:spPr>
          <a:xfrm>
            <a:off x="5546558" y="2391337"/>
            <a:ext cx="6645441" cy="4466657"/>
          </a:xfrm>
          <a:prstGeom prst="rect">
            <a:avLst/>
          </a:prstGeom>
          <a:noFill/>
          <a:ln>
            <a:noFill/>
          </a:ln>
        </p:spPr>
      </p:pic>
      <p:sp>
        <p:nvSpPr>
          <p:cNvPr id="361" name="Google Shape;361;p42"/>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2" name="Google Shape;362;p42"/>
          <p:cNvSpPr txBox="1"/>
          <p:nvPr>
            <p:ph type="title"/>
          </p:nvPr>
        </p:nvSpPr>
        <p:spPr>
          <a:xfrm>
            <a:off x="1217501" y="903425"/>
            <a:ext cx="49332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363" name="Google Shape;363;p42"/>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64" name="Google Shape;364;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5" name="Google Shape;365;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66" name="Google Shape;366;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7" name="Google Shape;367;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68" name="Google Shape;368;p42"/>
          <p:cNvSpPr txBox="1"/>
          <p:nvPr>
            <p:ph idx="1" type="body"/>
          </p:nvPr>
        </p:nvSpPr>
        <p:spPr>
          <a:xfrm>
            <a:off x="1028982" y="2552206"/>
            <a:ext cx="5420979" cy="3666060"/>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Die Benutzeroberfläche der meisten Bearbeitungssoftware und Programme besteht aus zwei grundlegenden Elementen:</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1) Ein Bearbeitungsfenster, in dem Video- und Audiomaterial entlang einer Zeitachse platziert und bearbeitet wird</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2) Ein Vorschaufenster, in dem Sie das Video ansehen können.</a:t>
            </a:r>
            <a:endParaRPr/>
          </a:p>
          <a:p>
            <a:pPr indent="0" lvl="0" marL="114300" rtl="0" algn="l">
              <a:lnSpc>
                <a:spcPct val="90000"/>
              </a:lnSpc>
              <a:spcBef>
                <a:spcPts val="1000"/>
              </a:spcBef>
              <a:spcAft>
                <a:spcPts val="0"/>
              </a:spcAft>
              <a:buSzPct val="116883"/>
              <a:buNone/>
            </a:pPr>
            <a:r>
              <a:t/>
            </a:r>
            <a:endParaRPr>
              <a:solidFill>
                <a:srgbClr val="D8D8D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 name="Shape 372"/>
        <p:cNvGrpSpPr/>
        <p:nvPr/>
      </p:nvGrpSpPr>
      <p:grpSpPr>
        <a:xfrm>
          <a:off x="0" y="0"/>
          <a:ext cx="0" cy="0"/>
          <a:chOff x="0" y="0"/>
          <a:chExt cx="0" cy="0"/>
        </a:xfrm>
      </p:grpSpPr>
      <p:sp>
        <p:nvSpPr>
          <p:cNvPr id="373" name="Google Shape;373;p4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74" name="Google Shape;374;p43"/>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75" name="Google Shape;375;p43"/>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6" name="Google Shape;376;p43"/>
          <p:cNvSpPr txBox="1"/>
          <p:nvPr>
            <p:ph type="title"/>
          </p:nvPr>
        </p:nvSpPr>
        <p:spPr>
          <a:xfrm>
            <a:off x="1187676" y="910425"/>
            <a:ext cx="49785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377" name="Google Shape;377;p43"/>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78" name="Google Shape;378;p43"/>
          <p:cNvSpPr txBox="1"/>
          <p:nvPr>
            <p:ph idx="1" type="body"/>
          </p:nvPr>
        </p:nvSpPr>
        <p:spPr>
          <a:xfrm>
            <a:off x="1077975" y="2492075"/>
            <a:ext cx="9070500" cy="3840000"/>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Effekte</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Wenn Sie Ihre Software verwenden, können Sie schneiden, klicken und ziehen und die Video- und Audiospuren auf der Zeitachse neu anordnen.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Manchmal sind jedoch schrittweise Veränderungen, so genannte Übergänge, sinnvoller.</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Wenn Sie mehrere Szenen bearbeiten, können Sie "Übergänge" zwischen den Szenen hinzufügen.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Die gebräuchlichsten Übergänge bei Film und Fernsehen sind "Cross Dissolve" (langsame Überblendung zwischen zwei Clips) und der Übergang zu Schwarz.</a:t>
            </a:r>
            <a:endParaRPr/>
          </a:p>
        </p:txBody>
      </p:sp>
      <p:sp>
        <p:nvSpPr>
          <p:cNvPr id="379" name="Google Shape;379;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0" name="Google Shape;380;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81" name="Google Shape;381;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2" name="Google Shape;382;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4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88" name="Google Shape;388;p44"/>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89" name="Google Shape;389;p44"/>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0" name="Google Shape;390;p44"/>
          <p:cNvSpPr txBox="1"/>
          <p:nvPr>
            <p:ph type="title"/>
          </p:nvPr>
        </p:nvSpPr>
        <p:spPr>
          <a:xfrm>
            <a:off x="1187675" y="910425"/>
            <a:ext cx="49014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391" name="Google Shape;391;p44"/>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92" name="Google Shape;392;p44"/>
          <p:cNvSpPr txBox="1"/>
          <p:nvPr>
            <p:ph idx="1" type="body"/>
          </p:nvPr>
        </p:nvSpPr>
        <p:spPr>
          <a:xfrm>
            <a:off x="1072025" y="2448400"/>
            <a:ext cx="7185300" cy="3865200"/>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Jump Cut</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Ein "Jump Cut" liegt vor, wenn Ton und Bild gleichzeitig wechseln.</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Im Film ist dies das Äquivalent zu einem neuen Absatz oder Kapitel in einem Buch.</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Wenn Sie die Geschichte jedoch in Gang halten wollen, lassen Sie den Ton der vorherigen Szene einige Sekunden lang weiterlaufen, während die neue Szene auf dem Bildschirm erscheint, oder lassen Sie den Ton der neuen Szene einige Sekunden vor deren Einblendung beginnen.</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Ein sauberer Schnitt oder ein Sprung zwischen den Clips ist die gängigste Art, verschiedene Aufnahmen miteinander zu verbinden. </a:t>
            </a:r>
            <a:endParaRPr/>
          </a:p>
        </p:txBody>
      </p:sp>
      <p:sp>
        <p:nvSpPr>
          <p:cNvPr id="393" name="Google Shape;393;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4" name="Google Shape;394;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5" name="Google Shape;395;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6" name="Google Shape;396;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4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2" name="Google Shape;402;p45"/>
          <p:cNvPicPr preferRelativeResize="0"/>
          <p:nvPr/>
        </p:nvPicPr>
        <p:blipFill rotWithShape="1">
          <a:blip r:embed="rId3">
            <a:alphaModFix/>
          </a:blip>
          <a:srcRect b="0" l="379" r="379" t="0"/>
          <a:stretch/>
        </p:blipFill>
        <p:spPr>
          <a:xfrm>
            <a:off x="5546558" y="2391337"/>
            <a:ext cx="6645441" cy="4466657"/>
          </a:xfrm>
          <a:prstGeom prst="rect">
            <a:avLst/>
          </a:prstGeom>
          <a:noFill/>
          <a:ln>
            <a:noFill/>
          </a:ln>
        </p:spPr>
      </p:pic>
      <p:sp>
        <p:nvSpPr>
          <p:cNvPr id="403" name="Google Shape;403;p45"/>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4" name="Google Shape;404;p45"/>
          <p:cNvSpPr txBox="1"/>
          <p:nvPr>
            <p:ph type="title"/>
          </p:nvPr>
        </p:nvSpPr>
        <p:spPr>
          <a:xfrm>
            <a:off x="1187675" y="910425"/>
            <a:ext cx="4932300" cy="14664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Verwendung von Bearbeitungssoftware</a:t>
            </a:r>
            <a:endParaRPr/>
          </a:p>
        </p:txBody>
      </p:sp>
      <p:cxnSp>
        <p:nvCxnSpPr>
          <p:cNvPr id="405" name="Google Shape;405;p45"/>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406" name="Google Shape;406;p45"/>
          <p:cNvSpPr txBox="1"/>
          <p:nvPr>
            <p:ph idx="1" type="body"/>
          </p:nvPr>
        </p:nvSpPr>
        <p:spPr>
          <a:xfrm>
            <a:off x="1146810" y="2576617"/>
            <a:ext cx="5675248" cy="3455476"/>
          </a:xfrm>
          <a:prstGeom prst="rect">
            <a:avLst/>
          </a:prstGeom>
          <a:noFill/>
          <a:ln>
            <a:noFill/>
          </a:ln>
        </p:spPr>
        <p:txBody>
          <a:bodyPr anchorCtr="0" anchor="t" bIns="0" lIns="0" spcFirstLastPara="1" rIns="0" wrap="square" tIns="0">
            <a:normAutofit fontScale="92500" lnSpcReduction="20000"/>
          </a:bodyPr>
          <a:lstStyle/>
          <a:p>
            <a:pPr indent="0" lvl="0" marL="114300" rtl="0" algn="l">
              <a:lnSpc>
                <a:spcPct val="90000"/>
              </a:lnSpc>
              <a:spcBef>
                <a:spcPts val="1000"/>
              </a:spcBef>
              <a:spcAft>
                <a:spcPts val="0"/>
              </a:spcAft>
              <a:buSzPct val="49896"/>
              <a:buNone/>
            </a:pPr>
            <a:r>
              <a:rPr lang="en-IE" sz="3900">
                <a:solidFill>
                  <a:srgbClr val="1E4E79"/>
                </a:solidFill>
                <a:latin typeface="Abel"/>
                <a:ea typeface="Abel"/>
                <a:cs typeface="Abel"/>
                <a:sym typeface="Abel"/>
              </a:rPr>
              <a:t>Letzte Schritte</a:t>
            </a:r>
            <a:endParaRPr/>
          </a:p>
          <a:p>
            <a:pPr indent="0" lvl="0" marL="114300" rtl="0" algn="l">
              <a:lnSpc>
                <a:spcPct val="90000"/>
              </a:lnSpc>
              <a:spcBef>
                <a:spcPts val="1000"/>
              </a:spcBef>
              <a:spcAft>
                <a:spcPts val="0"/>
              </a:spcAft>
              <a:buSzPct val="97297"/>
              <a:buNone/>
            </a:pPr>
            <a:r>
              <a:t/>
            </a:r>
            <a:endParaRPr sz="2000">
              <a:solidFill>
                <a:schemeClr val="lt1"/>
              </a:solidFill>
              <a:latin typeface="Abel"/>
              <a:ea typeface="Abel"/>
              <a:cs typeface="Abel"/>
              <a:sym typeface="Abel"/>
            </a:endParaRPr>
          </a:p>
          <a:p>
            <a:pPr indent="0" lvl="0" marL="114300" rtl="0" algn="l">
              <a:lnSpc>
                <a:spcPct val="90000"/>
              </a:lnSpc>
              <a:spcBef>
                <a:spcPts val="1000"/>
              </a:spcBef>
              <a:spcAft>
                <a:spcPts val="0"/>
              </a:spcAft>
              <a:buSzPct val="69498"/>
              <a:buNone/>
            </a:pPr>
            <a:r>
              <a:rPr lang="en-IE">
                <a:solidFill>
                  <a:schemeClr val="lt1"/>
                </a:solidFill>
                <a:latin typeface="Abel"/>
                <a:ea typeface="Abel"/>
                <a:cs typeface="Abel"/>
                <a:sym typeface="Abel"/>
              </a:rPr>
              <a:t>Der erste Schritt im Bearbeitungsprozess besteht darin, das gesamte Bild- und Tonmaterial, das Ihr Filmteam aufgenommen hat, zu sichten.</a:t>
            </a:r>
            <a:endParaRPr/>
          </a:p>
          <a:p>
            <a:pPr indent="-228600" lvl="0" marL="457200" rtl="0" algn="l">
              <a:lnSpc>
                <a:spcPct val="90000"/>
              </a:lnSpc>
              <a:spcBef>
                <a:spcPts val="1000"/>
              </a:spcBef>
              <a:spcAft>
                <a:spcPts val="0"/>
              </a:spcAft>
              <a:buClr>
                <a:schemeClr val="dk1"/>
              </a:buClr>
              <a:buSzPct val="69498"/>
              <a:buNone/>
            </a:pPr>
            <a:r>
              <a:t/>
            </a:r>
            <a:endParaRPr>
              <a:solidFill>
                <a:schemeClr val="lt1"/>
              </a:solidFill>
              <a:latin typeface="Abel"/>
              <a:ea typeface="Abel"/>
              <a:cs typeface="Abel"/>
              <a:sym typeface="Abel"/>
            </a:endParaRPr>
          </a:p>
          <a:p>
            <a:pPr indent="0" lvl="0" marL="114300" rtl="0" algn="l">
              <a:lnSpc>
                <a:spcPct val="90000"/>
              </a:lnSpc>
              <a:spcBef>
                <a:spcPts val="1000"/>
              </a:spcBef>
              <a:spcAft>
                <a:spcPts val="0"/>
              </a:spcAft>
              <a:buSzPct val="69498"/>
              <a:buNone/>
            </a:pPr>
            <a:r>
              <a:rPr lang="en-IE">
                <a:solidFill>
                  <a:schemeClr val="lt1"/>
                </a:solidFill>
                <a:latin typeface="Abel"/>
                <a:ea typeface="Abel"/>
                <a:cs typeface="Abel"/>
                <a:sym typeface="Abel"/>
              </a:rPr>
              <a:t>Es ist wichtig, alle Dateien richtig zu beschriften und aufzubewahren, damit Sie das benötigte Filmmaterial wiederfinden.</a:t>
            </a:r>
            <a:endParaRPr/>
          </a:p>
          <a:p>
            <a:pPr indent="-228600" lvl="0" marL="457200" rtl="0" algn="l">
              <a:lnSpc>
                <a:spcPct val="90000"/>
              </a:lnSpc>
              <a:spcBef>
                <a:spcPts val="1000"/>
              </a:spcBef>
              <a:spcAft>
                <a:spcPts val="0"/>
              </a:spcAft>
              <a:buClr>
                <a:schemeClr val="dk1"/>
              </a:buClr>
              <a:buSzPct val="102417"/>
              <a:buNone/>
            </a:pPr>
            <a:r>
              <a:t/>
            </a:r>
            <a:endParaRPr sz="19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ct val="102417"/>
              <a:buNone/>
            </a:pPr>
            <a:r>
              <a:t/>
            </a:r>
            <a:endParaRPr sz="1900">
              <a:solidFill>
                <a:schemeClr val="lt1"/>
              </a:solidFill>
            </a:endParaRPr>
          </a:p>
        </p:txBody>
      </p:sp>
      <p:sp>
        <p:nvSpPr>
          <p:cNvPr id="407" name="Google Shape;407;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8" name="Google Shape;408;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09" name="Google Shape;409;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0" name="Google Shape;410;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14" name="Shape 414"/>
        <p:cNvGrpSpPr/>
        <p:nvPr/>
      </p:nvGrpSpPr>
      <p:grpSpPr>
        <a:xfrm>
          <a:off x="0" y="0"/>
          <a:ext cx="0" cy="0"/>
          <a:chOff x="0" y="0"/>
          <a:chExt cx="0" cy="0"/>
        </a:xfrm>
      </p:grpSpPr>
      <p:sp>
        <p:nvSpPr>
          <p:cNvPr id="415" name="Google Shape;415;p46"/>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6" name="Google Shape;416;p46"/>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17" name="Google Shape;417;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8" name="Google Shape;418;p4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19" name="Google Shape;419;p46"/>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20" name="Google Shape;420;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1" name="Google Shape;421;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22" name="Google Shape;422;p46"/>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4400"/>
              <a:buNone/>
            </a:pPr>
            <a:r>
              <a:rPr lang="en-IE"/>
              <a:t>Bearbeitung und Vorstellung</a:t>
            </a:r>
            <a:br>
              <a:rPr lang="en-IE"/>
            </a:br>
            <a:r>
              <a:rPr lang="en-IE"/>
              <a:t>Ihrer Geschichte online</a:t>
            </a:r>
            <a:endParaRPr/>
          </a:p>
        </p:txBody>
      </p:sp>
      <p:sp>
        <p:nvSpPr>
          <p:cNvPr id="423" name="Google Shape;423;p46"/>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Bearbeit</a:t>
            </a:r>
            <a:r>
              <a:rPr b="1" lang="en-IE" sz="4400">
                <a:solidFill>
                  <a:schemeClr val="accent2"/>
                </a:solidFill>
                <a:latin typeface="Arial Black"/>
                <a:ea typeface="Arial Black"/>
                <a:cs typeface="Arial Black"/>
                <a:sym typeface="Arial Black"/>
              </a:rPr>
              <a:t>ung</a:t>
            </a:r>
            <a:r>
              <a:rPr b="1" i="0" lang="en-IE" sz="4400" u="none" cap="none" strike="noStrike">
                <a:solidFill>
                  <a:schemeClr val="accent2"/>
                </a:solidFill>
                <a:latin typeface="Arial Black"/>
                <a:ea typeface="Arial Black"/>
                <a:cs typeface="Arial Black"/>
                <a:sym typeface="Arial Black"/>
              </a:rPr>
              <a:t> von Podcasts in Audacity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sp>
        <p:nvSpPr>
          <p:cNvPr id="428" name="Google Shape;428;p4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29" name="Google Shape;429;p47"/>
          <p:cNvPicPr preferRelativeResize="0"/>
          <p:nvPr/>
        </p:nvPicPr>
        <p:blipFill rotWithShape="1">
          <a:blip r:embed="rId3">
            <a:alphaModFix/>
          </a:blip>
          <a:srcRect b="3846" l="0" r="0" t="0"/>
          <a:stretch/>
        </p:blipFill>
        <p:spPr>
          <a:xfrm>
            <a:off x="0" y="0"/>
            <a:ext cx="12191980" cy="6857990"/>
          </a:xfrm>
          <a:prstGeom prst="rect">
            <a:avLst/>
          </a:prstGeom>
          <a:noFill/>
          <a:ln>
            <a:noFill/>
          </a:ln>
        </p:spPr>
      </p:pic>
      <p:sp>
        <p:nvSpPr>
          <p:cNvPr id="430" name="Google Shape;430;p47"/>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1" name="Google Shape;431;p47"/>
          <p:cNvSpPr txBox="1"/>
          <p:nvPr/>
        </p:nvSpPr>
        <p:spPr>
          <a:xfrm>
            <a:off x="737351" y="1757900"/>
            <a:ext cx="10472400" cy="47559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0"/>
              </a:spcBef>
              <a:spcAft>
                <a:spcPts val="0"/>
              </a:spcAft>
              <a:buClr>
                <a:srgbClr val="000000"/>
              </a:buClr>
              <a:buSzPts val="3600"/>
              <a:buFont typeface="Arial"/>
              <a:buNone/>
            </a:pPr>
            <a:r>
              <a:rPr i="0" lang="en-IE" sz="3600" u="none" cap="none" strike="noStrike">
                <a:solidFill>
                  <a:srgbClr val="1E4E79"/>
                </a:solidFill>
                <a:latin typeface="Abel"/>
                <a:ea typeface="Abel"/>
                <a:cs typeface="Abel"/>
                <a:sym typeface="Abel"/>
              </a:rPr>
              <a:t>Erste Schritte</a:t>
            </a:r>
            <a:endParaRPr i="0" sz="1400" u="none" cap="none" strike="noStrike">
              <a:solidFill>
                <a:srgbClr val="000000"/>
              </a:solidFill>
            </a:endParaRPr>
          </a:p>
          <a:p>
            <a:pPr indent="0" lvl="0" marL="1143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Importieren Sie die zuvor aufgenommenen Audiodaten.</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Verwenden Sie Spur eins für Ihre Haupttonspur (z. B. Erzählung, Interview, Diskussion)</a:t>
            </a:r>
            <a:endParaRPr b="0" i="0" sz="1400" u="none" cap="none" strike="noStrike">
              <a:solidFill>
                <a:srgbClr val="000000"/>
              </a:solidFill>
              <a:latin typeface="Arial"/>
              <a:ea typeface="Arial"/>
              <a:cs typeface="Arial"/>
              <a:sym typeface="Arial"/>
            </a:endParaRPr>
          </a:p>
          <a:p>
            <a:pPr indent="-76200" lvl="0" marL="3429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Bringen Sie das Audiomaterial in eine Reihenfolge (z. B. Intro, Interview, Outro).</a:t>
            </a:r>
            <a:endParaRPr b="0" i="0" sz="1400" u="none" cap="none" strike="noStrike">
              <a:solidFill>
                <a:srgbClr val="000000"/>
              </a:solidFill>
              <a:latin typeface="Arial"/>
              <a:ea typeface="Arial"/>
              <a:cs typeface="Arial"/>
              <a:sym typeface="Arial"/>
            </a:endParaRPr>
          </a:p>
          <a:p>
            <a:pPr indent="-76200" lvl="0" marL="3429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Eine leere Spur für die Bearbeitung darunter lassen</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400"/>
              <a:buFont typeface="Arial"/>
              <a:buNone/>
            </a:pPr>
            <a:r>
              <a:rPr b="0" i="0" lang="en-IE" sz="2400" u="none" cap="none" strike="noStrike">
                <a:solidFill>
                  <a:schemeClr val="lt1"/>
                </a:solidFill>
                <a:latin typeface="Abel"/>
                <a:ea typeface="Abel"/>
                <a:cs typeface="Abel"/>
                <a:sym typeface="Abel"/>
              </a:rPr>
              <a:t>Musik, Soundeffekte oder sekundäres Audio später im Bearbeitungsprozess hinzufügen</a:t>
            </a:r>
            <a:endParaRPr b="0" i="0" sz="1400" u="none" cap="none" strike="noStrike">
              <a:solidFill>
                <a:srgbClr val="000000"/>
              </a:solidFill>
              <a:latin typeface="Arial"/>
              <a:ea typeface="Arial"/>
              <a:cs typeface="Arial"/>
              <a:sym typeface="Arial"/>
            </a:endParaRPr>
          </a:p>
        </p:txBody>
      </p:sp>
      <p:pic>
        <p:nvPicPr>
          <p:cNvPr id="432" name="Google Shape;432;p4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433" name="Google Shape;433;p47"/>
          <p:cNvSpPr txBox="1"/>
          <p:nvPr/>
        </p:nvSpPr>
        <p:spPr>
          <a:xfrm>
            <a:off x="815997" y="344278"/>
            <a:ext cx="5122687" cy="12984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Bearbeit</a:t>
            </a:r>
            <a:r>
              <a:rPr lang="en-IE" sz="4400">
                <a:solidFill>
                  <a:srgbClr val="E1AE44"/>
                </a:solidFill>
                <a:latin typeface="Abel"/>
                <a:ea typeface="Abel"/>
                <a:cs typeface="Abel"/>
                <a:sym typeface="Abel"/>
              </a:rPr>
              <a:t>ung</a:t>
            </a:r>
            <a:r>
              <a:rPr b="0" i="0" lang="en-IE" sz="4400" u="none" cap="none" strike="noStrike">
                <a:solidFill>
                  <a:srgbClr val="E1AE44"/>
                </a:solidFill>
                <a:latin typeface="Abel"/>
                <a:ea typeface="Abel"/>
                <a:cs typeface="Abel"/>
                <a:sym typeface="Abel"/>
              </a:rPr>
              <a:t> von Podcasts in Audacity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48"/>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39" name="Google Shape;439;p48"/>
          <p:cNvPicPr preferRelativeResize="0"/>
          <p:nvPr/>
        </p:nvPicPr>
        <p:blipFill rotWithShape="1">
          <a:blip r:embed="rId3">
            <a:alphaModFix/>
          </a:blip>
          <a:srcRect b="3846" l="0" r="0" t="0"/>
          <a:stretch/>
        </p:blipFill>
        <p:spPr>
          <a:xfrm>
            <a:off x="20" y="10"/>
            <a:ext cx="12191980" cy="6857990"/>
          </a:xfrm>
          <a:prstGeom prst="rect">
            <a:avLst/>
          </a:prstGeom>
          <a:noFill/>
          <a:ln>
            <a:noFill/>
          </a:ln>
        </p:spPr>
      </p:pic>
      <p:sp>
        <p:nvSpPr>
          <p:cNvPr id="440" name="Google Shape;440;p48"/>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1" name="Google Shape;441;p48"/>
          <p:cNvSpPr txBox="1"/>
          <p:nvPr/>
        </p:nvSpPr>
        <p:spPr>
          <a:xfrm>
            <a:off x="790268" y="215921"/>
            <a:ext cx="4882945" cy="146645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Bearbeit</a:t>
            </a:r>
            <a:r>
              <a:rPr lang="en-IE" sz="4400">
                <a:solidFill>
                  <a:srgbClr val="E1AE44"/>
                </a:solidFill>
                <a:latin typeface="Abel"/>
                <a:ea typeface="Abel"/>
                <a:cs typeface="Abel"/>
                <a:sym typeface="Abel"/>
              </a:rPr>
              <a:t>ung</a:t>
            </a:r>
            <a:r>
              <a:rPr b="0" i="0" lang="en-IE" sz="4400" u="none" cap="none" strike="noStrike">
                <a:solidFill>
                  <a:srgbClr val="E1AE44"/>
                </a:solidFill>
                <a:latin typeface="Abel"/>
                <a:ea typeface="Abel"/>
                <a:cs typeface="Abel"/>
                <a:sym typeface="Abel"/>
              </a:rPr>
              <a:t> von Podcasts in Audacity</a:t>
            </a:r>
            <a:endParaRPr b="0" i="0" sz="1400" u="none" cap="none" strike="noStrike">
              <a:solidFill>
                <a:srgbClr val="000000"/>
              </a:solidFill>
              <a:latin typeface="Arial"/>
              <a:ea typeface="Arial"/>
              <a:cs typeface="Arial"/>
              <a:sym typeface="Arial"/>
            </a:endParaRPr>
          </a:p>
        </p:txBody>
      </p:sp>
      <p:sp>
        <p:nvSpPr>
          <p:cNvPr id="442" name="Google Shape;442;p48"/>
          <p:cNvSpPr txBox="1"/>
          <p:nvPr/>
        </p:nvSpPr>
        <p:spPr>
          <a:xfrm>
            <a:off x="790275" y="1668950"/>
            <a:ext cx="10773000" cy="4959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lang="en-IE" sz="3600">
                <a:solidFill>
                  <a:srgbClr val="1E4E79"/>
                </a:solidFill>
                <a:latin typeface="Abel"/>
                <a:ea typeface="Abel"/>
                <a:cs typeface="Abel"/>
                <a:sym typeface="Abel"/>
              </a:rPr>
              <a:t>Touch-ups</a:t>
            </a:r>
            <a:endParaRPr b="0" i="0" sz="1400" u="none" cap="none" strike="noStrike">
              <a:solidFill>
                <a:srgbClr val="000000"/>
              </a:solidFill>
              <a:latin typeface="Arial"/>
              <a:ea typeface="Arial"/>
              <a:cs typeface="Arial"/>
              <a:sym typeface="Arial"/>
            </a:endParaRPr>
          </a:p>
          <a:p>
            <a:pPr indent="11430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Clr>
                <a:srgbClr val="000000"/>
              </a:buClr>
              <a:buSzPts val="2400"/>
              <a:buFont typeface="Arial"/>
              <a:buNone/>
            </a:pPr>
            <a:r>
              <a:rPr b="0" i="0" lang="en-IE" sz="2300" u="none" cap="none" strike="noStrike">
                <a:solidFill>
                  <a:schemeClr val="lt1"/>
                </a:solidFill>
                <a:latin typeface="Abel"/>
                <a:ea typeface="Abel"/>
                <a:cs typeface="Abel"/>
                <a:sym typeface="Abel"/>
              </a:rPr>
              <a:t>Hören Sie sich Ihr Material (erneut) an </a:t>
            </a:r>
            <a:endParaRPr b="0" i="0" sz="13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2400"/>
              <a:buFont typeface="Arial"/>
              <a:buNone/>
            </a:pPr>
            <a:r>
              <a:t/>
            </a:r>
            <a:endParaRPr b="0" i="0" sz="23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Clr>
                <a:srgbClr val="000000"/>
              </a:buClr>
              <a:buSzPts val="2400"/>
              <a:buFont typeface="Arial"/>
              <a:buNone/>
            </a:pPr>
            <a:r>
              <a:rPr b="0" i="0" lang="en-IE" sz="2300" u="none" cap="none" strike="noStrike">
                <a:solidFill>
                  <a:schemeClr val="lt1"/>
                </a:solidFill>
                <a:latin typeface="Abel"/>
                <a:ea typeface="Abel"/>
                <a:cs typeface="Abel"/>
                <a:sym typeface="Abel"/>
              </a:rPr>
              <a:t>Entscheiden Sie, welche Abschnitte Sie behalten oder löschen möchten und ob Sie die Reihenfolge ändern möchten</a:t>
            </a:r>
            <a:endParaRPr b="0" i="0" sz="2300" u="none" cap="none" strike="noStrike">
              <a:solidFill>
                <a:schemeClr val="lt1"/>
              </a:solidFill>
              <a:latin typeface="Abel"/>
              <a:ea typeface="Abel"/>
              <a:cs typeface="Abel"/>
              <a:sym typeface="Abel"/>
            </a:endParaRPr>
          </a:p>
          <a:p>
            <a:pPr indent="152400" lvl="0" marL="0" marR="0" rtl="0" algn="l">
              <a:lnSpc>
                <a:spcPct val="90000"/>
              </a:lnSpc>
              <a:spcBef>
                <a:spcPts val="600"/>
              </a:spcBef>
              <a:spcAft>
                <a:spcPts val="0"/>
              </a:spcAft>
              <a:buClr>
                <a:srgbClr val="000000"/>
              </a:buClr>
              <a:buSzPts val="2400"/>
              <a:buFont typeface="Arial"/>
              <a:buNone/>
            </a:pPr>
            <a:r>
              <a:t/>
            </a:r>
            <a:endParaRPr b="0" i="0" sz="23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Clr>
                <a:srgbClr val="000000"/>
              </a:buClr>
              <a:buSzPts val="2400"/>
              <a:buFont typeface="Arial"/>
              <a:buNone/>
            </a:pPr>
            <a:r>
              <a:rPr b="0" i="0" lang="en-IE" sz="2300" u="none" cap="none" strike="noStrike">
                <a:solidFill>
                  <a:schemeClr val="lt1"/>
                </a:solidFill>
                <a:latin typeface="Abel"/>
                <a:ea typeface="Abel"/>
                <a:cs typeface="Abel"/>
                <a:sym typeface="Abel"/>
              </a:rPr>
              <a:t>Verwenden Sie das Werkzeug zur Rauschunterdrückung, um unerwünschte Geräusche zu entfernen.</a:t>
            </a:r>
            <a:endParaRPr b="0" i="0" sz="1300" u="none" cap="none" strike="noStrike">
              <a:solidFill>
                <a:srgbClr val="000000"/>
              </a:solidFill>
              <a:latin typeface="Arial"/>
              <a:ea typeface="Arial"/>
              <a:cs typeface="Arial"/>
              <a:sym typeface="Arial"/>
            </a:endParaRPr>
          </a:p>
          <a:p>
            <a:pPr indent="-76200" lvl="0" marL="285750" marR="0" rtl="0" algn="l">
              <a:lnSpc>
                <a:spcPct val="90000"/>
              </a:lnSpc>
              <a:spcBef>
                <a:spcPts val="600"/>
              </a:spcBef>
              <a:spcAft>
                <a:spcPts val="0"/>
              </a:spcAft>
              <a:buClr>
                <a:srgbClr val="000000"/>
              </a:buClr>
              <a:buSzPts val="2400"/>
              <a:buFont typeface="Arial"/>
              <a:buNone/>
            </a:pPr>
            <a:r>
              <a:t/>
            </a:r>
            <a:endParaRPr b="0" i="0" sz="23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Clr>
                <a:srgbClr val="000000"/>
              </a:buClr>
              <a:buSzPts val="2400"/>
              <a:buFont typeface="Arial"/>
              <a:buNone/>
            </a:pPr>
            <a:r>
              <a:rPr b="0" i="0" lang="en-IE" sz="2300" u="none" cap="none" strike="noStrike">
                <a:solidFill>
                  <a:schemeClr val="lt1"/>
                </a:solidFill>
                <a:latin typeface="Abel"/>
                <a:ea typeface="Abel"/>
                <a:cs typeface="Abel"/>
                <a:sym typeface="Abel"/>
              </a:rPr>
              <a:t>Unerwünschtes Material löschen</a:t>
            </a:r>
            <a:endParaRPr b="0" i="0" sz="1300" u="none" cap="none" strike="noStrike">
              <a:solidFill>
                <a:srgbClr val="000000"/>
              </a:solidFill>
              <a:latin typeface="Arial"/>
              <a:ea typeface="Arial"/>
              <a:cs typeface="Arial"/>
              <a:sym typeface="Arial"/>
            </a:endParaRPr>
          </a:p>
          <a:p>
            <a:pPr indent="-76200" lvl="0" marL="285750" marR="0" rtl="0" algn="l">
              <a:lnSpc>
                <a:spcPct val="90000"/>
              </a:lnSpc>
              <a:spcBef>
                <a:spcPts val="600"/>
              </a:spcBef>
              <a:spcAft>
                <a:spcPts val="0"/>
              </a:spcAft>
              <a:buClr>
                <a:srgbClr val="000000"/>
              </a:buClr>
              <a:buSzPts val="2400"/>
              <a:buFont typeface="Arial"/>
              <a:buNone/>
            </a:pPr>
            <a:r>
              <a:t/>
            </a:r>
            <a:endParaRPr b="0" i="0" sz="23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Clr>
                <a:srgbClr val="000000"/>
              </a:buClr>
              <a:buSzPts val="2400"/>
              <a:buFont typeface="Arial"/>
              <a:buNone/>
            </a:pPr>
            <a:r>
              <a:rPr b="0" i="0" lang="en-IE" sz="2300" u="none" cap="none" strike="noStrike">
                <a:solidFill>
                  <a:schemeClr val="lt1"/>
                </a:solidFill>
                <a:latin typeface="Abel"/>
                <a:ea typeface="Abel"/>
                <a:cs typeface="Abel"/>
                <a:sym typeface="Abel"/>
              </a:rPr>
              <a:t>Alles in die richtige Reihenfolge bringen</a:t>
            </a:r>
            <a:endParaRPr b="0" i="0" sz="2300" u="none" cap="none" strike="noStrike">
              <a:solidFill>
                <a:schemeClr val="lt1"/>
              </a:solidFill>
              <a:latin typeface="Abel"/>
              <a:ea typeface="Abel"/>
              <a:cs typeface="Abel"/>
              <a:sym typeface="Abel"/>
            </a:endParaRPr>
          </a:p>
        </p:txBody>
      </p:sp>
      <p:pic>
        <p:nvPicPr>
          <p:cNvPr id="443" name="Google Shape;443;p48"/>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49"/>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49" name="Google Shape;449;p49"/>
          <p:cNvPicPr preferRelativeResize="0"/>
          <p:nvPr/>
        </p:nvPicPr>
        <p:blipFill rotWithShape="1">
          <a:blip r:embed="rId3">
            <a:alphaModFix/>
          </a:blip>
          <a:srcRect b="3846" l="0" r="0" t="0"/>
          <a:stretch/>
        </p:blipFill>
        <p:spPr>
          <a:xfrm>
            <a:off x="20" y="84274"/>
            <a:ext cx="12191980" cy="6857990"/>
          </a:xfrm>
          <a:prstGeom prst="rect">
            <a:avLst/>
          </a:prstGeom>
          <a:noFill/>
          <a:ln>
            <a:noFill/>
          </a:ln>
        </p:spPr>
      </p:pic>
      <p:sp>
        <p:nvSpPr>
          <p:cNvPr id="450" name="Google Shape;450;p49"/>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1" name="Google Shape;451;p49"/>
          <p:cNvSpPr txBox="1"/>
          <p:nvPr/>
        </p:nvSpPr>
        <p:spPr>
          <a:xfrm>
            <a:off x="711610" y="152449"/>
            <a:ext cx="4991100" cy="146645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0" i="0" lang="en-IE" sz="4400" u="none" cap="none" strike="noStrike">
                <a:solidFill>
                  <a:srgbClr val="E1AE44"/>
                </a:solidFill>
                <a:latin typeface="Abel"/>
                <a:ea typeface="Abel"/>
                <a:cs typeface="Abel"/>
                <a:sym typeface="Abel"/>
              </a:rPr>
              <a:t>Bearbeit</a:t>
            </a:r>
            <a:r>
              <a:rPr lang="en-IE" sz="4400">
                <a:solidFill>
                  <a:srgbClr val="E1AE44"/>
                </a:solidFill>
                <a:latin typeface="Abel"/>
                <a:ea typeface="Abel"/>
                <a:cs typeface="Abel"/>
                <a:sym typeface="Abel"/>
              </a:rPr>
              <a:t>ung</a:t>
            </a:r>
            <a:r>
              <a:rPr b="0" i="0" lang="en-IE" sz="4400" u="none" cap="none" strike="noStrike">
                <a:solidFill>
                  <a:srgbClr val="E1AE44"/>
                </a:solidFill>
                <a:latin typeface="Abel"/>
                <a:ea typeface="Abel"/>
                <a:cs typeface="Abel"/>
                <a:sym typeface="Abel"/>
              </a:rPr>
              <a:t> von Podcasts in Audacity</a:t>
            </a:r>
            <a:endParaRPr b="0" i="0" sz="4400" u="none" cap="none" strike="noStrike">
              <a:solidFill>
                <a:srgbClr val="E1AE44"/>
              </a:solidFill>
              <a:latin typeface="Abel"/>
              <a:ea typeface="Abel"/>
              <a:cs typeface="Abel"/>
              <a:sym typeface="Abel"/>
            </a:endParaRPr>
          </a:p>
        </p:txBody>
      </p:sp>
      <p:sp>
        <p:nvSpPr>
          <p:cNvPr id="452" name="Google Shape;452;p49"/>
          <p:cNvSpPr txBox="1"/>
          <p:nvPr/>
        </p:nvSpPr>
        <p:spPr>
          <a:xfrm>
            <a:off x="711611" y="1696641"/>
            <a:ext cx="10556464" cy="47422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IE" sz="3600" u="none" cap="none" strike="noStrike">
                <a:solidFill>
                  <a:srgbClr val="1E4E79"/>
                </a:solidFill>
                <a:latin typeface="Abel"/>
                <a:ea typeface="Abel"/>
                <a:cs typeface="Abel"/>
                <a:sym typeface="Abel"/>
              </a:rPr>
              <a:t>Verbesserung der Audioqualität</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600"/>
              </a:spcBef>
              <a:spcAft>
                <a:spcPts val="0"/>
              </a:spcAft>
              <a:buClr>
                <a:srgbClr val="000000"/>
              </a:buClr>
              <a:buSzPts val="2000"/>
              <a:buFont typeface="Arial"/>
              <a:buNone/>
            </a:pPr>
            <a:r>
              <a:t/>
            </a:r>
            <a:endParaRPr b="1"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Normalisieren Sie die Pegel und wählen Sie -2,0 für Ihre Spitzenamplitude.</a:t>
            </a:r>
            <a:endParaRPr b="0" i="0" sz="1400" u="none" cap="none" strike="noStrike">
              <a:solidFill>
                <a:srgbClr val="000000"/>
              </a:solidFill>
              <a:latin typeface="Arial"/>
              <a:ea typeface="Arial"/>
              <a:cs typeface="Arial"/>
              <a:sym typeface="Arial"/>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Verstärken Sie Bereiche, die zu leise sind</a:t>
            </a:r>
            <a:endParaRPr b="0" i="0" sz="1400" u="none" cap="none" strike="noStrike">
              <a:solidFill>
                <a:srgbClr val="000000"/>
              </a:solidFill>
              <a:latin typeface="Arial"/>
              <a:ea typeface="Arial"/>
              <a:cs typeface="Arial"/>
              <a:sym typeface="Arial"/>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Verwenden Sie das Kompressor-Werkzeug, um Teile lauter oder leiser klingen zu lassen.</a:t>
            </a:r>
            <a:endParaRPr b="0" i="0" sz="1400" u="none" cap="none" strike="noStrike">
              <a:solidFill>
                <a:srgbClr val="000000"/>
              </a:solidFill>
              <a:latin typeface="Arial"/>
              <a:ea typeface="Arial"/>
              <a:cs typeface="Arial"/>
              <a:sym typeface="Arial"/>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Verwenden Sie das Entzerrungstool, um die Frequenzen zu manipulieren, um eine Stimme tiefer oder weniger nasal zu machen</a:t>
            </a:r>
            <a:endParaRPr b="0" i="0" sz="1400" u="none" cap="none" strike="noStrike">
              <a:solidFill>
                <a:srgbClr val="000000"/>
              </a:solidFill>
              <a:latin typeface="Arial"/>
              <a:ea typeface="Arial"/>
              <a:cs typeface="Arial"/>
              <a:sym typeface="Arial"/>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Importieren Sie Ihre Musik oder Soundeffekte und verschieben Sie sie an die gewünschte Stelle.</a:t>
            </a:r>
            <a:endParaRPr b="0" i="0" sz="1400" u="none" cap="none" strike="noStrike">
              <a:solidFill>
                <a:srgbClr val="000000"/>
              </a:solidFill>
              <a:latin typeface="Arial"/>
              <a:ea typeface="Arial"/>
              <a:cs typeface="Arial"/>
              <a:sym typeface="Arial"/>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Clr>
                <a:srgbClr val="000000"/>
              </a:buClr>
              <a:buSzPts val="2000"/>
              <a:buFont typeface="Arial"/>
              <a:buNone/>
            </a:pPr>
            <a:r>
              <a:rPr b="0" i="0" lang="en-IE" sz="2000" u="none" cap="none" strike="noStrike">
                <a:solidFill>
                  <a:schemeClr val="lt1"/>
                </a:solidFill>
                <a:latin typeface="Abel"/>
                <a:ea typeface="Abel"/>
                <a:cs typeface="Abel"/>
                <a:sym typeface="Abel"/>
              </a:rPr>
              <a:t>Exportieren Sie Ihr Endprodukt als MP3</a:t>
            </a:r>
            <a:endParaRPr b="0" i="0" sz="1400" u="none" cap="none" strike="noStrike">
              <a:solidFill>
                <a:srgbClr val="000000"/>
              </a:solidFill>
              <a:latin typeface="Arial"/>
              <a:ea typeface="Arial"/>
              <a:cs typeface="Arial"/>
              <a:sym typeface="Arial"/>
            </a:endParaRPr>
          </a:p>
        </p:txBody>
      </p:sp>
      <p:pic>
        <p:nvPicPr>
          <p:cNvPr id="453" name="Google Shape;453;p49"/>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57" name="Shape 457"/>
        <p:cNvGrpSpPr/>
        <p:nvPr/>
      </p:nvGrpSpPr>
      <p:grpSpPr>
        <a:xfrm>
          <a:off x="0" y="0"/>
          <a:ext cx="0" cy="0"/>
          <a:chOff x="0" y="0"/>
          <a:chExt cx="0" cy="0"/>
        </a:xfrm>
      </p:grpSpPr>
      <p:sp>
        <p:nvSpPr>
          <p:cNvPr id="458" name="Google Shape;458;p5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59" name="Google Shape;459;p5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60" name="Google Shape;460;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61" name="Google Shape;461;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62" name="Google Shape;462;p5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63" name="Google Shape;463;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64" name="Google Shape;464;p5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65" name="Google Shape;465;p50"/>
          <p:cNvSpPr txBox="1"/>
          <p:nvPr>
            <p:ph type="title"/>
          </p:nvPr>
        </p:nvSpPr>
        <p:spPr>
          <a:xfrm>
            <a:off x="2057466" y="380500"/>
            <a:ext cx="89703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lang="en-IE"/>
              <a:t>Bearbeitung und Vorstellung</a:t>
            </a:r>
            <a:br>
              <a:rPr lang="en-IE"/>
            </a:br>
            <a:r>
              <a:rPr lang="en-IE"/>
              <a:t>Ihrer Geschichte online</a:t>
            </a:r>
            <a:endParaRPr/>
          </a:p>
        </p:txBody>
      </p:sp>
      <p:sp>
        <p:nvSpPr>
          <p:cNvPr id="466" name="Google Shape;466;p5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Wie man digitale Medieninhalte online teilt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02" name="Shape 102"/>
        <p:cNvGrpSpPr/>
        <p:nvPr/>
      </p:nvGrpSpPr>
      <p:grpSpPr>
        <a:xfrm>
          <a:off x="0" y="0"/>
          <a:ext cx="0" cy="0"/>
          <a:chOff x="0" y="0"/>
          <a:chExt cx="0" cy="0"/>
        </a:xfrm>
      </p:grpSpPr>
      <p:sp>
        <p:nvSpPr>
          <p:cNvPr id="103" name="Google Shape;103;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4" name="Google Shape;104;p3"/>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05" name="Google Shape;105;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6" name="Google Shape;106;p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07" name="Google Shape;107;p3"/>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08" name="Google Shape;108;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09" name="Google Shape;109;p3"/>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10" name="Google Shape;110;p3"/>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Bearbeitung und Vorstellung</a:t>
            </a:r>
            <a:br>
              <a:rPr lang="en-IE"/>
            </a:br>
            <a:r>
              <a:rPr lang="en-IE"/>
              <a:t>Ihrer Geschichte online</a:t>
            </a:r>
            <a:endParaRPr/>
          </a:p>
        </p:txBody>
      </p:sp>
      <p:sp>
        <p:nvSpPr>
          <p:cNvPr id="111" name="Google Shape;111;p3"/>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Lernergebnisse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5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2" name="Google Shape;472;p51"/>
          <p:cNvSpPr txBox="1"/>
          <p:nvPr>
            <p:ph type="title"/>
          </p:nvPr>
        </p:nvSpPr>
        <p:spPr>
          <a:xfrm>
            <a:off x="2988571" y="4690436"/>
            <a:ext cx="5939554" cy="109902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IE" sz="4800">
                <a:solidFill>
                  <a:srgbClr val="E1AE44"/>
                </a:solidFill>
                <a:latin typeface="Abel"/>
                <a:ea typeface="Abel"/>
                <a:cs typeface="Abel"/>
                <a:sym typeface="Abel"/>
              </a:rPr>
              <a:t>Video-Sharing-Websites</a:t>
            </a:r>
            <a:endParaRPr sz="4800">
              <a:solidFill>
                <a:srgbClr val="E1AE44"/>
              </a:solidFill>
              <a:latin typeface="Abel"/>
              <a:ea typeface="Abel"/>
              <a:cs typeface="Abel"/>
              <a:sym typeface="Abel"/>
            </a:endParaRPr>
          </a:p>
        </p:txBody>
      </p:sp>
      <p:grpSp>
        <p:nvGrpSpPr>
          <p:cNvPr id="473" name="Google Shape;473;p51"/>
          <p:cNvGrpSpPr/>
          <p:nvPr/>
        </p:nvGrpSpPr>
        <p:grpSpPr>
          <a:xfrm>
            <a:off x="0" y="3528992"/>
            <a:ext cx="12192000" cy="757168"/>
            <a:chOff x="0" y="2959818"/>
            <a:chExt cx="12192000" cy="757168"/>
          </a:xfrm>
        </p:grpSpPr>
        <p:sp>
          <p:nvSpPr>
            <p:cNvPr id="474" name="Google Shape;474;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5" name="Google Shape;475;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76" name="Google Shape;476;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77" name="Google Shape;477;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78" name="Google Shape;478;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79" name="Google Shape;479;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Vimeo | Die weltweit einzige Komplettlösung für Videos" id="480" name="Google Shape;480;p51"/>
          <p:cNvPicPr preferRelativeResize="0"/>
          <p:nvPr/>
        </p:nvPicPr>
        <p:blipFill rotWithShape="1">
          <a:blip r:embed="rId6">
            <a:alphaModFix/>
          </a:blip>
          <a:srcRect b="0" l="0" r="0" t="0"/>
          <a:stretch/>
        </p:blipFill>
        <p:spPr>
          <a:xfrm>
            <a:off x="6586581" y="1246682"/>
            <a:ext cx="4191000" cy="1200150"/>
          </a:xfrm>
          <a:prstGeom prst="rect">
            <a:avLst/>
          </a:prstGeom>
          <a:noFill/>
          <a:ln>
            <a:noFill/>
          </a:ln>
        </p:spPr>
      </p:pic>
      <p:pic>
        <p:nvPicPr>
          <p:cNvPr descr="YouTube Shuts Down Original Content Group - Variety" id="481" name="Google Shape;481;p51"/>
          <p:cNvPicPr preferRelativeResize="0"/>
          <p:nvPr/>
        </p:nvPicPr>
        <p:blipFill rotWithShape="1">
          <a:blip r:embed="rId7">
            <a:alphaModFix/>
          </a:blip>
          <a:srcRect b="0" l="0" r="0" t="0"/>
          <a:stretch/>
        </p:blipFill>
        <p:spPr>
          <a:xfrm>
            <a:off x="181640" y="507047"/>
            <a:ext cx="5375098" cy="30238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485" name="Shape 485"/>
        <p:cNvGrpSpPr/>
        <p:nvPr/>
      </p:nvGrpSpPr>
      <p:grpSpPr>
        <a:xfrm>
          <a:off x="0" y="0"/>
          <a:ext cx="0" cy="0"/>
          <a:chOff x="0" y="0"/>
          <a:chExt cx="0" cy="0"/>
        </a:xfrm>
      </p:grpSpPr>
      <p:sp>
        <p:nvSpPr>
          <p:cNvPr id="486" name="Google Shape;486;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87" name="Google Shape;487;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88" name="Google Shape;488;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89" name="Google Shape;489;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90" name="Google Shape;490;p52"/>
          <p:cNvSpPr txBox="1"/>
          <p:nvPr/>
        </p:nvSpPr>
        <p:spPr>
          <a:xfrm>
            <a:off x="934065" y="374669"/>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0" i="0" sz="1400" u="none" cap="none" strike="noStrike">
              <a:solidFill>
                <a:srgbClr val="000000"/>
              </a:solidFill>
              <a:latin typeface="Arial"/>
              <a:ea typeface="Arial"/>
              <a:cs typeface="Arial"/>
              <a:sym typeface="Arial"/>
            </a:endParaRPr>
          </a:p>
        </p:txBody>
      </p:sp>
      <p:sp>
        <p:nvSpPr>
          <p:cNvPr id="491" name="Google Shape;491;p52"/>
          <p:cNvSpPr txBox="1"/>
          <p:nvPr/>
        </p:nvSpPr>
        <p:spPr>
          <a:xfrm>
            <a:off x="934066" y="1210458"/>
            <a:ext cx="10569676" cy="48628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IE" sz="3200" u="none" cap="none" strike="noStrike">
                <a:solidFill>
                  <a:srgbClr val="1F1F1F"/>
                </a:solidFill>
                <a:latin typeface="Abel"/>
                <a:ea typeface="Abel"/>
                <a:cs typeface="Abel"/>
                <a:sym typeface="Abel"/>
              </a:rPr>
              <a:t>Wesentliche Merkmale: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Abel"/>
                <a:ea typeface="Abel"/>
                <a:cs typeface="Abel"/>
                <a:sym typeface="Abel"/>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Die beliebteste </a:t>
            </a:r>
            <a:r>
              <a:rPr b="0" i="0" lang="en-IE" sz="2000" u="none" cap="none" strike="noStrike">
                <a:solidFill>
                  <a:srgbClr val="000000"/>
                </a:solidFill>
                <a:latin typeface="Abel"/>
                <a:ea typeface="Abel"/>
                <a:cs typeface="Abel"/>
                <a:sym typeface="Abel"/>
              </a:rPr>
              <a:t>Videoplattform der Welt.</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Unterstützt die meisten </a:t>
            </a:r>
            <a:r>
              <a:rPr b="1" i="0" lang="en-IE" sz="2000" u="none" cap="none" strike="noStrike">
                <a:solidFill>
                  <a:srgbClr val="000000"/>
                </a:solidFill>
                <a:latin typeface="Abel"/>
                <a:ea typeface="Abel"/>
                <a:cs typeface="Abel"/>
                <a:sym typeface="Abel"/>
              </a:rPr>
              <a:t>Videodateiformate</a:t>
            </a:r>
            <a:r>
              <a:rPr b="0" i="0" lang="en-IE" sz="2000" u="none" cap="none" strike="noStrike">
                <a:solidFill>
                  <a:srgbClr val="000000"/>
                </a:solidFill>
                <a:latin typeface="Abel"/>
                <a:ea typeface="Abel"/>
                <a:cs typeface="Abel"/>
                <a:sym typeface="Abel"/>
              </a:rPr>
              <a:t>.</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Die YouTube-eigene </a:t>
            </a:r>
            <a:r>
              <a:rPr b="1" i="0" lang="en-IE" sz="2000" u="none" cap="none" strike="noStrike">
                <a:solidFill>
                  <a:srgbClr val="000000"/>
                </a:solidFill>
                <a:latin typeface="Abel"/>
                <a:ea typeface="Abel"/>
                <a:cs typeface="Abel"/>
                <a:sym typeface="Abel"/>
              </a:rPr>
              <a:t>Audiobibliothek</a:t>
            </a:r>
            <a:r>
              <a:rPr b="0" i="0" lang="en-IE" sz="2000" u="none" cap="none" strike="noStrike">
                <a:solidFill>
                  <a:srgbClr val="000000"/>
                </a:solidFill>
                <a:latin typeface="Abel"/>
                <a:ea typeface="Abel"/>
                <a:cs typeface="Abel"/>
                <a:sym typeface="Abel"/>
              </a:rPr>
              <a:t>: Du kannst Musik und Soundeffekte zu deiner Kreation hinzufügen, nachdem sie hochgeladen wurde. </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Endbildschirme: </a:t>
            </a:r>
            <a:r>
              <a:rPr b="0" i="0" lang="en-IE" sz="2000" u="none" cap="none" strike="noStrike">
                <a:solidFill>
                  <a:srgbClr val="000000"/>
                </a:solidFill>
                <a:latin typeface="Abel"/>
                <a:ea typeface="Abel"/>
                <a:cs typeface="Abel"/>
                <a:sym typeface="Abel"/>
              </a:rPr>
              <a:t>Sie können einen Endbildschirm hinzufügen, der zusätzliche Videos, Wiedergabelisten, Links und Schaltflächen zum Abonnieren enthält.</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Karten: </a:t>
            </a:r>
            <a:r>
              <a:rPr b="0" i="0" lang="en-IE" sz="2000" u="none" cap="none" strike="noStrike">
                <a:solidFill>
                  <a:srgbClr val="000000"/>
                </a:solidFill>
                <a:latin typeface="Abel"/>
                <a:ea typeface="Abel"/>
                <a:cs typeface="Abel"/>
                <a:sym typeface="Abel"/>
              </a:rPr>
              <a:t>Sie können Karten hinzufügen, die den Betrachter auf einen bestimmten Link verweisen und je nach Kartentyp angepasste Bilder, Titel und Handlungsaufforderungen anzeigen.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Kommentarbereich </a:t>
            </a:r>
            <a:r>
              <a:rPr b="0" i="0" lang="en-IE" sz="2000" u="none" cap="none" strike="noStrike">
                <a:solidFill>
                  <a:srgbClr val="000000"/>
                </a:solidFill>
                <a:latin typeface="Abel"/>
                <a:ea typeface="Abel"/>
                <a:cs typeface="Abel"/>
                <a:sym typeface="Abel"/>
              </a:rPr>
              <a:t>zur Kommunikation mit dem Publikum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495" name="Shape 495"/>
        <p:cNvGrpSpPr/>
        <p:nvPr/>
      </p:nvGrpSpPr>
      <p:grpSpPr>
        <a:xfrm>
          <a:off x="0" y="0"/>
          <a:ext cx="0" cy="0"/>
          <a:chOff x="0" y="0"/>
          <a:chExt cx="0" cy="0"/>
        </a:xfrm>
      </p:grpSpPr>
      <p:sp>
        <p:nvSpPr>
          <p:cNvPr id="496" name="Google Shape;496;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97" name="Google Shape;497;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98" name="Google Shape;498;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99" name="Google Shape;499;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00" name="Google Shape;500;p53"/>
          <p:cNvSpPr txBox="1"/>
          <p:nvPr/>
        </p:nvSpPr>
        <p:spPr>
          <a:xfrm>
            <a:off x="923598" y="366275"/>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0" i="0" sz="1400" u="none" cap="none" strike="noStrike">
              <a:solidFill>
                <a:srgbClr val="000000"/>
              </a:solidFill>
              <a:latin typeface="Arial"/>
              <a:ea typeface="Arial"/>
              <a:cs typeface="Arial"/>
              <a:sym typeface="Arial"/>
            </a:endParaRPr>
          </a:p>
        </p:txBody>
      </p:sp>
      <p:sp>
        <p:nvSpPr>
          <p:cNvPr id="501" name="Google Shape;501;p53"/>
          <p:cNvSpPr txBox="1"/>
          <p:nvPr/>
        </p:nvSpPr>
        <p:spPr>
          <a:xfrm>
            <a:off x="950309" y="1295710"/>
            <a:ext cx="10424400" cy="495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IE" sz="3400" u="none" cap="none" strike="noStrike">
                <a:solidFill>
                  <a:srgbClr val="1F1F1F"/>
                </a:solidFill>
                <a:latin typeface="Abel"/>
                <a:ea typeface="Abel"/>
                <a:cs typeface="Abel"/>
                <a:sym typeface="Abel"/>
              </a:rPr>
              <a:t>Wie Sie Ihre Sichtbarkeit auf Youtube erhöhen können: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2800"/>
              <a:buFont typeface="Arial"/>
              <a:buNone/>
            </a:pPr>
            <a:r>
              <a:t/>
            </a:r>
            <a:endParaRPr b="0" i="0" sz="2600" u="none" cap="none" strike="noStrike">
              <a:solidFill>
                <a:srgbClr val="000000"/>
              </a:solidFill>
              <a:latin typeface="Abel"/>
              <a:ea typeface="Abel"/>
              <a:cs typeface="Abel"/>
              <a:sym typeface="Abel"/>
            </a:endParaRPr>
          </a:p>
          <a:p>
            <a:pPr indent="-444500" lvl="0" marL="457200" marR="0" rtl="0" algn="l">
              <a:lnSpc>
                <a:spcPct val="100000"/>
              </a:lnSpc>
              <a:spcBef>
                <a:spcPts val="0"/>
              </a:spcBef>
              <a:spcAft>
                <a:spcPts val="0"/>
              </a:spcAft>
              <a:buClr>
                <a:srgbClr val="000000"/>
              </a:buClr>
              <a:buSzPts val="3000"/>
              <a:buFont typeface="Arial"/>
              <a:buChar char="•"/>
            </a:pPr>
            <a:r>
              <a:rPr b="0" i="0" lang="en-IE" sz="3000" u="none" cap="none" strike="noStrike">
                <a:solidFill>
                  <a:srgbClr val="000000"/>
                </a:solidFill>
                <a:latin typeface="Abel"/>
                <a:ea typeface="Abel"/>
                <a:cs typeface="Abel"/>
                <a:sym typeface="Abel"/>
              </a:rPr>
              <a:t>Fügen Sie einen </a:t>
            </a:r>
            <a:r>
              <a:rPr b="1" i="0" lang="en-IE" sz="3000" u="none" cap="none" strike="noStrike">
                <a:solidFill>
                  <a:srgbClr val="000000"/>
                </a:solidFill>
                <a:latin typeface="Abel"/>
                <a:ea typeface="Abel"/>
                <a:cs typeface="Abel"/>
                <a:sym typeface="Abel"/>
              </a:rPr>
              <a:t>SEO-freundlichen </a:t>
            </a:r>
            <a:r>
              <a:rPr b="0" i="0" lang="en-IE" sz="3000" u="none" cap="none" strike="noStrike">
                <a:solidFill>
                  <a:srgbClr val="000000"/>
                </a:solidFill>
                <a:latin typeface="Abel"/>
                <a:ea typeface="Abel"/>
                <a:cs typeface="Abel"/>
                <a:sym typeface="Abel"/>
              </a:rPr>
              <a:t>Titel hinzu, damit er in Suchmaschinen leichter auffindbar ist.</a:t>
            </a:r>
            <a:endParaRPr b="0" i="0" sz="12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000" u="none" cap="none" strike="noStrike">
              <a:solidFill>
                <a:srgbClr val="000000"/>
              </a:solidFill>
              <a:latin typeface="Abel"/>
              <a:ea typeface="Abel"/>
              <a:cs typeface="Abel"/>
              <a:sym typeface="Abel"/>
            </a:endParaRPr>
          </a:p>
          <a:p>
            <a:pPr indent="-444500" lvl="0" marL="457200" marR="0" rtl="0" algn="l">
              <a:lnSpc>
                <a:spcPct val="100000"/>
              </a:lnSpc>
              <a:spcBef>
                <a:spcPts val="0"/>
              </a:spcBef>
              <a:spcAft>
                <a:spcPts val="0"/>
              </a:spcAft>
              <a:buClr>
                <a:srgbClr val="000000"/>
              </a:buClr>
              <a:buSzPts val="3000"/>
              <a:buFont typeface="Arial"/>
              <a:buChar char="•"/>
            </a:pPr>
            <a:r>
              <a:rPr b="0" i="0" lang="en-IE" sz="3000" u="none" cap="none" strike="noStrike">
                <a:solidFill>
                  <a:srgbClr val="000000"/>
                </a:solidFill>
                <a:latin typeface="Abel"/>
                <a:ea typeface="Abel"/>
                <a:cs typeface="Abel"/>
                <a:sym typeface="Abel"/>
              </a:rPr>
              <a:t>Fügen Sie eine </a:t>
            </a:r>
            <a:r>
              <a:rPr b="1" i="0" lang="en-IE" sz="3000" u="none" cap="none" strike="noStrike">
                <a:solidFill>
                  <a:srgbClr val="000000"/>
                </a:solidFill>
                <a:latin typeface="Abel"/>
                <a:ea typeface="Abel"/>
                <a:cs typeface="Abel"/>
                <a:sym typeface="Abel"/>
              </a:rPr>
              <a:t>Beschreibung </a:t>
            </a:r>
            <a:r>
              <a:rPr b="0" i="0" lang="en-IE" sz="3000" u="none" cap="none" strike="noStrike">
                <a:solidFill>
                  <a:srgbClr val="000000"/>
                </a:solidFill>
                <a:latin typeface="Abel"/>
                <a:ea typeface="Abel"/>
                <a:cs typeface="Abel"/>
                <a:sym typeface="Abel"/>
              </a:rPr>
              <a:t>des Videos hinzu, damit die Nutzer wissen, worum es geht, bevor sie sich das Video ansehen.</a:t>
            </a:r>
            <a:endParaRPr b="0" i="0" sz="12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000" u="none" cap="none" strike="noStrike">
              <a:solidFill>
                <a:srgbClr val="000000"/>
              </a:solidFill>
              <a:latin typeface="Abel"/>
              <a:ea typeface="Abel"/>
              <a:cs typeface="Abel"/>
              <a:sym typeface="Abel"/>
            </a:endParaRPr>
          </a:p>
          <a:p>
            <a:pPr indent="-444500" lvl="0" marL="457200" marR="0" rtl="0" algn="l">
              <a:lnSpc>
                <a:spcPct val="100000"/>
              </a:lnSpc>
              <a:spcBef>
                <a:spcPts val="0"/>
              </a:spcBef>
              <a:spcAft>
                <a:spcPts val="0"/>
              </a:spcAft>
              <a:buClr>
                <a:srgbClr val="000000"/>
              </a:buClr>
              <a:buSzPts val="3000"/>
              <a:buFont typeface="Arial"/>
              <a:buChar char="•"/>
            </a:pPr>
            <a:r>
              <a:rPr b="0" i="0" lang="en-IE" sz="3000" u="none" cap="none" strike="noStrike">
                <a:solidFill>
                  <a:srgbClr val="000000"/>
                </a:solidFill>
                <a:latin typeface="Abel"/>
                <a:ea typeface="Abel"/>
                <a:cs typeface="Abel"/>
                <a:sym typeface="Abel"/>
              </a:rPr>
              <a:t>Fügen Sie </a:t>
            </a:r>
            <a:r>
              <a:rPr b="1" i="0" lang="en-IE" sz="3000" u="none" cap="none" strike="noStrike">
                <a:solidFill>
                  <a:srgbClr val="000000"/>
                </a:solidFill>
                <a:latin typeface="Abel"/>
                <a:ea typeface="Abel"/>
                <a:cs typeface="Abel"/>
                <a:sym typeface="Abel"/>
              </a:rPr>
              <a:t>Tags </a:t>
            </a:r>
            <a:r>
              <a:rPr b="0" i="0" lang="en-IE" sz="3000" u="none" cap="none" strike="noStrike">
                <a:solidFill>
                  <a:srgbClr val="000000"/>
                </a:solidFill>
                <a:latin typeface="Abel"/>
                <a:ea typeface="Abel"/>
                <a:cs typeface="Abel"/>
                <a:sym typeface="Abel"/>
              </a:rPr>
              <a:t>hinzu, die als Hilfsmittel für das Auffinden Ihres Videos dienen.</a:t>
            </a:r>
            <a:endParaRPr b="0" i="0" sz="3000" u="none" cap="none" strike="noStrike">
              <a:solidFill>
                <a:srgbClr val="1F1F1F"/>
              </a:solidFill>
              <a:latin typeface="Abel"/>
              <a:ea typeface="Abel"/>
              <a:cs typeface="Abel"/>
              <a:sym typeface="A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505" name="Shape 505"/>
        <p:cNvGrpSpPr/>
        <p:nvPr/>
      </p:nvGrpSpPr>
      <p:grpSpPr>
        <a:xfrm>
          <a:off x="0" y="0"/>
          <a:ext cx="0" cy="0"/>
          <a:chOff x="0" y="0"/>
          <a:chExt cx="0" cy="0"/>
        </a:xfrm>
      </p:grpSpPr>
      <p:sp>
        <p:nvSpPr>
          <p:cNvPr id="506" name="Google Shape;506;p54"/>
          <p:cNvSpPr/>
          <p:nvPr/>
        </p:nvSpPr>
        <p:spPr>
          <a:xfrm>
            <a:off x="0" y="6193737"/>
            <a:ext cx="2084439"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07" name="Google Shape;507;p54"/>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08" name="Google Shape;508;p5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09" name="Google Shape;509;p5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10" name="Google Shape;510;p54"/>
          <p:cNvSpPr txBox="1"/>
          <p:nvPr/>
        </p:nvSpPr>
        <p:spPr>
          <a:xfrm>
            <a:off x="1052052" y="507703"/>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YouTube</a:t>
            </a:r>
            <a:endParaRPr b="1" i="0" sz="4000" u="none" cap="none" strike="noStrike">
              <a:solidFill>
                <a:schemeClr val="dk1"/>
              </a:solidFill>
              <a:latin typeface="Abel"/>
              <a:ea typeface="Abel"/>
              <a:cs typeface="Abel"/>
              <a:sym typeface="Abel"/>
            </a:endParaRPr>
          </a:p>
        </p:txBody>
      </p:sp>
      <p:sp>
        <p:nvSpPr>
          <p:cNvPr id="511" name="Google Shape;511;p54"/>
          <p:cNvSpPr txBox="1"/>
          <p:nvPr/>
        </p:nvSpPr>
        <p:spPr>
          <a:xfrm>
            <a:off x="1052050" y="1438900"/>
            <a:ext cx="10203600" cy="446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IE" sz="3200" u="none" cap="none" strike="noStrike">
                <a:solidFill>
                  <a:srgbClr val="1F1F1F"/>
                </a:solidFill>
                <a:latin typeface="Abel"/>
                <a:ea typeface="Abel"/>
                <a:cs typeface="Abel"/>
                <a:sym typeface="Abel"/>
              </a:rPr>
              <a:t>YouTube-Geschichten erstellen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rgbClr val="1F1F1F"/>
                </a:solidFill>
                <a:latin typeface="Abel"/>
                <a:ea typeface="Abel"/>
                <a:cs typeface="Abel"/>
                <a:sym typeface="Abel"/>
              </a:rPr>
              <a:t>YouTube Stories sind kurze, nur für Mobilgeräte geeignete Videos, die es Ihnen ermöglichen, mit Ihrem Publikum auch unterwegs in Kontakt zu treten.</a:t>
            </a:r>
            <a:endParaRPr b="1" i="0" sz="1800" u="none" cap="none" strike="noStrike">
              <a:solidFill>
                <a:schemeClr val="dk1"/>
              </a:solidFill>
              <a:latin typeface="Abel"/>
              <a:ea typeface="Abel"/>
              <a:cs typeface="Abel"/>
              <a:sym typeface="Abe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D10F"/>
              </a:solidFill>
              <a:latin typeface="Abel"/>
              <a:ea typeface="Abel"/>
              <a:cs typeface="Abel"/>
              <a:sym typeface="Abe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Melden Sie sich bei YouTube auf dem Handy 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Tippen Sie auf das Symbol "Erstellen" und dann auf "Zu Ihrer Story hinzufügen".</a:t>
            </a:r>
            <a:r>
              <a:rPr lang="en-IE" sz="2400">
                <a:solidFill>
                  <a:srgbClr val="202124"/>
                </a:solidFill>
                <a:latin typeface="Abel"/>
                <a:ea typeface="Abel"/>
                <a:cs typeface="Abel"/>
                <a:sym typeface="Abel"/>
              </a:rPr>
              <a:t> </a:t>
            </a:r>
            <a:r>
              <a:rPr b="0" i="0" lang="en-IE" sz="2400" u="none" cap="none" strike="noStrike">
                <a:solidFill>
                  <a:srgbClr val="202124"/>
                </a:solidFill>
                <a:latin typeface="Abel"/>
                <a:ea typeface="Abel"/>
                <a:cs typeface="Abel"/>
                <a:sym typeface="Abel"/>
              </a:rPr>
              <a:t>Wenn Sie die Story-Option nicht sehen, ist Ihr Gerät derzeit nicht mit Stories kompatibel.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Tippen Sie auf die Aufnahmetaste, um ein Foto aufzunehmen, oder halten Sie sie gedrückt, um ein Video aufzunehmen.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Fügen Sie Effekte wie Filter, Aufkleber und Text hinzu.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Tap Post.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15" name="Shape 515"/>
        <p:cNvGrpSpPr/>
        <p:nvPr/>
      </p:nvGrpSpPr>
      <p:grpSpPr>
        <a:xfrm>
          <a:off x="0" y="0"/>
          <a:ext cx="0" cy="0"/>
          <a:chOff x="0" y="0"/>
          <a:chExt cx="0" cy="0"/>
        </a:xfrm>
      </p:grpSpPr>
      <p:sp>
        <p:nvSpPr>
          <p:cNvPr id="516" name="Google Shape;516;p55"/>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17" name="Google Shape;517;p55"/>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18" name="Google Shape;518;p5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19" name="Google Shape;519;p5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20" name="Google Shape;520;p55"/>
          <p:cNvSpPr txBox="1"/>
          <p:nvPr/>
        </p:nvSpPr>
        <p:spPr>
          <a:xfrm>
            <a:off x="1070006" y="488230"/>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21" name="Google Shape;521;p55"/>
          <p:cNvSpPr txBox="1"/>
          <p:nvPr/>
        </p:nvSpPr>
        <p:spPr>
          <a:xfrm>
            <a:off x="1146810" y="1460734"/>
            <a:ext cx="10598886"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IE" sz="3600" u="none" cap="none" strike="noStrike">
                <a:solidFill>
                  <a:srgbClr val="202124"/>
                </a:solidFill>
                <a:latin typeface="Abel"/>
                <a:ea typeface="Abel"/>
                <a:cs typeface="Abel"/>
                <a:sym typeface="Abel"/>
              </a:rPr>
              <a:t>Wesentliche Merkmale:</a:t>
            </a:r>
            <a:endParaRPr b="1" i="0" sz="2800" u="none" cap="none" strike="noStrike">
              <a:solidFill>
                <a:srgbClr val="202124"/>
              </a:solidFill>
              <a:latin typeface="Abel"/>
              <a:ea typeface="Abel"/>
              <a:cs typeface="Abel"/>
              <a:sym typeface="Abe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Leicht zu bedienende Plattform </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Kostenloses Video-Hosting ohne Werbung</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Sie können entweder Videos erstellen oder Ihre eigenen Videos hosten</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Sie können aus Tausenden von vorgefertigten Vorlagen wählen</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Unbegrenzte Bildschirmaufzeichnungen</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02124"/>
              </a:solidFill>
              <a:latin typeface="Abel"/>
              <a:ea typeface="Abel"/>
              <a:cs typeface="Abel"/>
              <a:sym typeface="Abe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25" name="Shape 525"/>
        <p:cNvGrpSpPr/>
        <p:nvPr/>
      </p:nvGrpSpPr>
      <p:grpSpPr>
        <a:xfrm>
          <a:off x="0" y="0"/>
          <a:ext cx="0" cy="0"/>
          <a:chOff x="0" y="0"/>
          <a:chExt cx="0" cy="0"/>
        </a:xfrm>
      </p:grpSpPr>
      <p:sp>
        <p:nvSpPr>
          <p:cNvPr id="526" name="Google Shape;526;p56"/>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27" name="Google Shape;527;p56"/>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28" name="Google Shape;528;p5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29" name="Google Shape;529;p5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30" name="Google Shape;530;p56"/>
          <p:cNvSpPr txBox="1"/>
          <p:nvPr/>
        </p:nvSpPr>
        <p:spPr>
          <a:xfrm>
            <a:off x="1081693" y="497875"/>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31" name="Google Shape;531;p56"/>
          <p:cNvSpPr txBox="1"/>
          <p:nvPr/>
        </p:nvSpPr>
        <p:spPr>
          <a:xfrm>
            <a:off x="1081693" y="1431121"/>
            <a:ext cx="105990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IE" sz="3000" u="none" cap="none" strike="noStrike">
                <a:solidFill>
                  <a:srgbClr val="202124"/>
                </a:solidFill>
                <a:latin typeface="Abel"/>
                <a:ea typeface="Abel"/>
                <a:cs typeface="Abel"/>
                <a:sym typeface="Abel"/>
              </a:rPr>
              <a:t>Zusätzliche Merkmale: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0" i="0" lang="en-IE" sz="1800" u="none" cap="none" strike="noStrike">
                <a:solidFill>
                  <a:srgbClr val="202124"/>
                </a:solidFill>
                <a:latin typeface="Abel"/>
                <a:ea typeface="Abel"/>
                <a:cs typeface="Abel"/>
                <a:sym typeface="Abel"/>
              </a:rPr>
              <a:t>Sie können </a:t>
            </a:r>
            <a:r>
              <a:rPr b="0" i="0" lang="en-IE" sz="1800" u="none" cap="none" strike="noStrike">
                <a:solidFill>
                  <a:srgbClr val="000000"/>
                </a:solidFill>
                <a:latin typeface="Abel"/>
                <a:ea typeface="Abel"/>
                <a:cs typeface="Abel"/>
                <a:sym typeface="Abel"/>
              </a:rPr>
              <a:t>Ihre Videos mit animierten Stickern, Stilen, Filtern und Layouts </a:t>
            </a:r>
            <a:r>
              <a:rPr b="0" i="0" lang="en-IE" sz="1800" u="none" cap="none" strike="noStrike">
                <a:solidFill>
                  <a:srgbClr val="202124"/>
                </a:solidFill>
                <a:latin typeface="Abel"/>
                <a:ea typeface="Abel"/>
                <a:cs typeface="Abel"/>
                <a:sym typeface="Abel"/>
              </a:rPr>
              <a:t>anpassen </a:t>
            </a:r>
            <a:r>
              <a:rPr b="0" i="0" lang="en-IE" sz="1800" u="none" cap="none" strike="noStrike">
                <a:solidFill>
                  <a:srgbClr val="000000"/>
                </a:solidFill>
                <a:latin typeface="Abel"/>
                <a:ea typeface="Abel"/>
                <a:cs typeface="Abel"/>
                <a:sym typeface="Abel"/>
              </a:rPr>
              <a:t>oder Ihr eigenes Logo hinzufügen.</a:t>
            </a:r>
            <a:endParaRPr b="0" i="0" sz="12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chemeClr val="dk1"/>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1" i="0" lang="en-IE" sz="1800" u="none" cap="none" strike="noStrike">
                <a:solidFill>
                  <a:schemeClr val="dk1"/>
                </a:solidFill>
                <a:latin typeface="Abel"/>
                <a:ea typeface="Abel"/>
                <a:cs typeface="Abel"/>
                <a:sym typeface="Abel"/>
              </a:rPr>
              <a:t>Videobibliothek</a:t>
            </a:r>
            <a:r>
              <a:rPr b="0" i="0" lang="en-IE" sz="1800" u="none" cap="none" strike="noStrike">
                <a:solidFill>
                  <a:schemeClr val="dk1"/>
                </a:solidFill>
                <a:latin typeface="Abel"/>
                <a:ea typeface="Abel"/>
                <a:cs typeface="Abel"/>
                <a:sym typeface="Abel"/>
              </a:rPr>
              <a:t>: Sie können die Videos, die Ihnen helfen, intelligenter zu arbeiten, organisieren, teilen und finden.</a:t>
            </a:r>
            <a:endParaRPr b="0" i="0" sz="1800" u="none" cap="none" strike="noStrike">
              <a:solidFill>
                <a:schemeClr val="dk1"/>
              </a:solidFill>
              <a:latin typeface="Abel"/>
              <a:ea typeface="Abel"/>
              <a:cs typeface="Abel"/>
              <a:sym typeface="Abel"/>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000000"/>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1" i="0" lang="en-IE" sz="1800" u="none" cap="none" strike="noStrike">
                <a:solidFill>
                  <a:srgbClr val="1A2E3B"/>
                </a:solidFill>
                <a:latin typeface="Abel"/>
                <a:ea typeface="Abel"/>
                <a:cs typeface="Abel"/>
                <a:sym typeface="Abel"/>
              </a:rPr>
              <a:t>Live-Streaming von Vimeo</a:t>
            </a:r>
            <a:r>
              <a:rPr b="0" i="0" lang="en-IE" sz="1800" u="none" cap="none" strike="noStrike">
                <a:solidFill>
                  <a:srgbClr val="1A2E3B"/>
                </a:solidFill>
                <a:latin typeface="Abel"/>
                <a:ea typeface="Abel"/>
                <a:cs typeface="Abel"/>
                <a:sym typeface="Abel"/>
              </a:rPr>
              <a:t>: Sie können live" gehen, um Ihr Stream-Publikum zu übertragen, wo immer es sich befindet. </a:t>
            </a:r>
            <a:endParaRPr b="0" i="0" sz="12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1A2E3B"/>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0" i="0" lang="en-IE" sz="1800" u="none" cap="none" strike="noStrike">
                <a:solidFill>
                  <a:srgbClr val="1A2E3B"/>
                </a:solidFill>
                <a:latin typeface="Abel"/>
                <a:ea typeface="Abel"/>
                <a:cs typeface="Abel"/>
                <a:sym typeface="Abel"/>
              </a:rPr>
              <a:t>Benutzerdefinierte Integrationen mit Final Cut Pro, Adobe, Dropbox und Google Drive.</a:t>
            </a:r>
            <a:endParaRPr b="0" i="0" sz="12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1A2E3B"/>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0" i="0" lang="en-IE" sz="1800" u="none" cap="none" strike="noStrike">
                <a:solidFill>
                  <a:srgbClr val="1A2E3B"/>
                </a:solidFill>
                <a:latin typeface="Abel"/>
                <a:ea typeface="Abel"/>
                <a:cs typeface="Abel"/>
                <a:sym typeface="Abel"/>
              </a:rPr>
              <a:t>Sie können </a:t>
            </a:r>
            <a:r>
              <a:rPr b="1" i="0" lang="en-IE" sz="1800" u="none" cap="none" strike="noStrike">
                <a:solidFill>
                  <a:srgbClr val="1A2E3B"/>
                </a:solidFill>
                <a:latin typeface="Abel"/>
                <a:ea typeface="Abel"/>
                <a:cs typeface="Abel"/>
                <a:sym typeface="Abel"/>
              </a:rPr>
              <a:t>zeitcodierte Notizen </a:t>
            </a:r>
            <a:r>
              <a:rPr b="0" i="0" lang="en-IE" sz="1800" u="none" cap="none" strike="noStrike">
                <a:solidFill>
                  <a:srgbClr val="1A2E3B"/>
                </a:solidFill>
                <a:latin typeface="Abel"/>
                <a:ea typeface="Abel"/>
                <a:cs typeface="Abel"/>
                <a:sym typeface="Abel"/>
              </a:rPr>
              <a:t>hinzufügen und von jedem Gerät aus direkt im Video </a:t>
            </a:r>
            <a:r>
              <a:rPr b="1" i="0" lang="en-IE" sz="1800" u="none" cap="none" strike="noStrike">
                <a:solidFill>
                  <a:srgbClr val="1A2E3B"/>
                </a:solidFill>
                <a:latin typeface="Abel"/>
                <a:ea typeface="Abel"/>
                <a:cs typeface="Abel"/>
                <a:sym typeface="Abel"/>
              </a:rPr>
              <a:t>auf Kommentare antworten</a:t>
            </a:r>
            <a:r>
              <a:rPr b="0" i="0" lang="en-IE" sz="1800" u="none" cap="none" strike="noStrike">
                <a:solidFill>
                  <a:srgbClr val="1A2E3B"/>
                </a:solidFill>
                <a:latin typeface="Abel"/>
                <a:ea typeface="Abel"/>
                <a:cs typeface="Abel"/>
                <a:sym typeface="Abel"/>
              </a:rPr>
              <a:t>.</a:t>
            </a:r>
            <a:endParaRPr b="0" i="0" sz="1800" u="none" cap="none" strike="noStrike">
              <a:solidFill>
                <a:srgbClr val="202124"/>
              </a:solidFill>
              <a:latin typeface="Abel"/>
              <a:ea typeface="Abel"/>
              <a:cs typeface="Abel"/>
              <a:sym typeface="Abel"/>
            </a:endParaRPr>
          </a:p>
          <a:p>
            <a:pPr indent="-158750" lvl="0" marL="285750" marR="0" rtl="0" algn="l">
              <a:lnSpc>
                <a:spcPct val="100000"/>
              </a:lnSpc>
              <a:spcBef>
                <a:spcPts val="0"/>
              </a:spcBef>
              <a:spcAft>
                <a:spcPts val="0"/>
              </a:spcAft>
              <a:buClr>
                <a:srgbClr val="000000"/>
              </a:buClr>
              <a:buSzPts val="2000"/>
              <a:buFont typeface="Arial"/>
              <a:buNone/>
            </a:pPr>
            <a:r>
              <a:t/>
            </a:r>
            <a:endParaRPr b="0" i="0" sz="1800" u="none" cap="none" strike="noStrike">
              <a:solidFill>
                <a:srgbClr val="202124"/>
              </a:solidFill>
              <a:latin typeface="Abel"/>
              <a:ea typeface="Abel"/>
              <a:cs typeface="Abel"/>
              <a:sym typeface="Abel"/>
            </a:endParaRPr>
          </a:p>
          <a:p>
            <a:pPr indent="-273050" lvl="0" marL="285750" marR="0" rtl="0" algn="l">
              <a:lnSpc>
                <a:spcPct val="100000"/>
              </a:lnSpc>
              <a:spcBef>
                <a:spcPts val="0"/>
              </a:spcBef>
              <a:spcAft>
                <a:spcPts val="0"/>
              </a:spcAft>
              <a:buClr>
                <a:srgbClr val="000000"/>
              </a:buClr>
              <a:buSzPts val="1800"/>
              <a:buFont typeface="Arial"/>
              <a:buChar char="•"/>
            </a:pPr>
            <a:r>
              <a:rPr b="0" i="0" lang="en-IE" sz="1800" u="none" cap="none" strike="noStrike">
                <a:solidFill>
                  <a:srgbClr val="000000"/>
                </a:solidFill>
                <a:latin typeface="Abel"/>
                <a:ea typeface="Abel"/>
                <a:cs typeface="Abel"/>
                <a:sym typeface="Abel"/>
              </a:rPr>
              <a:t>Teilen, Einbetten und Herunterladen - alles über dieselbe Plattform.</a:t>
            </a:r>
            <a:endParaRPr b="0" i="0" sz="12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02124"/>
              </a:solidFill>
              <a:latin typeface="Abel"/>
              <a:ea typeface="Abel"/>
              <a:cs typeface="Abel"/>
              <a:sym typeface="Abe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35" name="Shape 535"/>
        <p:cNvGrpSpPr/>
        <p:nvPr/>
      </p:nvGrpSpPr>
      <p:grpSpPr>
        <a:xfrm>
          <a:off x="0" y="0"/>
          <a:ext cx="0" cy="0"/>
          <a:chOff x="0" y="0"/>
          <a:chExt cx="0" cy="0"/>
        </a:xfrm>
      </p:grpSpPr>
      <p:sp>
        <p:nvSpPr>
          <p:cNvPr id="536" name="Google Shape;536;p57"/>
          <p:cNvSpPr/>
          <p:nvPr/>
        </p:nvSpPr>
        <p:spPr>
          <a:xfrm>
            <a:off x="0" y="6193737"/>
            <a:ext cx="2271252"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37" name="Google Shape;537;p57"/>
          <p:cNvPicPr preferRelativeResize="0"/>
          <p:nvPr/>
        </p:nvPicPr>
        <p:blipFill rotWithShape="1">
          <a:blip r:embed="rId4">
            <a:alphaModFix/>
          </a:blip>
          <a:srcRect b="0" l="0" r="0" t="0"/>
          <a:stretch/>
        </p:blipFill>
        <p:spPr>
          <a:xfrm>
            <a:off x="125657" y="6242794"/>
            <a:ext cx="1964299" cy="427819"/>
          </a:xfrm>
          <a:prstGeom prst="rect">
            <a:avLst/>
          </a:prstGeom>
          <a:noFill/>
          <a:ln>
            <a:noFill/>
          </a:ln>
        </p:spPr>
      </p:pic>
      <p:sp>
        <p:nvSpPr>
          <p:cNvPr id="538" name="Google Shape;538;p57"/>
          <p:cNvSpPr/>
          <p:nvPr/>
        </p:nvSpPr>
        <p:spPr>
          <a:xfrm>
            <a:off x="1033725" y="2770039"/>
            <a:ext cx="2185800" cy="3234600"/>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9" name="Google Shape;539;p5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40" name="Google Shape;540;p5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41" name="Google Shape;541;p57"/>
          <p:cNvSpPr txBox="1"/>
          <p:nvPr/>
        </p:nvSpPr>
        <p:spPr>
          <a:xfrm>
            <a:off x="1429411" y="524474"/>
            <a:ext cx="93490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IE" sz="3600" u="none" cap="none" strike="noStrike">
                <a:solidFill>
                  <a:schemeClr val="lt1"/>
                </a:solidFill>
                <a:latin typeface="Abel"/>
                <a:ea typeface="Abel"/>
                <a:cs typeface="Abel"/>
                <a:sym typeface="Abel"/>
              </a:rPr>
              <a:t>Wo Sie Ihre digitalen Inhalte weitergeben können</a:t>
            </a:r>
            <a:endParaRPr b="1" i="0" sz="3600" u="none" cap="none" strike="noStrike">
              <a:solidFill>
                <a:schemeClr val="lt1"/>
              </a:solidFill>
              <a:latin typeface="Abel"/>
              <a:ea typeface="Abel"/>
              <a:cs typeface="Abel"/>
              <a:sym typeface="Abel"/>
            </a:endParaRPr>
          </a:p>
        </p:txBody>
      </p:sp>
      <p:sp>
        <p:nvSpPr>
          <p:cNvPr id="542" name="Google Shape;542;p57"/>
          <p:cNvSpPr txBox="1"/>
          <p:nvPr/>
        </p:nvSpPr>
        <p:spPr>
          <a:xfrm>
            <a:off x="1208125" y="2903000"/>
            <a:ext cx="1882500" cy="29739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600"/>
              <a:buFont typeface="Arial"/>
              <a:buNone/>
            </a:pPr>
            <a:r>
              <a:rPr b="1" i="0" lang="en-IE" sz="1600" u="none" cap="none" strike="noStrike">
                <a:solidFill>
                  <a:schemeClr val="lt1"/>
                </a:solidFill>
                <a:latin typeface="Abel"/>
                <a:ea typeface="Abel"/>
                <a:cs typeface="Abel"/>
                <a:sym typeface="Abel"/>
              </a:rPr>
              <a:t>Facebook ist die </a:t>
            </a:r>
            <a:r>
              <a:rPr b="0" i="0" lang="en-IE" sz="1600" u="none" cap="none" strike="noStrike">
                <a:solidFill>
                  <a:schemeClr val="lt1"/>
                </a:solidFill>
                <a:latin typeface="Abel"/>
                <a:ea typeface="Abel"/>
                <a:cs typeface="Abel"/>
                <a:sym typeface="Abel"/>
              </a:rPr>
              <a:t>weltweit größte Inhaltsplattform für alle Inhaltstypen, einschließlich Text, Bilder und Videos. Starke Geschichten auf Facebook können Menschen dazu ermutigen, Ihnen auch anderswo zu folgen.</a:t>
            </a:r>
            <a:endParaRPr b="0" i="0" sz="1600" u="none" cap="none" strike="noStrike">
              <a:solidFill>
                <a:schemeClr val="lt1"/>
              </a:solidFill>
              <a:latin typeface="Abel"/>
              <a:ea typeface="Abel"/>
              <a:cs typeface="Abel"/>
              <a:sym typeface="Abel"/>
            </a:endParaRPr>
          </a:p>
        </p:txBody>
      </p:sp>
      <p:sp>
        <p:nvSpPr>
          <p:cNvPr id="543" name="Google Shape;543;p57"/>
          <p:cNvSpPr txBox="1"/>
          <p:nvPr/>
        </p:nvSpPr>
        <p:spPr>
          <a:xfrm>
            <a:off x="3663300" y="2937200"/>
            <a:ext cx="2073900" cy="33054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500"/>
              <a:buFont typeface="Arial"/>
              <a:buNone/>
            </a:pPr>
            <a:r>
              <a:rPr b="1" i="0" lang="en-IE" u="none" cap="none" strike="noStrike">
                <a:solidFill>
                  <a:schemeClr val="lt1"/>
                </a:solidFill>
                <a:latin typeface="Abel"/>
                <a:ea typeface="Abel"/>
                <a:cs typeface="Abel"/>
                <a:sym typeface="Abel"/>
              </a:rPr>
              <a:t>Instagram </a:t>
            </a:r>
            <a:r>
              <a:rPr b="0" i="0" lang="en-IE" u="none" cap="none" strike="noStrike">
                <a:solidFill>
                  <a:schemeClr val="lt1"/>
                </a:solidFill>
                <a:latin typeface="Abel"/>
                <a:ea typeface="Abel"/>
                <a:cs typeface="Abel"/>
                <a:sym typeface="Abel"/>
              </a:rPr>
              <a:t>ist eine Plattform für visuelle Inspiration und der beste Weg, um andere durch die Kraft des visuellen Storytellings zu inspirieren. Das beste Marken-Storytelling auf Instagram besteht darin, Mikrogeschichten zu erzählen, um Kunden einen Blick hinter die Kulissen Ihres Unternehmens zu ermöglichen.</a:t>
            </a:r>
            <a:endParaRPr b="0" i="0" u="none" cap="none" strike="noStrike">
              <a:solidFill>
                <a:schemeClr val="lt1"/>
              </a:solidFill>
              <a:latin typeface="Abel"/>
              <a:ea typeface="Abel"/>
              <a:cs typeface="Abel"/>
              <a:sym typeface="Abel"/>
            </a:endParaRPr>
          </a:p>
        </p:txBody>
      </p:sp>
      <p:sp>
        <p:nvSpPr>
          <p:cNvPr id="544" name="Google Shape;544;p57"/>
          <p:cNvSpPr/>
          <p:nvPr/>
        </p:nvSpPr>
        <p:spPr>
          <a:xfrm>
            <a:off x="1072831" y="1492849"/>
            <a:ext cx="2185800" cy="1088100"/>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5" name="Google Shape;545;p57"/>
          <p:cNvSpPr txBox="1"/>
          <p:nvPr/>
        </p:nvSpPr>
        <p:spPr>
          <a:xfrm>
            <a:off x="6192794" y="2955664"/>
            <a:ext cx="2174020"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IE" sz="1600" u="none" cap="none" strike="noStrike">
                <a:solidFill>
                  <a:schemeClr val="lt1"/>
                </a:solidFill>
                <a:latin typeface="Abel"/>
                <a:ea typeface="Abel"/>
                <a:cs typeface="Abel"/>
                <a:sym typeface="Abel"/>
              </a:rPr>
              <a:t>Die Kurzvideoplattform von </a:t>
            </a:r>
            <a:r>
              <a:rPr b="1" i="0" lang="en-IE" sz="1600" u="none" cap="none" strike="noStrike">
                <a:solidFill>
                  <a:schemeClr val="lt1"/>
                </a:solidFill>
                <a:latin typeface="Abel"/>
                <a:ea typeface="Abel"/>
                <a:cs typeface="Abel"/>
                <a:sym typeface="Abel"/>
              </a:rPr>
              <a:t>TikTok eignet sich </a:t>
            </a:r>
            <a:r>
              <a:rPr b="0" i="0" lang="en-IE" sz="1600" u="none" cap="none" strike="noStrike">
                <a:solidFill>
                  <a:schemeClr val="lt1"/>
                </a:solidFill>
                <a:latin typeface="Abel"/>
                <a:ea typeface="Abel"/>
                <a:cs typeface="Abel"/>
                <a:sym typeface="Abel"/>
              </a:rPr>
              <a:t>hervorragend für narrativ orientierte Markeninhalte. Mithilfe des Storytelling-Frameworks können Sie Ihre Kunden und Ihr Publikum in den Mittelpunkt Ihrer Geschichte stellen.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D8D8D8"/>
              </a:solidFill>
              <a:latin typeface="Calibri"/>
              <a:ea typeface="Calibri"/>
              <a:cs typeface="Calibri"/>
              <a:sym typeface="Calibri"/>
            </a:endParaRPr>
          </a:p>
        </p:txBody>
      </p:sp>
      <p:sp>
        <p:nvSpPr>
          <p:cNvPr id="546" name="Google Shape;546;p57"/>
          <p:cNvSpPr txBox="1"/>
          <p:nvPr/>
        </p:nvSpPr>
        <p:spPr>
          <a:xfrm>
            <a:off x="8704647" y="2902990"/>
            <a:ext cx="2073863" cy="271818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600"/>
              <a:buFont typeface="Arial"/>
              <a:buNone/>
            </a:pPr>
            <a:r>
              <a:rPr b="1" i="0" lang="en-IE" sz="1600" u="none" cap="none" strike="noStrike">
                <a:solidFill>
                  <a:schemeClr val="lt1"/>
                </a:solidFill>
                <a:latin typeface="Abel"/>
                <a:ea typeface="Abel"/>
                <a:cs typeface="Abel"/>
                <a:sym typeface="Abel"/>
              </a:rPr>
              <a:t>Twitter </a:t>
            </a:r>
            <a:r>
              <a:rPr b="0" i="0" lang="en-IE" sz="1600" u="none" cap="none" strike="noStrike">
                <a:solidFill>
                  <a:schemeClr val="lt1"/>
                </a:solidFill>
                <a:latin typeface="Abel"/>
                <a:ea typeface="Abel"/>
                <a:cs typeface="Abel"/>
                <a:sym typeface="Abel"/>
              </a:rPr>
              <a:t>ermöglicht es Ihnen, mehrere Fotos in einem Tweet zu verwenden, um eine Geschichte zu erzählen. Sie können mehrere Tweets sammeln und kuratieren, um eine Geschichte rund um ein Thema oder eine Unterhaltung zu erzählen, die für Ihre Follower relevant ist.</a:t>
            </a:r>
            <a:endParaRPr b="0" i="0" sz="1400" u="none" cap="none" strike="noStrike">
              <a:solidFill>
                <a:srgbClr val="000000"/>
              </a:solidFill>
              <a:latin typeface="Arial"/>
              <a:ea typeface="Arial"/>
              <a:cs typeface="Arial"/>
              <a:sym typeface="Arial"/>
            </a:endParaRPr>
          </a:p>
        </p:txBody>
      </p:sp>
      <p:sp>
        <p:nvSpPr>
          <p:cNvPr id="547" name="Google Shape;547;p57"/>
          <p:cNvSpPr/>
          <p:nvPr/>
        </p:nvSpPr>
        <p:spPr>
          <a:xfrm>
            <a:off x="3650300" y="2819250"/>
            <a:ext cx="2185800" cy="3423600"/>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8" name="Google Shape;548;p57"/>
          <p:cNvSpPr/>
          <p:nvPr/>
        </p:nvSpPr>
        <p:spPr>
          <a:xfrm>
            <a:off x="3656229" y="1509951"/>
            <a:ext cx="2185800" cy="1088100"/>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9" name="Google Shape;549;p57"/>
          <p:cNvSpPr/>
          <p:nvPr/>
        </p:nvSpPr>
        <p:spPr>
          <a:xfrm>
            <a:off x="6180969" y="2885405"/>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p57"/>
          <p:cNvSpPr/>
          <p:nvPr/>
        </p:nvSpPr>
        <p:spPr>
          <a:xfrm>
            <a:off x="6173025" y="1484051"/>
            <a:ext cx="2271300" cy="1113900"/>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1" name="Google Shape;551;p57"/>
          <p:cNvSpPr/>
          <p:nvPr/>
        </p:nvSpPr>
        <p:spPr>
          <a:xfrm>
            <a:off x="8666525" y="2910025"/>
            <a:ext cx="2185800" cy="3517500"/>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57"/>
          <p:cNvSpPr/>
          <p:nvPr/>
        </p:nvSpPr>
        <p:spPr>
          <a:xfrm>
            <a:off x="8689825" y="1496375"/>
            <a:ext cx="2185800" cy="1113900"/>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p57"/>
          <p:cNvSpPr txBox="1"/>
          <p:nvPr/>
        </p:nvSpPr>
        <p:spPr>
          <a:xfrm>
            <a:off x="3274350" y="6242850"/>
            <a:ext cx="5643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chemeClr val="lt1"/>
                </a:solidFill>
                <a:latin typeface="Abel"/>
                <a:ea typeface="Abel"/>
                <a:cs typeface="Abel"/>
                <a:sym typeface="Abel"/>
              </a:rPr>
              <a:t>SOCIAL-MEDIA-KANÄLE</a:t>
            </a:r>
            <a:endParaRPr b="1" i="0" sz="2400" u="none" cap="none" strike="noStrike">
              <a:solidFill>
                <a:schemeClr val="lt1"/>
              </a:solidFill>
              <a:latin typeface="Abel"/>
              <a:ea typeface="Abel"/>
              <a:cs typeface="Abel"/>
              <a:sym typeface="Abel"/>
            </a:endParaRPr>
          </a:p>
        </p:txBody>
      </p:sp>
      <p:pic>
        <p:nvPicPr>
          <p:cNvPr descr="pink and white square illustration" id="554" name="Google Shape;554;p57"/>
          <p:cNvPicPr preferRelativeResize="0"/>
          <p:nvPr/>
        </p:nvPicPr>
        <p:blipFill rotWithShape="1">
          <a:blip r:embed="rId6">
            <a:alphaModFix/>
          </a:blip>
          <a:srcRect b="0" l="0" r="0" t="0"/>
          <a:stretch/>
        </p:blipFill>
        <p:spPr>
          <a:xfrm>
            <a:off x="4189067" y="1616841"/>
            <a:ext cx="1120200" cy="84000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heart illustration" id="555" name="Google Shape;555;p57"/>
          <p:cNvPicPr preferRelativeResize="0"/>
          <p:nvPr/>
        </p:nvPicPr>
        <p:blipFill rotWithShape="1">
          <a:blip r:embed="rId7">
            <a:alphaModFix/>
          </a:blip>
          <a:srcRect b="0" l="0" r="0" t="0"/>
          <a:stretch/>
        </p:blipFill>
        <p:spPr>
          <a:xfrm>
            <a:off x="9222568" y="1606274"/>
            <a:ext cx="1157700" cy="86820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red and whites logo" id="556" name="Google Shape;556;p57"/>
          <p:cNvPicPr preferRelativeResize="0"/>
          <p:nvPr/>
        </p:nvPicPr>
        <p:blipFill rotWithShape="1">
          <a:blip r:embed="rId8">
            <a:alphaModFix/>
          </a:blip>
          <a:srcRect b="0" l="0" r="0" t="0"/>
          <a:stretch/>
        </p:blipFill>
        <p:spPr>
          <a:xfrm>
            <a:off x="6693228" y="1598579"/>
            <a:ext cx="1145400" cy="85890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number 8" id="557" name="Google Shape;557;p57"/>
          <p:cNvPicPr preferRelativeResize="0"/>
          <p:nvPr/>
        </p:nvPicPr>
        <p:blipFill rotWithShape="1">
          <a:blip r:embed="rId9">
            <a:alphaModFix/>
          </a:blip>
          <a:srcRect b="0" l="0" r="0" t="0"/>
          <a:stretch/>
        </p:blipFill>
        <p:spPr>
          <a:xfrm>
            <a:off x="1607919" y="1605115"/>
            <a:ext cx="1115700" cy="863700"/>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61" name="Shape 561"/>
        <p:cNvGrpSpPr/>
        <p:nvPr/>
      </p:nvGrpSpPr>
      <p:grpSpPr>
        <a:xfrm>
          <a:off x="0" y="0"/>
          <a:ext cx="0" cy="0"/>
          <a:chOff x="0" y="0"/>
          <a:chExt cx="0" cy="0"/>
        </a:xfrm>
      </p:grpSpPr>
      <p:sp>
        <p:nvSpPr>
          <p:cNvPr id="562" name="Google Shape;562;p58"/>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63" name="Google Shape;563;p58"/>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564" name="Google Shape;564;p5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65" name="Google Shape;565;p5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566" name="Google Shape;566;p58"/>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567" name="Google Shape;567;p5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68" name="Google Shape;568;p5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569" name="Google Shape;569;p58"/>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lang="en-IE"/>
              <a:t>Bearbeitung und Vorstellung</a:t>
            </a:r>
            <a:br>
              <a:rPr lang="en-IE"/>
            </a:br>
            <a:r>
              <a:rPr lang="en-IE"/>
              <a:t>Ihrer Geschichte online</a:t>
            </a:r>
            <a:endParaRPr/>
          </a:p>
        </p:txBody>
      </p:sp>
      <p:sp>
        <p:nvSpPr>
          <p:cNvPr id="570" name="Google Shape;570;p58"/>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Wie Sie Ihre Geschichten sicher </a:t>
            </a:r>
            <a:r>
              <a:rPr b="1" i="0" lang="en-IE" sz="4400" u="none" cap="none" strike="noStrike">
                <a:solidFill>
                  <a:schemeClr val="accent2"/>
                </a:solidFill>
                <a:latin typeface="Arial Black"/>
                <a:ea typeface="Arial Black"/>
                <a:cs typeface="Arial Black"/>
                <a:sym typeface="Arial Black"/>
              </a:rPr>
              <a:t>weitergeben</a:t>
            </a:r>
            <a:r>
              <a:rPr b="1" i="0" lang="en-IE" sz="4400" u="none" cap="none" strike="noStrike">
                <a:solidFill>
                  <a:schemeClr val="accent2"/>
                </a:solidFill>
                <a:latin typeface="Arial Black"/>
                <a:ea typeface="Arial Black"/>
                <a:cs typeface="Arial Black"/>
                <a:sym typeface="Arial Black"/>
              </a:rPr>
              <a:t> können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74" name="Shape 574"/>
        <p:cNvGrpSpPr/>
        <p:nvPr/>
      </p:nvGrpSpPr>
      <p:grpSpPr>
        <a:xfrm>
          <a:off x="0" y="0"/>
          <a:ext cx="0" cy="0"/>
          <a:chOff x="0" y="0"/>
          <a:chExt cx="0" cy="0"/>
        </a:xfrm>
      </p:grpSpPr>
      <p:sp>
        <p:nvSpPr>
          <p:cNvPr id="575" name="Google Shape;575;p5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76" name="Google Shape;576;p5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77" name="Google Shape;577;p5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78" name="Google Shape;578;p5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79" name="Google Shape;579;p59"/>
          <p:cNvSpPr txBox="1"/>
          <p:nvPr/>
        </p:nvSpPr>
        <p:spPr>
          <a:xfrm>
            <a:off x="1077982" y="714722"/>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rgbClr val="000000"/>
                </a:solidFill>
                <a:latin typeface="Abel"/>
                <a:ea typeface="Abel"/>
                <a:cs typeface="Abel"/>
                <a:sym typeface="Abel"/>
              </a:rPr>
              <a:t>Wie Sie Ihre Geschichten sicher weitergeben können</a:t>
            </a:r>
            <a:endParaRPr b="0" i="0" sz="4400" u="none" cap="none" strike="noStrike">
              <a:solidFill>
                <a:srgbClr val="000000"/>
              </a:solidFill>
              <a:latin typeface="Abel"/>
              <a:ea typeface="Abel"/>
              <a:cs typeface="Abel"/>
              <a:sym typeface="Abel"/>
            </a:endParaRPr>
          </a:p>
        </p:txBody>
      </p:sp>
      <p:sp>
        <p:nvSpPr>
          <p:cNvPr id="580" name="Google Shape;580;p59"/>
          <p:cNvSpPr txBox="1"/>
          <p:nvPr/>
        </p:nvSpPr>
        <p:spPr>
          <a:xfrm>
            <a:off x="1077982" y="1908836"/>
            <a:ext cx="10227900" cy="3294000"/>
          </a:xfrm>
          <a:prstGeom prst="rect">
            <a:avLst/>
          </a:prstGeom>
          <a:noFill/>
          <a:ln>
            <a:noFill/>
          </a:ln>
        </p:spPr>
        <p:txBody>
          <a:bodyPr anchorCtr="0" anchor="t" bIns="45700" lIns="91425" spcFirstLastPara="1" rIns="91425" wrap="square" tIns="45700">
            <a:spAutoFit/>
          </a:bodyPr>
          <a:lstStyle/>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b="0" i="0" lang="en-IE" sz="3600" u="none" cap="none" strike="noStrike">
                <a:solidFill>
                  <a:srgbClr val="000000"/>
                </a:solidFill>
                <a:latin typeface="Abel"/>
                <a:ea typeface="Abel"/>
                <a:cs typeface="Abel"/>
                <a:sym typeface="Abel"/>
              </a:rPr>
              <a:t>Verwenden Sie keine unangemessenen Inhalte</a:t>
            </a:r>
            <a:endParaRPr b="0" i="0" sz="3600" u="none" cap="none" strike="noStrike">
              <a:solidFill>
                <a:srgbClr val="000000"/>
              </a:solidFill>
              <a:latin typeface="Abel"/>
              <a:ea typeface="Abel"/>
              <a:cs typeface="Abel"/>
              <a:sym typeface="Abel"/>
            </a:endParaRPr>
          </a:p>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b="0" i="0" lang="en-IE" sz="3600" u="none" cap="none" strike="noStrike">
                <a:solidFill>
                  <a:srgbClr val="242424"/>
                </a:solidFill>
                <a:latin typeface="Abel"/>
                <a:ea typeface="Abel"/>
                <a:cs typeface="Abel"/>
                <a:sym typeface="Abel"/>
              </a:rPr>
              <a:t>Prüfen Sie bei der Auswahl von Musik oder Bildern, ob Sie eine Genehmigung haben.</a:t>
            </a:r>
            <a:endParaRPr b="0" i="0" sz="36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84" name="Shape 584"/>
        <p:cNvGrpSpPr/>
        <p:nvPr/>
      </p:nvGrpSpPr>
      <p:grpSpPr>
        <a:xfrm>
          <a:off x="0" y="0"/>
          <a:ext cx="0" cy="0"/>
          <a:chOff x="0" y="0"/>
          <a:chExt cx="0" cy="0"/>
        </a:xfrm>
      </p:grpSpPr>
      <p:sp>
        <p:nvSpPr>
          <p:cNvPr id="585" name="Google Shape;585;p6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86" name="Google Shape;586;p6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87" name="Google Shape;587;p6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88" name="Google Shape;588;p6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89" name="Google Shape;589;p60"/>
          <p:cNvSpPr txBox="1"/>
          <p:nvPr/>
        </p:nvSpPr>
        <p:spPr>
          <a:xfrm>
            <a:off x="1077982" y="714722"/>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rgbClr val="000000"/>
                </a:solidFill>
                <a:latin typeface="Abel"/>
                <a:ea typeface="Abel"/>
                <a:cs typeface="Abel"/>
                <a:sym typeface="Abel"/>
              </a:rPr>
              <a:t>Wie Sie Ihre Geschichten sicher weitergeben können</a:t>
            </a:r>
            <a:endParaRPr b="0" i="0" sz="4400" u="none" cap="none" strike="noStrike">
              <a:solidFill>
                <a:srgbClr val="000000"/>
              </a:solidFill>
              <a:latin typeface="Abel"/>
              <a:ea typeface="Abel"/>
              <a:cs typeface="Abel"/>
              <a:sym typeface="Abel"/>
            </a:endParaRPr>
          </a:p>
        </p:txBody>
      </p:sp>
      <p:sp>
        <p:nvSpPr>
          <p:cNvPr id="590" name="Google Shape;590;p60"/>
          <p:cNvSpPr txBox="1"/>
          <p:nvPr/>
        </p:nvSpPr>
        <p:spPr>
          <a:xfrm>
            <a:off x="1077985" y="2130083"/>
            <a:ext cx="10897800" cy="381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IE" sz="3400" u="none" cap="none" strike="noStrike">
                <a:solidFill>
                  <a:srgbClr val="000000"/>
                </a:solidFill>
                <a:latin typeface="Abel"/>
                <a:ea typeface="Abel"/>
                <a:cs typeface="Abel"/>
                <a:sym typeface="Abel"/>
              </a:rPr>
              <a:t>1. Was sind Beispiele für unangemessene Inhalte?</a:t>
            </a:r>
            <a:endParaRPr sz="1200"/>
          </a:p>
          <a:p>
            <a:pPr indent="0" lvl="0" marL="0" marR="0" rtl="0" algn="l">
              <a:lnSpc>
                <a:spcPct val="100000"/>
              </a:lnSpc>
              <a:spcBef>
                <a:spcPts val="0"/>
              </a:spcBef>
              <a:spcAft>
                <a:spcPts val="0"/>
              </a:spcAft>
              <a:buClr>
                <a:srgbClr val="000000"/>
              </a:buClr>
              <a:buSzPts val="3600"/>
              <a:buFont typeface="Arial"/>
              <a:buNone/>
            </a:pPr>
            <a:r>
              <a:t/>
            </a:r>
            <a:endParaRPr sz="1200"/>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Inhalte, die Hass aufgrund von Rasse, Religion, Behinderung, sexueller Präferenz usw. fördern.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Inhalte, die gewalttätigen Extremismus fördern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Sexuell eindeutiger Inhalt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Reale oder simulierte Gewalt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Inhalte, die unsichere Verhaltensweisen wie Selbstbeschädigung oder Essstörungen befürworte</a:t>
            </a:r>
            <a:r>
              <a:rPr lang="en-IE" sz="2800">
                <a:solidFill>
                  <a:srgbClr val="202124"/>
                </a:solidFill>
                <a:latin typeface="Abel"/>
                <a:ea typeface="Abel"/>
                <a:cs typeface="Abel"/>
                <a:sym typeface="Abel"/>
              </a:rPr>
              <a:t>n</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17" name="Google Shape;117;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18" name="Google Shape;118;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19" name="Google Shape;119;p4"/>
          <p:cNvGraphicFramePr/>
          <p:nvPr/>
        </p:nvGraphicFramePr>
        <p:xfrm>
          <a:off x="1217491" y="471323"/>
          <a:ext cx="3000000" cy="3000000"/>
        </p:xfrm>
        <a:graphic>
          <a:graphicData uri="http://schemas.openxmlformats.org/drawingml/2006/table">
            <a:tbl>
              <a:tblPr bandRow="1" firstRow="1">
                <a:noFill/>
                <a:tableStyleId>{F6272259-0079-4B00-8ECB-3AE692A23E15}</a:tableStyleId>
              </a:tblPr>
              <a:tblGrid>
                <a:gridCol w="2399075"/>
                <a:gridCol w="2684325"/>
                <a:gridCol w="2552375"/>
                <a:gridCol w="2421400"/>
              </a:tblGrid>
              <a:tr h="883925">
                <a:tc>
                  <a:txBody>
                    <a:bodyPr/>
                    <a:lstStyle/>
                    <a:p>
                      <a:pPr indent="0" lvl="0" marL="0" marR="0" rtl="0" algn="l">
                        <a:lnSpc>
                          <a:spcPct val="100000"/>
                        </a:lnSpc>
                        <a:spcBef>
                          <a:spcPts val="0"/>
                        </a:spcBef>
                        <a:spcAft>
                          <a:spcPts val="0"/>
                        </a:spcAft>
                        <a:buClr>
                          <a:srgbClr val="000000"/>
                        </a:buClr>
                        <a:buSzPts val="1200"/>
                        <a:buFont typeface="Arial"/>
                        <a:buNone/>
                      </a:pPr>
                      <a:r>
                        <a:rPr lang="en-IE" sz="1300" u="none" cap="none" strike="noStrike"/>
                        <a:t>Nach erfolgreichem Abschluss dieses Moduls werden die erwachsenen Lernenden in der Lage sein, ... </a:t>
                      </a:r>
                      <a:endParaRPr sz="13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300" u="none" cap="none" strike="noStrike"/>
                    </a:p>
                    <a:p>
                      <a:pPr indent="0" lvl="0" marL="0" marR="0" rtl="0" algn="ctr">
                        <a:lnSpc>
                          <a:spcPct val="100000"/>
                        </a:lnSpc>
                        <a:spcBef>
                          <a:spcPts val="0"/>
                        </a:spcBef>
                        <a:spcAft>
                          <a:spcPts val="0"/>
                        </a:spcAft>
                        <a:buClr>
                          <a:srgbClr val="000000"/>
                        </a:buClr>
                        <a:buSzPts val="1200"/>
                        <a:buFont typeface="Arial"/>
                        <a:buNone/>
                      </a:pPr>
                      <a:r>
                        <a:rPr lang="en-IE" sz="1300" u="none" cap="none" strike="noStrike"/>
                        <a:t>Wissen </a:t>
                      </a:r>
                      <a:endParaRPr sz="13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300" u="none" cap="none" strike="noStrike"/>
                    </a:p>
                    <a:p>
                      <a:pPr indent="0" lvl="0" marL="0" marR="0" rtl="0" algn="ctr">
                        <a:lnSpc>
                          <a:spcPct val="100000"/>
                        </a:lnSpc>
                        <a:spcBef>
                          <a:spcPts val="0"/>
                        </a:spcBef>
                        <a:spcAft>
                          <a:spcPts val="0"/>
                        </a:spcAft>
                        <a:buClr>
                          <a:srgbClr val="000000"/>
                        </a:buClr>
                        <a:buSzPts val="1200"/>
                        <a:buFont typeface="Arial"/>
                        <a:buNone/>
                      </a:pPr>
                      <a:r>
                        <a:rPr lang="en-IE" sz="1300" u="none" cap="none" strike="noStrike"/>
                        <a:t>Fertigkeiten </a:t>
                      </a:r>
                      <a:endParaRPr sz="13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300" u="none" cap="none" strike="noStrike"/>
                    </a:p>
                    <a:p>
                      <a:pPr indent="0" lvl="0" marL="0" marR="0" rtl="0" algn="ctr">
                        <a:lnSpc>
                          <a:spcPct val="100000"/>
                        </a:lnSpc>
                        <a:spcBef>
                          <a:spcPts val="0"/>
                        </a:spcBef>
                        <a:spcAft>
                          <a:spcPts val="0"/>
                        </a:spcAft>
                        <a:buClr>
                          <a:srgbClr val="000000"/>
                        </a:buClr>
                        <a:buSzPts val="1200"/>
                        <a:buFont typeface="Arial"/>
                        <a:buNone/>
                      </a:pPr>
                      <a:r>
                        <a:rPr lang="en-IE" sz="1300" u="none" cap="none" strike="noStrike"/>
                        <a:t>Einstellung </a:t>
                      </a:r>
                      <a:endParaRPr sz="1300" u="none" cap="none" strike="noStrike"/>
                    </a:p>
                  </a:txBody>
                  <a:tcPr marT="45725" marB="45725" marR="91450" marL="91450"/>
                </a:tc>
              </a:tr>
              <a:tr h="4846325">
                <a:tc>
                  <a:txBody>
                    <a:bodyPr/>
                    <a:lstStyle/>
                    <a:p>
                      <a:pPr indent="-196850" lvl="0" marL="285750" marR="0" rtl="0" algn="l">
                        <a:lnSpc>
                          <a:spcPct val="100000"/>
                        </a:lnSpc>
                        <a:spcBef>
                          <a:spcPts val="0"/>
                        </a:spcBef>
                        <a:spcAft>
                          <a:spcPts val="0"/>
                        </a:spcAft>
                        <a:buClr>
                          <a:srgbClr val="000000"/>
                        </a:buClr>
                        <a:buSzPts val="1400"/>
                        <a:buFont typeface="Arial"/>
                        <a:buNone/>
                      </a:pPr>
                      <a:r>
                        <a:t/>
                      </a:r>
                      <a:endParaRPr b="0" i="0" sz="1500" u="none" cap="none" strike="noStrike">
                        <a:solidFill>
                          <a:schemeClr val="dk1"/>
                        </a:solidFill>
                        <a:latin typeface="Calibri"/>
                        <a:ea typeface="Calibri"/>
                        <a:cs typeface="Calibri"/>
                        <a:sym typeface="Calibri"/>
                      </a:endParaRPr>
                    </a:p>
                  </a:txBody>
                  <a:tcPr marT="45725" marB="45725" marR="91450" marL="91450"/>
                </a:tc>
                <a:tc>
                  <a:txBody>
                    <a:bodyPr/>
                    <a:lstStyle/>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Grundkenntnisse in der Bearbeitung von Beiträgen in einem digitalen Format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Tatsächliche Kenntnisse über die Bearbeitung eines Podcasts mit Audacity oder ähnlicher Software</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Tatsächliche Kenntnisse der Videobearbeitung mit Lightworks oder einer ähnlichen Software</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Tatsächliche Kenntnisse der Bearbeitung einer Animation mit PowToon oder einer ähnlichen Software</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Praktische Kenntnisse über den Einsatz von Geräten und Software zur Präsentation digitaler Geschichten im Internet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Praktische Kenntnisse darüber, wie man digitale Medieninhalte online verbreitet </a:t>
                      </a:r>
                      <a:endParaRPr sz="1500" u="none" cap="none" strike="noStrike"/>
                    </a:p>
                    <a:p>
                      <a:pPr indent="-215900" lvl="0" marL="285750" marR="0" rtl="0" algn="l">
                        <a:lnSpc>
                          <a:spcPct val="100000"/>
                        </a:lnSpc>
                        <a:spcBef>
                          <a:spcPts val="0"/>
                        </a:spcBef>
                        <a:spcAft>
                          <a:spcPts val="0"/>
                        </a:spcAft>
                        <a:buClr>
                          <a:srgbClr val="000000"/>
                        </a:buClr>
                        <a:buSzPts val="1100"/>
                        <a:buFont typeface="Arial"/>
                        <a:buNone/>
                      </a:pPr>
                      <a:r>
                        <a:t/>
                      </a:r>
                      <a:endParaRPr b="0" i="0" sz="1200" u="none" cap="none" strike="noStrike">
                        <a:solidFill>
                          <a:schemeClr val="dk1"/>
                        </a:solidFill>
                        <a:latin typeface="Calibri"/>
                        <a:ea typeface="Calibri"/>
                        <a:cs typeface="Calibri"/>
                        <a:sym typeface="Calibri"/>
                      </a:endParaRPr>
                    </a:p>
                  </a:txBody>
                  <a:tcPr marT="45725" marB="45725" marR="91450" marL="91450"/>
                </a:tc>
                <a:tc>
                  <a:txBody>
                    <a:bodyPr/>
                    <a:lstStyle/>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Diskutieren, wie man digitale Geschichten online bearbeitet und präsentiert</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Demonstrieren, wie man digitale Medieninhalte online bearbeitet und produziert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Digitale Open-Source-Software wie </a:t>
                      </a:r>
                      <a:r>
                        <a:rPr b="0" i="1" lang="en-IE" sz="1200" u="none" cap="none" strike="noStrike">
                          <a:solidFill>
                            <a:schemeClr val="dk1"/>
                          </a:solidFill>
                          <a:latin typeface="Calibri"/>
                          <a:ea typeface="Calibri"/>
                          <a:cs typeface="Calibri"/>
                          <a:sym typeface="Calibri"/>
                        </a:rPr>
                        <a:t>Lightworks </a:t>
                      </a:r>
                      <a:r>
                        <a:rPr b="0" i="0" lang="en-IE" sz="1200" u="none" cap="none" strike="noStrike">
                          <a:solidFill>
                            <a:schemeClr val="dk1"/>
                          </a:solidFill>
                          <a:latin typeface="Calibri"/>
                          <a:ea typeface="Calibri"/>
                          <a:cs typeface="Calibri"/>
                          <a:sym typeface="Calibri"/>
                        </a:rPr>
                        <a:t>und </a:t>
                      </a:r>
                      <a:r>
                        <a:rPr b="0" i="1" lang="en-IE" sz="1200" u="none" cap="none" strike="noStrike">
                          <a:solidFill>
                            <a:schemeClr val="dk1"/>
                          </a:solidFill>
                          <a:latin typeface="Calibri"/>
                          <a:ea typeface="Calibri"/>
                          <a:cs typeface="Calibri"/>
                          <a:sym typeface="Calibri"/>
                        </a:rPr>
                        <a:t>Audacity </a:t>
                      </a:r>
                      <a:r>
                        <a:rPr b="0" i="0" lang="en-IE" sz="1200" u="none" cap="none" strike="noStrike">
                          <a:solidFill>
                            <a:schemeClr val="dk1"/>
                          </a:solidFill>
                          <a:latin typeface="Calibri"/>
                          <a:ea typeface="Calibri"/>
                          <a:cs typeface="Calibri"/>
                          <a:sym typeface="Calibri"/>
                        </a:rPr>
                        <a:t>für die Bearbeitung digitaler Geschichten verwenden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Zeigen, wie man Geschichten online auf sichere und verantwortungsvolle Weise präsentiert</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Identifizieren Sie geeignete Online- und Social-Media-Kanäle, um Ihre Geschichte online zu präsentieren</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Diskutieren Sie die Urheberrechts- und Lizenzfragen beim Teilen Ihrer Geschichte in einer Online-Umgebung</a:t>
                      </a:r>
                      <a:endParaRPr sz="1500" u="none" cap="none" strike="noStrike"/>
                    </a:p>
                  </a:txBody>
                  <a:tcPr marT="45725" marB="45725" marR="91450" marL="91450"/>
                </a:tc>
                <a:tc>
                  <a:txBody>
                    <a:bodyPr/>
                    <a:lstStyle/>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Bewusstsein für die verschiedenen Komponenten der Bearbeitung digitaler Medien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Bereitschaft, digitale Geschichten in Online-Umgebungen zu teilen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Verständnis dafür, wie die Präsentation digitaler Geschichten im Internet Kultur, Identität und Geschichte vermitteln kann </a:t>
                      </a:r>
                      <a:endParaRPr b="0" i="0" sz="12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200"/>
                    </a:p>
                    <a:p>
                      <a:pPr indent="-177800" lvl="0" marL="171450" marR="0" rtl="0" algn="l">
                        <a:lnSpc>
                          <a:spcPct val="100000"/>
                        </a:lnSpc>
                        <a:spcBef>
                          <a:spcPts val="0"/>
                        </a:spcBef>
                        <a:spcAft>
                          <a:spcPts val="0"/>
                        </a:spcAft>
                        <a:buClr>
                          <a:srgbClr val="000000"/>
                        </a:buClr>
                        <a:buSzPts val="1200"/>
                        <a:buFont typeface="Arial"/>
                        <a:buChar char="•"/>
                      </a:pPr>
                      <a:r>
                        <a:rPr b="0" i="0" lang="en-IE" sz="1200" u="none" cap="none" strike="noStrike">
                          <a:solidFill>
                            <a:schemeClr val="dk1"/>
                          </a:solidFill>
                          <a:latin typeface="Calibri"/>
                          <a:ea typeface="Calibri"/>
                          <a:cs typeface="Calibri"/>
                          <a:sym typeface="Calibri"/>
                        </a:rPr>
                        <a:t>Würdigung des Beitrags einer Person, die digitale Geschichten produziert und teilt </a:t>
                      </a:r>
                      <a:endParaRPr sz="1500" u="none" cap="none" strike="noStrike"/>
                    </a:p>
                    <a:p>
                      <a:pPr indent="-171450" lvl="0" marL="400050" marR="0" rtl="0" algn="l">
                        <a:lnSpc>
                          <a:spcPct val="100000"/>
                        </a:lnSpc>
                        <a:spcBef>
                          <a:spcPts val="0"/>
                        </a:spcBef>
                        <a:spcAft>
                          <a:spcPts val="0"/>
                        </a:spcAft>
                        <a:buClr>
                          <a:schemeClr val="dk1"/>
                        </a:buClr>
                        <a:buSzPts val="1800"/>
                        <a:buFont typeface="Arial"/>
                        <a:buNone/>
                      </a:pPr>
                      <a:r>
                        <a:t/>
                      </a:r>
                      <a:endParaRPr sz="17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94" name="Shape 594"/>
        <p:cNvGrpSpPr/>
        <p:nvPr/>
      </p:nvGrpSpPr>
      <p:grpSpPr>
        <a:xfrm>
          <a:off x="0" y="0"/>
          <a:ext cx="0" cy="0"/>
          <a:chOff x="0" y="0"/>
          <a:chExt cx="0" cy="0"/>
        </a:xfrm>
      </p:grpSpPr>
      <p:sp>
        <p:nvSpPr>
          <p:cNvPr id="595" name="Google Shape;595;p6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96" name="Google Shape;596;p6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97" name="Google Shape;597;p6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98" name="Google Shape;598;p6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99" name="Google Shape;599;p61"/>
          <p:cNvSpPr txBox="1"/>
          <p:nvPr/>
        </p:nvSpPr>
        <p:spPr>
          <a:xfrm>
            <a:off x="1077982" y="663459"/>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rgbClr val="000000"/>
                </a:solidFill>
                <a:latin typeface="Abel"/>
                <a:ea typeface="Abel"/>
                <a:cs typeface="Abel"/>
                <a:sym typeface="Abel"/>
              </a:rPr>
              <a:t>Wie Sie Ihre Geschichten sicher weitergeben können</a:t>
            </a:r>
            <a:endParaRPr b="0" i="0" sz="4400" u="none" cap="none" strike="noStrike">
              <a:solidFill>
                <a:srgbClr val="000000"/>
              </a:solidFill>
              <a:latin typeface="Abel"/>
              <a:ea typeface="Abel"/>
              <a:cs typeface="Abel"/>
              <a:sym typeface="Abel"/>
            </a:endParaRPr>
          </a:p>
        </p:txBody>
      </p:sp>
      <p:sp>
        <p:nvSpPr>
          <p:cNvPr id="600" name="Google Shape;600;p61"/>
          <p:cNvSpPr txBox="1"/>
          <p:nvPr/>
        </p:nvSpPr>
        <p:spPr>
          <a:xfrm>
            <a:off x="1077975" y="2098000"/>
            <a:ext cx="10181700" cy="389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IE" sz="3200" u="none" cap="none" strike="noStrike">
                <a:solidFill>
                  <a:srgbClr val="000000"/>
                </a:solidFill>
                <a:latin typeface="Abel"/>
                <a:ea typeface="Abel"/>
                <a:cs typeface="Abel"/>
                <a:sym typeface="Abel"/>
              </a:rPr>
              <a:t>2. Was ist das Urheberrecht?</a:t>
            </a:r>
            <a:endParaRPr b="0" i="0" sz="32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3600"/>
              <a:buFont typeface="Arial"/>
              <a:buNone/>
            </a:pPr>
            <a:r>
              <a:t/>
            </a:r>
            <a:endParaRPr sz="3300">
              <a:latin typeface="Abel"/>
              <a:ea typeface="Abel"/>
              <a:cs typeface="Abel"/>
              <a:sym typeface="Abel"/>
            </a:endParaRPr>
          </a:p>
          <a:p>
            <a:pPr indent="0" lvl="0" marL="0" marR="0" rtl="0" algn="l">
              <a:lnSpc>
                <a:spcPct val="100000"/>
              </a:lnSpc>
              <a:spcBef>
                <a:spcPts val="0"/>
              </a:spcBef>
              <a:spcAft>
                <a:spcPts val="0"/>
              </a:spcAft>
              <a:buClr>
                <a:srgbClr val="000000"/>
              </a:buClr>
              <a:buSzPts val="2800"/>
              <a:buFont typeface="Arial"/>
              <a:buNone/>
            </a:pPr>
            <a:r>
              <a:rPr b="0" i="0" lang="en-IE" sz="2600" u="none" cap="none" strike="noStrike">
                <a:solidFill>
                  <a:srgbClr val="222222"/>
                </a:solidFill>
                <a:latin typeface="Abel"/>
                <a:ea typeface="Abel"/>
                <a:cs typeface="Abel"/>
                <a:sym typeface="Abel"/>
              </a:rPr>
              <a:t>Das Urheberrecht schützt "Originalwerke der Urheberschaft". </a:t>
            </a:r>
            <a:r>
              <a:rPr b="0" i="0" lang="en-IE" sz="2600" u="none" cap="none" strike="noStrike">
                <a:solidFill>
                  <a:schemeClr val="dk1"/>
                </a:solidFill>
                <a:latin typeface="Abel"/>
                <a:ea typeface="Abel"/>
                <a:cs typeface="Abel"/>
                <a:sym typeface="Abel"/>
              </a:rPr>
              <a:t>Ein Urheberrecht </a:t>
            </a:r>
            <a:r>
              <a:rPr b="0" i="0" lang="en-IE" sz="2600" u="none" cap="none" strike="noStrike">
                <a:solidFill>
                  <a:srgbClr val="222222"/>
                </a:solidFill>
                <a:latin typeface="Abel"/>
                <a:ea typeface="Abel"/>
                <a:cs typeface="Abel"/>
                <a:sym typeface="Abel"/>
              </a:rPr>
              <a:t>schützt den Inhaber einer Art von geistigem Eigentum (geistige Schöpfungen).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600" u="none" cap="none" strike="noStrike">
              <a:solidFill>
                <a:srgbClr val="222222"/>
              </a:solidFill>
              <a:latin typeface="Abel"/>
              <a:ea typeface="Abel"/>
              <a:cs typeface="Abel"/>
              <a:sym typeface="Abel"/>
            </a:endParaRPr>
          </a:p>
          <a:p>
            <a:pPr indent="0" lvl="0" marL="0" marR="0" rtl="0" algn="l">
              <a:lnSpc>
                <a:spcPct val="100000"/>
              </a:lnSpc>
              <a:spcBef>
                <a:spcPts val="0"/>
              </a:spcBef>
              <a:spcAft>
                <a:spcPts val="0"/>
              </a:spcAft>
              <a:buClr>
                <a:srgbClr val="000000"/>
              </a:buClr>
              <a:buSzPts val="2800"/>
              <a:buFont typeface="Arial"/>
              <a:buNone/>
            </a:pPr>
            <a:r>
              <a:rPr b="0" i="0" lang="en-IE" sz="2600" u="none" cap="none" strike="noStrike">
                <a:solidFill>
                  <a:srgbClr val="000000"/>
                </a:solidFill>
                <a:latin typeface="Abel"/>
                <a:ea typeface="Abel"/>
                <a:cs typeface="Abel"/>
                <a:sym typeface="Abel"/>
              </a:rPr>
              <a:t>Das Urheberrecht spielt beim digitalen Geschichtenerzählen eine wichtige Rolle. Sie müssen die Gesetze kennen, damit Sie wissen, welche Art von Bildern, Tönen und anderen Medien Sie in Ihren Filmprojekten verwenden können, ohne die Urheberrechte anderer zu verletzen.</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04" name="Shape 604"/>
        <p:cNvGrpSpPr/>
        <p:nvPr/>
      </p:nvGrpSpPr>
      <p:grpSpPr>
        <a:xfrm>
          <a:off x="0" y="0"/>
          <a:ext cx="0" cy="0"/>
          <a:chOff x="0" y="0"/>
          <a:chExt cx="0" cy="0"/>
        </a:xfrm>
      </p:grpSpPr>
      <p:sp>
        <p:nvSpPr>
          <p:cNvPr id="605" name="Google Shape;605;p6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06" name="Google Shape;606;p6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07" name="Google Shape;607;p6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08" name="Google Shape;608;p6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09" name="Google Shape;609;p62"/>
          <p:cNvSpPr txBox="1"/>
          <p:nvPr/>
        </p:nvSpPr>
        <p:spPr>
          <a:xfrm>
            <a:off x="1077975" y="663453"/>
            <a:ext cx="85182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rgbClr val="000000"/>
                </a:solidFill>
                <a:latin typeface="Abel"/>
                <a:ea typeface="Abel"/>
                <a:cs typeface="Abel"/>
                <a:sym typeface="Abel"/>
              </a:rPr>
              <a:t>Wie Sie Ihre Geschichten sicher weitergeben können</a:t>
            </a:r>
            <a:endParaRPr b="0" i="0" sz="44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4400"/>
              <a:buFont typeface="Arial"/>
              <a:buNone/>
            </a:pPr>
            <a:r>
              <a:t/>
            </a:r>
            <a:endParaRPr sz="4400">
              <a:latin typeface="Abel"/>
              <a:ea typeface="Abel"/>
              <a:cs typeface="Abel"/>
              <a:sym typeface="Abel"/>
            </a:endParaRPr>
          </a:p>
        </p:txBody>
      </p:sp>
      <p:sp>
        <p:nvSpPr>
          <p:cNvPr id="610" name="Google Shape;610;p62"/>
          <p:cNvSpPr txBox="1"/>
          <p:nvPr/>
        </p:nvSpPr>
        <p:spPr>
          <a:xfrm>
            <a:off x="6127350" y="2272145"/>
            <a:ext cx="5063100" cy="421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IE" sz="2800" u="none" cap="none" strike="noStrike">
                <a:solidFill>
                  <a:schemeClr val="dk1"/>
                </a:solidFill>
                <a:latin typeface="Abel"/>
                <a:ea typeface="Abel"/>
                <a:cs typeface="Abel"/>
                <a:sym typeface="Abel"/>
              </a:rPr>
              <a:t>Wo finden Sie kostenlos zu verwendende Bilder:</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Unsplash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chemeClr val="dk1"/>
                </a:solidFill>
                <a:latin typeface="Abel"/>
                <a:ea typeface="Abel"/>
                <a:cs typeface="Abel"/>
                <a:sym typeface="Abel"/>
                <a:hlinkClick r:id="rId6">
                  <a:extLst>
                    <a:ext uri="{A12FA001-AC4F-418D-AE19-62706E023703}">
                      <ahyp:hlinkClr val="tx"/>
                    </a:ext>
                  </a:extLst>
                </a:hlinkClick>
              </a:rPr>
              <a:t>https://unsplash.com/</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rgbClr val="000000"/>
                </a:solidFill>
                <a:latin typeface="Abel"/>
                <a:ea typeface="Abel"/>
                <a:cs typeface="Abel"/>
                <a:sym typeface="Abel"/>
              </a:rPr>
              <a:t>Pixabay</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7">
                  <a:extLst>
                    <a:ext uri="{A12FA001-AC4F-418D-AE19-62706E023703}">
                      <ahyp:hlinkClr val="tx"/>
                    </a:ext>
                  </a:extLst>
                </a:hlinkClick>
              </a:rPr>
              <a:t>https://pixabay.com/</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rgbClr val="000000"/>
                </a:solidFill>
                <a:latin typeface="Abel"/>
                <a:ea typeface="Abel"/>
                <a:cs typeface="Abel"/>
                <a:sym typeface="Abel"/>
              </a:rPr>
              <a:t>Freepik</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8">
                  <a:extLst>
                    <a:ext uri="{A12FA001-AC4F-418D-AE19-62706E023703}">
                      <ahyp:hlinkClr val="tx"/>
                    </a:ext>
                  </a:extLst>
                </a:hlinkClick>
              </a:rPr>
              <a:t>https://www.freepik.com/</a:t>
            </a:r>
            <a:endParaRPr b="0" i="0" sz="2400" u="none" cap="none" strike="noStrike">
              <a:solidFill>
                <a:srgbClr val="000000"/>
              </a:solidFill>
              <a:latin typeface="Abel"/>
              <a:ea typeface="Abel"/>
              <a:cs typeface="Abel"/>
              <a:sym typeface="Abel"/>
            </a:endParaRPr>
          </a:p>
        </p:txBody>
      </p:sp>
      <p:sp>
        <p:nvSpPr>
          <p:cNvPr id="611" name="Google Shape;611;p62"/>
          <p:cNvSpPr txBox="1"/>
          <p:nvPr/>
        </p:nvSpPr>
        <p:spPr>
          <a:xfrm>
            <a:off x="1077982" y="2272143"/>
            <a:ext cx="4761900" cy="2555100"/>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2800"/>
              <a:buFont typeface="Arial"/>
              <a:buNone/>
            </a:pPr>
            <a:r>
              <a:rPr b="0" i="0" lang="en-IE" sz="2800" u="none" cap="none" strike="noStrike">
                <a:solidFill>
                  <a:schemeClr val="dk1"/>
                </a:solidFill>
                <a:latin typeface="Abel"/>
                <a:ea typeface="Abel"/>
                <a:cs typeface="Abel"/>
                <a:sym typeface="Abel"/>
              </a:rPr>
              <a:t>Wo findet man kostenlos zu verwendende Musik:</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Dig CC Mixter: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9">
                  <a:extLst>
                    <a:ext uri="{A12FA001-AC4F-418D-AE19-62706E023703}">
                      <ahyp:hlinkClr val="tx"/>
                    </a:ext>
                  </a:extLst>
                </a:hlinkClick>
              </a:rPr>
              <a:t>http://dig.ccmixter.org/</a:t>
            </a:r>
            <a:endParaRPr b="0" i="0" sz="24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Clr>
                <a:srgbClr val="000000"/>
              </a:buClr>
              <a:buSzPts val="3200"/>
              <a:buFont typeface="Arial"/>
              <a:buNone/>
            </a:pPr>
            <a:r>
              <a:rPr b="0" i="0" lang="en-IE" sz="3200" u="none" cap="none" strike="noStrike">
                <a:solidFill>
                  <a:srgbClr val="000000"/>
                </a:solidFill>
                <a:latin typeface="Abel"/>
                <a:ea typeface="Abel"/>
                <a:cs typeface="Abel"/>
                <a:sym typeface="Abel"/>
              </a:rPr>
              <a:t> </a:t>
            </a:r>
            <a:endParaRPr b="0" i="0" sz="3200" u="none" cap="none" strike="noStrike">
              <a:solidFill>
                <a:srgbClr val="000000"/>
              </a:solidFill>
              <a:latin typeface="Abel"/>
              <a:ea typeface="Abel"/>
              <a:cs typeface="Abel"/>
              <a:sym typeface="A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15" name="Shape 615"/>
        <p:cNvGrpSpPr/>
        <p:nvPr/>
      </p:nvGrpSpPr>
      <p:grpSpPr>
        <a:xfrm>
          <a:off x="0" y="0"/>
          <a:ext cx="0" cy="0"/>
          <a:chOff x="0" y="0"/>
          <a:chExt cx="0" cy="0"/>
        </a:xfrm>
      </p:grpSpPr>
      <p:sp>
        <p:nvSpPr>
          <p:cNvPr id="616" name="Google Shape;616;p6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17" name="Google Shape;617;p6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18" name="Google Shape;618;p6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19" name="Google Shape;619;p6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20" name="Google Shape;620;p63"/>
          <p:cNvSpPr txBox="1"/>
          <p:nvPr/>
        </p:nvSpPr>
        <p:spPr>
          <a:xfrm>
            <a:off x="1077982" y="663459"/>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rgbClr val="000000"/>
                </a:solidFill>
                <a:latin typeface="Abel"/>
                <a:ea typeface="Abel"/>
                <a:cs typeface="Abel"/>
                <a:sym typeface="Abel"/>
              </a:rPr>
              <a:t>Wie Sie Ihre Geschichten sicher weitergeben können</a:t>
            </a:r>
            <a:endParaRPr b="0" i="0" sz="4400" u="none" cap="none" strike="noStrike">
              <a:solidFill>
                <a:srgbClr val="000000"/>
              </a:solidFill>
              <a:latin typeface="Abel"/>
              <a:ea typeface="Abel"/>
              <a:cs typeface="Abel"/>
              <a:sym typeface="Abel"/>
            </a:endParaRPr>
          </a:p>
        </p:txBody>
      </p:sp>
      <p:sp>
        <p:nvSpPr>
          <p:cNvPr id="621" name="Google Shape;621;p63"/>
          <p:cNvSpPr txBox="1"/>
          <p:nvPr/>
        </p:nvSpPr>
        <p:spPr>
          <a:xfrm>
            <a:off x="1077982" y="2174985"/>
            <a:ext cx="10227900" cy="394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IE" sz="3100" u="none" cap="none" strike="noStrike">
                <a:solidFill>
                  <a:srgbClr val="000000"/>
                </a:solidFill>
                <a:latin typeface="Abel"/>
                <a:ea typeface="Abel"/>
                <a:cs typeface="Abel"/>
                <a:sym typeface="Abel"/>
              </a:rPr>
              <a:t>Eigentumsrechte in den sozialen Medien:</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bel"/>
              <a:ea typeface="Abel"/>
              <a:cs typeface="Abel"/>
              <a:sym typeface="Abel"/>
            </a:endParaRPr>
          </a:p>
          <a:p>
            <a:pPr indent="-285750" lvl="0" marL="285750" marR="0" rtl="0" algn="l">
              <a:lnSpc>
                <a:spcPct val="107000"/>
              </a:lnSpc>
              <a:spcBef>
                <a:spcPts val="0"/>
              </a:spcBef>
              <a:spcAft>
                <a:spcPts val="0"/>
              </a:spcAft>
              <a:buClr>
                <a:srgbClr val="000000"/>
              </a:buClr>
              <a:buSzPts val="2800"/>
              <a:buFont typeface="Arial"/>
              <a:buChar char="•"/>
            </a:pPr>
            <a:r>
              <a:rPr b="0" i="0" lang="en-IE" sz="2800" u="none" cap="none" strike="noStrike">
                <a:solidFill>
                  <a:srgbClr val="000000"/>
                </a:solidFill>
                <a:latin typeface="Abel"/>
                <a:ea typeface="Abel"/>
                <a:cs typeface="Abel"/>
                <a:sym typeface="Abel"/>
              </a:rPr>
              <a:t>Soziale Medien sind nicht Eigentümer der Werke, die auf ihrer Website veröffentlicht wurden; das Urheberrecht liegt beim Eigentümer.</a:t>
            </a:r>
            <a:endParaRPr b="0" i="0" sz="1400" u="none" cap="none" strike="noStrike">
              <a:solidFill>
                <a:srgbClr val="000000"/>
              </a:solidFill>
              <a:latin typeface="Arial"/>
              <a:ea typeface="Arial"/>
              <a:cs typeface="Arial"/>
              <a:sym typeface="Arial"/>
            </a:endParaRPr>
          </a:p>
          <a:p>
            <a:pPr indent="-107950" lvl="0" marL="285750" marR="0" rtl="0" algn="l">
              <a:lnSpc>
                <a:spcPct val="107000"/>
              </a:lnSpc>
              <a:spcBef>
                <a:spcPts val="800"/>
              </a:spcBef>
              <a:spcAft>
                <a:spcPts val="0"/>
              </a:spcAft>
              <a:buClr>
                <a:srgbClr val="000000"/>
              </a:buClr>
              <a:buSzPts val="2800"/>
              <a:buFont typeface="Arial"/>
              <a:buNone/>
            </a:pPr>
            <a:r>
              <a:t/>
            </a:r>
            <a:endParaRPr b="0" i="0" sz="2800" u="none" cap="none" strike="noStrike">
              <a:solidFill>
                <a:srgbClr val="000000"/>
              </a:solidFill>
              <a:latin typeface="Abel"/>
              <a:ea typeface="Abel"/>
              <a:cs typeface="Abel"/>
              <a:sym typeface="Abel"/>
            </a:endParaRPr>
          </a:p>
          <a:p>
            <a:pPr indent="-285750" lvl="0" marL="285750" marR="0" rtl="0" algn="l">
              <a:lnSpc>
                <a:spcPct val="107000"/>
              </a:lnSpc>
              <a:spcBef>
                <a:spcPts val="800"/>
              </a:spcBef>
              <a:spcAft>
                <a:spcPts val="0"/>
              </a:spcAft>
              <a:buClr>
                <a:srgbClr val="000000"/>
              </a:buClr>
              <a:buSzPts val="2800"/>
              <a:buFont typeface="Arial"/>
              <a:buChar char="•"/>
            </a:pPr>
            <a:r>
              <a:rPr b="0" i="0" lang="en-IE" sz="2800" u="none" cap="none" strike="noStrike">
                <a:solidFill>
                  <a:srgbClr val="000000"/>
                </a:solidFill>
                <a:latin typeface="Abel"/>
                <a:ea typeface="Abel"/>
                <a:cs typeface="Abel"/>
                <a:sym typeface="Abel"/>
              </a:rPr>
              <a:t>Wenn Sie einen Beitrag auf der Website veröffentlichen, unterzeichnen Sie eine Vereinbarung, mit der Sie der Website die Lizenz erteilen, Ihre Arbeit für eine Vielzahl von Zwecken zu nutzen.</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625" name="Shape 625"/>
        <p:cNvGrpSpPr/>
        <p:nvPr/>
      </p:nvGrpSpPr>
      <p:grpSpPr>
        <a:xfrm>
          <a:off x="0" y="0"/>
          <a:ext cx="0" cy="0"/>
          <a:chOff x="0" y="0"/>
          <a:chExt cx="0" cy="0"/>
        </a:xfrm>
      </p:grpSpPr>
      <p:sp>
        <p:nvSpPr>
          <p:cNvPr id="626" name="Google Shape;626;p64"/>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27" name="Google Shape;627;p6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628" name="Google Shape;628;p6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29" name="Google Shape;629;p6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630" name="Google Shape;630;p64"/>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631" name="Google Shape;631;p6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32" name="Google Shape;632;p64"/>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633" name="Google Shape;633;p64"/>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lang="en-IE"/>
              <a:t>Bearbeitung und Vorstellung</a:t>
            </a:r>
            <a:br>
              <a:rPr lang="en-IE"/>
            </a:br>
            <a:r>
              <a:rPr lang="en-IE"/>
              <a:t>Ihrer Geschichte online</a:t>
            </a:r>
            <a:endParaRPr/>
          </a:p>
        </p:txBody>
      </p:sp>
      <p:sp>
        <p:nvSpPr>
          <p:cNvPr id="634" name="Google Shape;634;p64"/>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Die Macht des digitalen Geschichtenerzählens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38" name="Shape 638"/>
        <p:cNvGrpSpPr/>
        <p:nvPr/>
      </p:nvGrpSpPr>
      <p:grpSpPr>
        <a:xfrm>
          <a:off x="0" y="0"/>
          <a:ext cx="0" cy="0"/>
          <a:chOff x="0" y="0"/>
          <a:chExt cx="0" cy="0"/>
        </a:xfrm>
      </p:grpSpPr>
      <p:sp>
        <p:nvSpPr>
          <p:cNvPr id="639" name="Google Shape;639;p65"/>
          <p:cNvSpPr txBox="1"/>
          <p:nvPr>
            <p:ph type="title"/>
          </p:nvPr>
        </p:nvSpPr>
        <p:spPr>
          <a:xfrm>
            <a:off x="838200" y="63192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Die Macht des digitalen Geschichtenerzählens</a:t>
            </a:r>
            <a:br>
              <a:rPr lang="en-IE"/>
            </a:br>
            <a:endParaRPr/>
          </a:p>
        </p:txBody>
      </p:sp>
      <p:pic>
        <p:nvPicPr>
          <p:cNvPr descr="Text&#10;&#10;Description automatically generated" id="640" name="Google Shape;640;p65"/>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41" name="Google Shape;641;p65"/>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
        <p:nvSpPr>
          <p:cNvPr id="642" name="Google Shape;642;p65"/>
          <p:cNvSpPr txBox="1"/>
          <p:nvPr/>
        </p:nvSpPr>
        <p:spPr>
          <a:xfrm>
            <a:off x="787140" y="1563329"/>
            <a:ext cx="11157154" cy="4237704"/>
          </a:xfrm>
          <a:prstGeom prst="rect">
            <a:avLst/>
          </a:prstGeom>
          <a:noFill/>
          <a:ln>
            <a:noFill/>
          </a:ln>
        </p:spPr>
        <p:txBody>
          <a:bodyPr anchorCtr="0" anchor="t" bIns="45700" lIns="91425" spcFirstLastPara="1" rIns="91425" wrap="square" tIns="45700">
            <a:normAutofit fontScale="92500" lnSpcReduction="20000"/>
          </a:bodyPr>
          <a:lstStyle/>
          <a:p>
            <a:pPr indent="0" lvl="0" marL="114300" marR="0" rtl="0" algn="l">
              <a:lnSpc>
                <a:spcPct val="107000"/>
              </a:lnSpc>
              <a:spcBef>
                <a:spcPts val="1000"/>
              </a:spcBef>
              <a:spcAft>
                <a:spcPts val="0"/>
              </a:spcAft>
              <a:buClr>
                <a:schemeClr val="dk1"/>
              </a:buClr>
              <a:buSzPct val="55597"/>
              <a:buFont typeface="Arial"/>
              <a:buNone/>
            </a:pPr>
            <a:r>
              <a:rPr b="1" i="0" lang="en-IE" sz="3500" u="none" cap="none" strike="noStrike">
                <a:solidFill>
                  <a:schemeClr val="dk1"/>
                </a:solidFill>
                <a:latin typeface="Abel"/>
                <a:ea typeface="Abel"/>
                <a:cs typeface="Abel"/>
                <a:sym typeface="Abel"/>
              </a:rPr>
              <a:t>Technologie unterstützt neue Wege, Geschichten zu erzählen</a:t>
            </a:r>
            <a:endParaRPr b="0" i="0" sz="1400" u="none" cap="none" strike="noStrike">
              <a:solidFill>
                <a:srgbClr val="000000"/>
              </a:solidFill>
              <a:latin typeface="Arial"/>
              <a:ea typeface="Arial"/>
              <a:cs typeface="Arial"/>
              <a:sym typeface="Arial"/>
            </a:endParaRPr>
          </a:p>
          <a:p>
            <a:pPr indent="0" lvl="0" marL="114300" marR="0" rtl="0" algn="l">
              <a:lnSpc>
                <a:spcPct val="107000"/>
              </a:lnSpc>
              <a:spcBef>
                <a:spcPts val="1800"/>
              </a:spcBef>
              <a:spcAft>
                <a:spcPts val="0"/>
              </a:spcAft>
              <a:buClr>
                <a:schemeClr val="dk1"/>
              </a:buClr>
              <a:buSzPct val="60810"/>
              <a:buFont typeface="Arial"/>
              <a:buNone/>
            </a:pPr>
            <a:r>
              <a:rPr b="0" i="0" lang="en-IE" sz="3200" u="none" cap="none" strike="noStrike">
                <a:solidFill>
                  <a:schemeClr val="dk1"/>
                </a:solidFill>
                <a:latin typeface="Abel"/>
                <a:ea typeface="Abel"/>
                <a:cs typeface="Abel"/>
                <a:sym typeface="Abel"/>
              </a:rPr>
              <a:t>Digitales Geschichtenerzählen ist die alte Form des Geschichtenerzählens, aber unter Verwendung digitaler Medien, die Elemente von Bildern, Audio, Video und Interaktivität mit dem eher traditionellen Text oder der Erzählung verbinden.</a:t>
            </a:r>
            <a:endParaRPr b="0" i="0" sz="1400" u="none" cap="none" strike="noStrike">
              <a:solidFill>
                <a:srgbClr val="000000"/>
              </a:solidFill>
              <a:latin typeface="Arial"/>
              <a:ea typeface="Arial"/>
              <a:cs typeface="Arial"/>
              <a:sym typeface="Arial"/>
            </a:endParaRPr>
          </a:p>
          <a:p>
            <a:pPr indent="-342900" lvl="0" marL="457200" marR="0" rtl="0" algn="l">
              <a:lnSpc>
                <a:spcPct val="107000"/>
              </a:lnSpc>
              <a:spcBef>
                <a:spcPts val="1800"/>
              </a:spcBef>
              <a:spcAft>
                <a:spcPts val="0"/>
              </a:spcAft>
              <a:buClr>
                <a:schemeClr val="dk1"/>
              </a:buClr>
              <a:buSzPct val="54053"/>
              <a:buFont typeface="Arial"/>
              <a:buChar char="•"/>
            </a:pPr>
            <a:r>
              <a:rPr b="0" i="0" lang="en-IE" sz="3600" u="none" cap="none" strike="noStrike">
                <a:solidFill>
                  <a:schemeClr val="dk1"/>
                </a:solidFill>
                <a:latin typeface="Abel"/>
                <a:ea typeface="Abel"/>
                <a:cs typeface="Abel"/>
                <a:sym typeface="Abel"/>
              </a:rPr>
              <a:t>Kombiniert visuelle und mündliche Kommunikation</a:t>
            </a:r>
            <a:endParaRPr b="0" i="0" sz="1400" u="none" cap="none" strike="noStrike">
              <a:solidFill>
                <a:srgbClr val="000000"/>
              </a:solidFill>
              <a:latin typeface="Arial"/>
              <a:ea typeface="Arial"/>
              <a:cs typeface="Arial"/>
              <a:sym typeface="Arial"/>
            </a:endParaRPr>
          </a:p>
          <a:p>
            <a:pPr indent="-342900" lvl="0" marL="457200" marR="0" rtl="0" algn="l">
              <a:lnSpc>
                <a:spcPct val="107000"/>
              </a:lnSpc>
              <a:spcBef>
                <a:spcPts val="1800"/>
              </a:spcBef>
              <a:spcAft>
                <a:spcPts val="0"/>
              </a:spcAft>
              <a:buClr>
                <a:schemeClr val="dk1"/>
              </a:buClr>
              <a:buSzPct val="54053"/>
              <a:buFont typeface="Arial"/>
              <a:buChar char="•"/>
            </a:pPr>
            <a:r>
              <a:rPr b="0" i="0" lang="en-IE" sz="3600" u="none" cap="none" strike="noStrike">
                <a:solidFill>
                  <a:schemeClr val="dk1"/>
                </a:solidFill>
                <a:latin typeface="Abel"/>
                <a:ea typeface="Abel"/>
                <a:cs typeface="Abel"/>
                <a:sym typeface="Abel"/>
              </a:rPr>
              <a:t>Bringt persönliche Erfahrungen einem größeren Publikum nahe</a:t>
            </a:r>
            <a:endParaRPr b="0" i="0" sz="1400" u="none" cap="none" strike="noStrike">
              <a:solidFill>
                <a:srgbClr val="000000"/>
              </a:solidFill>
              <a:latin typeface="Arial"/>
              <a:ea typeface="Arial"/>
              <a:cs typeface="Arial"/>
              <a:sym typeface="Arial"/>
            </a:endParaRPr>
          </a:p>
          <a:p>
            <a:pPr indent="-342900" lvl="0" marL="457200" marR="0" rtl="0" algn="l">
              <a:lnSpc>
                <a:spcPct val="107000"/>
              </a:lnSpc>
              <a:spcBef>
                <a:spcPts val="1800"/>
              </a:spcBef>
              <a:spcAft>
                <a:spcPts val="800"/>
              </a:spcAft>
              <a:buClr>
                <a:schemeClr val="dk1"/>
              </a:buClr>
              <a:buSzPct val="54053"/>
              <a:buFont typeface="Arial"/>
              <a:buChar char="•"/>
            </a:pPr>
            <a:r>
              <a:rPr b="0" i="0" lang="en-IE" sz="3600" u="none" cap="none" strike="noStrike">
                <a:solidFill>
                  <a:schemeClr val="dk1"/>
                </a:solidFill>
                <a:latin typeface="Abel"/>
                <a:ea typeface="Abel"/>
                <a:cs typeface="Abel"/>
                <a:sym typeface="Abel"/>
              </a:rPr>
              <a:t>Bietet eine willkommene Einladung zur Entdeckung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46" name="Shape 646"/>
        <p:cNvGrpSpPr/>
        <p:nvPr/>
      </p:nvGrpSpPr>
      <p:grpSpPr>
        <a:xfrm>
          <a:off x="0" y="0"/>
          <a:ext cx="0" cy="0"/>
          <a:chOff x="0" y="0"/>
          <a:chExt cx="0" cy="0"/>
        </a:xfrm>
      </p:grpSpPr>
      <p:sp>
        <p:nvSpPr>
          <p:cNvPr id="647" name="Google Shape;647;p66"/>
          <p:cNvSpPr txBox="1"/>
          <p:nvPr>
            <p:ph type="title"/>
          </p:nvPr>
        </p:nvSpPr>
        <p:spPr>
          <a:xfrm>
            <a:off x="838200" y="42544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Die Macht des digitalen Geschichtenerzählens</a:t>
            </a:r>
            <a:endParaRPr b="1"/>
          </a:p>
        </p:txBody>
      </p:sp>
      <p:sp>
        <p:nvSpPr>
          <p:cNvPr id="648" name="Google Shape;648;p66"/>
          <p:cNvSpPr txBox="1"/>
          <p:nvPr>
            <p:ph idx="1" type="body"/>
          </p:nvPr>
        </p:nvSpPr>
        <p:spPr>
          <a:xfrm>
            <a:off x="710381" y="1668309"/>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55727"/>
              <a:buNone/>
            </a:pPr>
            <a:r>
              <a:rPr b="1" lang="en-IE" sz="3800">
                <a:latin typeface="Abel"/>
                <a:ea typeface="Abel"/>
                <a:cs typeface="Abel"/>
                <a:sym typeface="Abel"/>
              </a:rPr>
              <a:t>Wie Sie mit Ihrem Publikum in Kontakt treten</a:t>
            </a:r>
            <a:endParaRPr b="1" sz="3800">
              <a:latin typeface="Abel"/>
              <a:ea typeface="Abel"/>
              <a:cs typeface="Abel"/>
              <a:sym typeface="Abel"/>
            </a:endParaRPr>
          </a:p>
          <a:p>
            <a:pPr indent="0" lvl="0" marL="114300" rtl="0" algn="l">
              <a:lnSpc>
                <a:spcPct val="90000"/>
              </a:lnSpc>
              <a:spcBef>
                <a:spcPts val="1000"/>
              </a:spcBef>
              <a:spcAft>
                <a:spcPts val="0"/>
              </a:spcAft>
              <a:buSzPct val="96255"/>
              <a:buNone/>
            </a:pPr>
            <a:r>
              <a:t/>
            </a:r>
            <a:endParaRPr sz="2200">
              <a:latin typeface="Abel"/>
              <a:ea typeface="Abel"/>
              <a:cs typeface="Abel"/>
              <a:sym typeface="Abel"/>
            </a:endParaRPr>
          </a:p>
          <a:p>
            <a:pPr indent="0" lvl="0" marL="114300" rtl="0" algn="l">
              <a:lnSpc>
                <a:spcPct val="90000"/>
              </a:lnSpc>
              <a:spcBef>
                <a:spcPts val="1000"/>
              </a:spcBef>
              <a:spcAft>
                <a:spcPts val="0"/>
              </a:spcAft>
              <a:buSzPct val="70588"/>
              <a:buNone/>
            </a:pPr>
            <a:r>
              <a:rPr b="1" i="0" lang="en-IE" sz="3000">
                <a:solidFill>
                  <a:schemeClr val="dk1"/>
                </a:solidFill>
                <a:latin typeface="Abel"/>
                <a:ea typeface="Abel"/>
                <a:cs typeface="Abel"/>
                <a:sym typeface="Abel"/>
              </a:rPr>
              <a:t>Emotionale Bindung </a:t>
            </a:r>
            <a:r>
              <a:rPr i="0" lang="en-IE" sz="3000">
                <a:solidFill>
                  <a:schemeClr val="dk1"/>
                </a:solidFill>
                <a:latin typeface="Abel"/>
                <a:ea typeface="Abel"/>
                <a:cs typeface="Abel"/>
                <a:sym typeface="Abel"/>
              </a:rPr>
              <a:t>ist das, was eine Geschichte einprägsam und fesselnd macht. </a:t>
            </a:r>
            <a:r>
              <a:rPr lang="en-IE" sz="3000">
                <a:latin typeface="Abel"/>
                <a:ea typeface="Abel"/>
                <a:cs typeface="Abel"/>
                <a:sym typeface="Abel"/>
              </a:rPr>
              <a:t>Um Ihr Publikum zu fesseln und mit ihm in Verbindung zu treten, müssen Geschichten:</a:t>
            </a:r>
            <a:endParaRPr/>
          </a:p>
          <a:p>
            <a:pPr indent="0" lvl="0" marL="114300" rtl="0" algn="l">
              <a:lnSpc>
                <a:spcPct val="90000"/>
              </a:lnSpc>
              <a:spcBef>
                <a:spcPts val="1000"/>
              </a:spcBef>
              <a:spcAft>
                <a:spcPts val="0"/>
              </a:spcAft>
              <a:buSzPct val="88235"/>
              <a:buNone/>
            </a:pPr>
            <a:r>
              <a:t/>
            </a:r>
            <a:endParaRPr b="1" sz="24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persönlich</a:t>
            </a:r>
            <a:r>
              <a:rPr lang="en-IE" sz="3200">
                <a:latin typeface="Abel"/>
                <a:ea typeface="Abel"/>
                <a:cs typeface="Abel"/>
                <a:sym typeface="Abel"/>
              </a:rPr>
              <a:t> sein</a:t>
            </a:r>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kurz und bündig </a:t>
            </a:r>
            <a:r>
              <a:rPr lang="en-IE" sz="3200">
                <a:latin typeface="Abel"/>
                <a:ea typeface="Abel"/>
                <a:cs typeface="Abel"/>
                <a:sym typeface="Abel"/>
              </a:rPr>
              <a:t>sein</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leicht zugänglichem Quellenmaterial verwenden</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universelle Story-Elemente enthalten</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die Zusammenarbeit auf verschiedenen Ebenen einbeziehen (den Mitgliedern die Möglichkeit geben, Kommentare zu schreiben)</a:t>
            </a:r>
            <a:endParaRPr/>
          </a:p>
          <a:p>
            <a:pPr indent="-228600" lvl="0" marL="457200" rtl="0" algn="l">
              <a:lnSpc>
                <a:spcPct val="90000"/>
              </a:lnSpc>
              <a:spcBef>
                <a:spcPts val="1000"/>
              </a:spcBef>
              <a:spcAft>
                <a:spcPts val="0"/>
              </a:spcAft>
              <a:buClr>
                <a:schemeClr val="dk1"/>
              </a:buClr>
              <a:buSzPct val="75630"/>
              <a:buNone/>
            </a:pPr>
            <a:r>
              <a:t/>
            </a:r>
            <a:endParaRPr>
              <a:latin typeface="Abel"/>
              <a:ea typeface="Abel"/>
              <a:cs typeface="Abel"/>
              <a:sym typeface="Abel"/>
            </a:endParaRPr>
          </a:p>
        </p:txBody>
      </p:sp>
      <p:pic>
        <p:nvPicPr>
          <p:cNvPr descr="Text&#10;&#10;Description automatically generated" id="649" name="Google Shape;649;p66"/>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50" name="Google Shape;650;p66"/>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54" name="Shape 654"/>
        <p:cNvGrpSpPr/>
        <p:nvPr/>
      </p:nvGrpSpPr>
      <p:grpSpPr>
        <a:xfrm>
          <a:off x="0" y="0"/>
          <a:ext cx="0" cy="0"/>
          <a:chOff x="0" y="0"/>
          <a:chExt cx="0" cy="0"/>
        </a:xfrm>
      </p:grpSpPr>
      <p:sp>
        <p:nvSpPr>
          <p:cNvPr id="655" name="Google Shape;655;p67"/>
          <p:cNvSpPr txBox="1"/>
          <p:nvPr>
            <p:ph type="title"/>
          </p:nvPr>
        </p:nvSpPr>
        <p:spPr>
          <a:xfrm>
            <a:off x="838200" y="270642"/>
            <a:ext cx="10515600" cy="1473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Die Macht des digitalen Geschichtenerzählens</a:t>
            </a:r>
            <a:endParaRPr b="1"/>
          </a:p>
        </p:txBody>
      </p:sp>
      <p:sp>
        <p:nvSpPr>
          <p:cNvPr id="656" name="Google Shape;656;p67"/>
          <p:cNvSpPr txBox="1"/>
          <p:nvPr>
            <p:ph idx="1" type="body"/>
          </p:nvPr>
        </p:nvSpPr>
        <p:spPr>
          <a:xfrm>
            <a:off x="838200" y="1475965"/>
            <a:ext cx="10515600" cy="4917256"/>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55597"/>
              <a:buNone/>
            </a:pPr>
            <a:r>
              <a:rPr b="1" lang="en-IE" sz="3500">
                <a:latin typeface="Abel"/>
                <a:ea typeface="Abel"/>
                <a:cs typeface="Abel"/>
                <a:sym typeface="Abel"/>
              </a:rPr>
              <a:t>Warum ist Storytelling wichtig?</a:t>
            </a:r>
            <a:endParaRPr/>
          </a:p>
          <a:p>
            <a:pPr indent="0" lvl="0" marL="114300" rtl="0" algn="l">
              <a:lnSpc>
                <a:spcPct val="90000"/>
              </a:lnSpc>
              <a:spcBef>
                <a:spcPts val="1000"/>
              </a:spcBef>
              <a:spcAft>
                <a:spcPts val="0"/>
              </a:spcAft>
              <a:buSzPct val="55597"/>
              <a:buNone/>
            </a:pPr>
            <a:r>
              <a:t/>
            </a:r>
            <a:endParaRPr sz="35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bietet ein Forum für Menschen</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f</a:t>
            </a:r>
            <a:r>
              <a:rPr lang="en-IE" sz="3200">
                <a:latin typeface="Abel"/>
                <a:ea typeface="Abel"/>
                <a:cs typeface="Abel"/>
                <a:sym typeface="Abel"/>
              </a:rPr>
              <a:t>ördert </a:t>
            </a:r>
            <a:r>
              <a:rPr lang="en-IE" sz="3200">
                <a:latin typeface="Abel"/>
                <a:ea typeface="Abel"/>
                <a:cs typeface="Abel"/>
                <a:sym typeface="Abel"/>
              </a:rPr>
              <a:t>ein Gefühl der Verbundenheit mit der Gesellschaft oder der lokalen Gemeinschaft </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bietet soziale Möglichkeiten für Menschen, die ihre persönlichen Erfahrungen austauschen möchten</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hilft, Kultur, Identität und Geschichte zu teilen</a:t>
            </a:r>
            <a:endParaRPr sz="3200">
              <a:latin typeface="Abel"/>
              <a:ea typeface="Abel"/>
              <a:cs typeface="Abel"/>
              <a:sym typeface="Abel"/>
            </a:endParaRPr>
          </a:p>
        </p:txBody>
      </p:sp>
      <p:pic>
        <p:nvPicPr>
          <p:cNvPr descr="Text&#10;&#10;Description automatically generated" id="657" name="Google Shape;657;p67"/>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58" name="Google Shape;658;p67"/>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62" name="Shape 662"/>
        <p:cNvGrpSpPr/>
        <p:nvPr/>
      </p:nvGrpSpPr>
      <p:grpSpPr>
        <a:xfrm>
          <a:off x="0" y="0"/>
          <a:ext cx="0" cy="0"/>
          <a:chOff x="0" y="0"/>
          <a:chExt cx="0" cy="0"/>
        </a:xfrm>
      </p:grpSpPr>
      <p:sp>
        <p:nvSpPr>
          <p:cNvPr id="663" name="Google Shape;663;p68"/>
          <p:cNvSpPr txBox="1"/>
          <p:nvPr>
            <p:ph type="title"/>
          </p:nvPr>
        </p:nvSpPr>
        <p:spPr>
          <a:xfrm>
            <a:off x="838200" y="152455"/>
            <a:ext cx="10515600" cy="147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Die Macht des digitalen Geschichtenerzählens</a:t>
            </a:r>
            <a:endParaRPr b="1"/>
          </a:p>
        </p:txBody>
      </p:sp>
      <p:sp>
        <p:nvSpPr>
          <p:cNvPr id="664" name="Google Shape;664;p68"/>
          <p:cNvSpPr txBox="1"/>
          <p:nvPr>
            <p:ph idx="1" type="body"/>
          </p:nvPr>
        </p:nvSpPr>
        <p:spPr>
          <a:xfrm>
            <a:off x="710375" y="1468075"/>
            <a:ext cx="11037300" cy="4917300"/>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b="1" lang="en-IE" sz="3200">
                <a:latin typeface="Abel"/>
                <a:ea typeface="Abel"/>
                <a:cs typeface="Abel"/>
                <a:sym typeface="Abel"/>
              </a:rPr>
              <a:t>Weitergabe des kulturellen Erbes durch digitale Geschichten</a:t>
            </a:r>
            <a:endParaRPr b="1" sz="3200">
              <a:latin typeface="Abel"/>
              <a:ea typeface="Abel"/>
              <a:cs typeface="Abel"/>
              <a:sym typeface="Abel"/>
            </a:endParaRPr>
          </a:p>
          <a:p>
            <a:pPr indent="0" lvl="0" marL="114300" rtl="0" algn="l">
              <a:lnSpc>
                <a:spcPct val="90000"/>
              </a:lnSpc>
              <a:spcBef>
                <a:spcPts val="1000"/>
              </a:spcBef>
              <a:spcAft>
                <a:spcPts val="0"/>
              </a:spcAft>
              <a:buSzPts val="1800"/>
              <a:buNone/>
            </a:pPr>
            <a:r>
              <a:t/>
            </a:r>
            <a:endParaRPr sz="2700">
              <a:latin typeface="Abel"/>
              <a:ea typeface="Abel"/>
              <a:cs typeface="Abel"/>
              <a:sym typeface="Abel"/>
            </a:endParaRPr>
          </a:p>
          <a:p>
            <a:pPr indent="0" lvl="0" marL="114300" rtl="0" algn="l">
              <a:lnSpc>
                <a:spcPct val="90000"/>
              </a:lnSpc>
              <a:spcBef>
                <a:spcPts val="1000"/>
              </a:spcBef>
              <a:spcAft>
                <a:spcPts val="0"/>
              </a:spcAft>
              <a:buSzPts val="1800"/>
              <a:buNone/>
            </a:pPr>
            <a:r>
              <a:rPr lang="en-IE" sz="3100">
                <a:solidFill>
                  <a:srgbClr val="1A1A1A"/>
                </a:solidFill>
                <a:latin typeface="Abel"/>
                <a:ea typeface="Abel"/>
                <a:cs typeface="Abel"/>
                <a:sym typeface="Abel"/>
              </a:rPr>
              <a:t>Geschichten über das kulturelle Erbe sind sehr wirkungsvoll, wenn es darum geht, starke Erlebnisse und ein Gefühl der psychologischen Nähe zu schaffen.</a:t>
            </a:r>
            <a:endParaRPr sz="2700"/>
          </a:p>
          <a:p>
            <a:pPr indent="0" lvl="0" marL="114300" rtl="0" algn="l">
              <a:lnSpc>
                <a:spcPct val="90000"/>
              </a:lnSpc>
              <a:spcBef>
                <a:spcPts val="1000"/>
              </a:spcBef>
              <a:spcAft>
                <a:spcPts val="0"/>
              </a:spcAft>
              <a:buSzPts val="1800"/>
              <a:buNone/>
            </a:pPr>
            <a:r>
              <a:t/>
            </a:r>
            <a:endParaRPr sz="3100">
              <a:solidFill>
                <a:srgbClr val="1A1A1A"/>
              </a:solidFill>
              <a:latin typeface="Abel"/>
              <a:ea typeface="Abel"/>
              <a:cs typeface="Abel"/>
              <a:sym typeface="Abel"/>
            </a:endParaRPr>
          </a:p>
          <a:p>
            <a:pPr indent="-336550" lvl="0" marL="457200" rtl="0" algn="l">
              <a:lnSpc>
                <a:spcPct val="90000"/>
              </a:lnSpc>
              <a:spcBef>
                <a:spcPts val="1000"/>
              </a:spcBef>
              <a:spcAft>
                <a:spcPts val="0"/>
              </a:spcAft>
              <a:buClr>
                <a:schemeClr val="dk1"/>
              </a:buClr>
              <a:buSzPts val="1700"/>
              <a:buChar char="•"/>
            </a:pPr>
            <a:r>
              <a:rPr lang="en-IE" sz="3100">
                <a:solidFill>
                  <a:srgbClr val="1A1A1A"/>
                </a:solidFill>
                <a:latin typeface="Abel"/>
                <a:ea typeface="Abel"/>
                <a:cs typeface="Abel"/>
                <a:sym typeface="Abel"/>
              </a:rPr>
              <a:t>Sie lösen unsere eigenen persönlichen Erinnerungen, Gefühle und Erfahrungen aus.</a:t>
            </a:r>
            <a:endParaRPr sz="2700"/>
          </a:p>
          <a:p>
            <a:pPr indent="-336550" lvl="0" marL="457200" rtl="0" algn="l">
              <a:lnSpc>
                <a:spcPct val="90000"/>
              </a:lnSpc>
              <a:spcBef>
                <a:spcPts val="1000"/>
              </a:spcBef>
              <a:spcAft>
                <a:spcPts val="0"/>
              </a:spcAft>
              <a:buClr>
                <a:schemeClr val="dk1"/>
              </a:buClr>
              <a:buSzPts val="1700"/>
              <a:buChar char="•"/>
            </a:pPr>
            <a:r>
              <a:rPr lang="en-IE" sz="3100">
                <a:solidFill>
                  <a:srgbClr val="1A1A1A"/>
                </a:solidFill>
                <a:latin typeface="Abel"/>
                <a:ea typeface="Abel"/>
                <a:cs typeface="Abel"/>
                <a:sym typeface="Abel"/>
              </a:rPr>
              <a:t>Sie erzeugen Empathie</a:t>
            </a:r>
            <a:endParaRPr sz="2700"/>
          </a:p>
          <a:p>
            <a:pPr indent="-336550" lvl="0" marL="457200" rtl="0" algn="l">
              <a:lnSpc>
                <a:spcPct val="90000"/>
              </a:lnSpc>
              <a:spcBef>
                <a:spcPts val="1000"/>
              </a:spcBef>
              <a:spcAft>
                <a:spcPts val="0"/>
              </a:spcAft>
              <a:buClr>
                <a:schemeClr val="dk1"/>
              </a:buClr>
              <a:buSzPts val="1700"/>
              <a:buChar char="•"/>
            </a:pPr>
            <a:r>
              <a:rPr lang="en-IE" sz="3100">
                <a:solidFill>
                  <a:srgbClr val="1A1A1A"/>
                </a:solidFill>
                <a:latin typeface="Abel"/>
                <a:ea typeface="Abel"/>
                <a:cs typeface="Abel"/>
                <a:sym typeface="Abel"/>
              </a:rPr>
              <a:t>Sie fördern unser Engagement</a:t>
            </a:r>
            <a:endParaRPr sz="3200">
              <a:latin typeface="Abel"/>
              <a:ea typeface="Abel"/>
              <a:cs typeface="Abel"/>
              <a:sym typeface="Abel"/>
            </a:endParaRPr>
          </a:p>
        </p:txBody>
      </p:sp>
      <p:pic>
        <p:nvPicPr>
          <p:cNvPr descr="Text&#10;&#10;Description automatically generated" id="665" name="Google Shape;665;p68"/>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66" name="Google Shape;666;p68"/>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70" name="Shape 670"/>
        <p:cNvGrpSpPr/>
        <p:nvPr/>
      </p:nvGrpSpPr>
      <p:grpSpPr>
        <a:xfrm>
          <a:off x="0" y="0"/>
          <a:ext cx="0" cy="0"/>
          <a:chOff x="0" y="0"/>
          <a:chExt cx="0" cy="0"/>
        </a:xfrm>
      </p:grpSpPr>
      <p:sp>
        <p:nvSpPr>
          <p:cNvPr id="671" name="Google Shape;671;p69"/>
          <p:cNvSpPr txBox="1"/>
          <p:nvPr>
            <p:ph type="title"/>
          </p:nvPr>
        </p:nvSpPr>
        <p:spPr>
          <a:xfrm>
            <a:off x="838200" y="34274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Die Macht des digitalen Geschichtenerzählens</a:t>
            </a:r>
            <a:endParaRPr b="1"/>
          </a:p>
        </p:txBody>
      </p:sp>
      <p:sp>
        <p:nvSpPr>
          <p:cNvPr id="672" name="Google Shape;672;p69"/>
          <p:cNvSpPr txBox="1"/>
          <p:nvPr>
            <p:ph idx="1" type="body"/>
          </p:nvPr>
        </p:nvSpPr>
        <p:spPr>
          <a:xfrm>
            <a:off x="710381" y="1715196"/>
            <a:ext cx="10771200" cy="4493400"/>
          </a:xfrm>
          <a:prstGeom prst="rect">
            <a:avLst/>
          </a:prstGeom>
          <a:noFill/>
          <a:ln>
            <a:noFill/>
          </a:ln>
        </p:spPr>
        <p:txBody>
          <a:bodyPr anchorCtr="0" anchor="t" bIns="45700" lIns="91425" spcFirstLastPara="1" rIns="91425" wrap="square" tIns="45700">
            <a:normAutofit fontScale="32500" lnSpcReduction="20000"/>
          </a:bodyPr>
          <a:lstStyle/>
          <a:p>
            <a:pPr indent="0" lvl="0" marL="114300" rtl="0" algn="l">
              <a:lnSpc>
                <a:spcPct val="90000"/>
              </a:lnSpc>
              <a:spcBef>
                <a:spcPts val="1000"/>
              </a:spcBef>
              <a:spcAft>
                <a:spcPts val="0"/>
              </a:spcAft>
              <a:buSzPct val="49896"/>
              <a:buNone/>
            </a:pPr>
            <a:r>
              <a:rPr lang="en-IE" sz="11100">
                <a:latin typeface="Abel"/>
                <a:ea typeface="Abel"/>
                <a:cs typeface="Abel"/>
                <a:sym typeface="Abel"/>
              </a:rPr>
              <a:t>Geschichten ermöglichen uns das:</a:t>
            </a:r>
            <a:endParaRPr/>
          </a:p>
          <a:p>
            <a:pPr indent="0" lvl="0" marL="114300" rtl="0" algn="l">
              <a:lnSpc>
                <a:spcPct val="90000"/>
              </a:lnSpc>
              <a:spcBef>
                <a:spcPts val="1000"/>
              </a:spcBef>
              <a:spcAft>
                <a:spcPts val="0"/>
              </a:spcAft>
              <a:buSzPct val="61538"/>
              <a:buNone/>
            </a:pPr>
            <a:r>
              <a:t/>
            </a:r>
            <a:endParaRPr b="1" sz="9000">
              <a:latin typeface="Abel"/>
              <a:ea typeface="Abel"/>
              <a:cs typeface="Abel"/>
              <a:sym typeface="Abel"/>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sich einen Reim auf die Welt machen</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zu lernen und unser Wissen zu erweitern</a:t>
            </a:r>
            <a:endParaRPr/>
          </a:p>
          <a:p>
            <a:pPr indent="-342900" lvl="0" marL="457200" rtl="0" algn="l">
              <a:lnSpc>
                <a:spcPct val="107000"/>
              </a:lnSpc>
              <a:spcBef>
                <a:spcPts val="1800"/>
              </a:spcBef>
              <a:spcAft>
                <a:spcPts val="0"/>
              </a:spcAft>
              <a:buSzPct val="56514"/>
              <a:buChar char="•"/>
            </a:pPr>
            <a:r>
              <a:rPr lang="en-IE" sz="9800">
                <a:latin typeface="Abel"/>
                <a:ea typeface="Abel"/>
                <a:cs typeface="Abel"/>
                <a:sym typeface="Abel"/>
              </a:rPr>
              <a:t>unser Verhalten zu reflektieren und zu ändern</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Einfühlungsvermögen und Verbindung zueinander</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Kulturen lebendig halten</a:t>
            </a:r>
            <a:endParaRPr sz="9800">
              <a:latin typeface="Abel"/>
              <a:ea typeface="Abel"/>
              <a:cs typeface="Abel"/>
              <a:sym typeface="Abel"/>
            </a:endParaRPr>
          </a:p>
          <a:p>
            <a:pPr indent="-228600" lvl="0" marL="457200" rtl="0" algn="l">
              <a:lnSpc>
                <a:spcPct val="90000"/>
              </a:lnSpc>
              <a:spcBef>
                <a:spcPts val="1800"/>
              </a:spcBef>
              <a:spcAft>
                <a:spcPts val="0"/>
              </a:spcAft>
              <a:buClr>
                <a:schemeClr val="dk1"/>
              </a:buClr>
              <a:buSzPct val="197802"/>
              <a:buNone/>
            </a:pPr>
            <a:r>
              <a:t/>
            </a:r>
            <a:endParaRPr>
              <a:latin typeface="Abel"/>
              <a:ea typeface="Abel"/>
              <a:cs typeface="Abel"/>
              <a:sym typeface="Abel"/>
            </a:endParaRPr>
          </a:p>
        </p:txBody>
      </p:sp>
      <p:pic>
        <p:nvPicPr>
          <p:cNvPr descr="Text&#10;&#10;Description automatically generated" id="673" name="Google Shape;673;p69"/>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74" name="Google Shape;674;p69"/>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 Projektnummer: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680" name="Google Shape;680;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681" name="Google Shape;681;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82" name="Google Shape;682;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683" name="Google Shape;683;p17"/>
          <p:cNvGrpSpPr/>
          <p:nvPr/>
        </p:nvGrpSpPr>
        <p:grpSpPr>
          <a:xfrm>
            <a:off x="2602130" y="3591659"/>
            <a:ext cx="6987740" cy="2019664"/>
            <a:chOff x="1671918" y="2487063"/>
            <a:chExt cx="6453775" cy="1865333"/>
          </a:xfrm>
        </p:grpSpPr>
        <p:pic>
          <p:nvPicPr>
            <p:cNvPr id="684" name="Google Shape;684;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685" name="Google Shape;685;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686" name="Google Shape;686;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687" name="Google Shape;687;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688" name="Google Shape;688;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689" name="Google Shape;689;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690" name="Google Shape;690;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691" name="Google Shape;691;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18dab1338e1_0_0"/>
          <p:cNvPicPr preferRelativeResize="0"/>
          <p:nvPr/>
        </p:nvPicPr>
        <p:blipFill rotWithShape="1">
          <a:blip r:embed="rId3">
            <a:alphaModFix/>
          </a:blip>
          <a:srcRect b="0" l="0" r="0" t="0"/>
          <a:stretch/>
        </p:blipFill>
        <p:spPr>
          <a:xfrm>
            <a:off x="0" y="61525"/>
            <a:ext cx="12192000" cy="6858001"/>
          </a:xfrm>
          <a:prstGeom prst="rect">
            <a:avLst/>
          </a:prstGeom>
          <a:noFill/>
          <a:ln>
            <a:noFill/>
          </a:ln>
        </p:spPr>
      </p:pic>
      <p:pic>
        <p:nvPicPr>
          <p:cNvPr descr="Text&#10;&#10;Description automatically generated" id="125" name="Google Shape;125;g18dab1338e1_0_0"/>
          <p:cNvPicPr preferRelativeResize="0"/>
          <p:nvPr/>
        </p:nvPicPr>
        <p:blipFill rotWithShape="1">
          <a:blip r:embed="rId4">
            <a:alphaModFix/>
          </a:blip>
          <a:srcRect b="0" l="0" r="0" t="0"/>
          <a:stretch/>
        </p:blipFill>
        <p:spPr>
          <a:xfrm>
            <a:off x="235341" y="6247302"/>
            <a:ext cx="1964300" cy="427819"/>
          </a:xfrm>
          <a:prstGeom prst="rect">
            <a:avLst/>
          </a:prstGeom>
          <a:noFill/>
          <a:ln>
            <a:noFill/>
          </a:ln>
        </p:spPr>
      </p:pic>
      <p:pic>
        <p:nvPicPr>
          <p:cNvPr id="126" name="Google Shape;126;g18dab1338e1_0_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27" name="Google Shape;127;g18dab1338e1_0_0"/>
          <p:cNvGraphicFramePr/>
          <p:nvPr/>
        </p:nvGraphicFramePr>
        <p:xfrm>
          <a:off x="1155991" y="661223"/>
          <a:ext cx="3000000" cy="3000000"/>
        </p:xfrm>
        <a:graphic>
          <a:graphicData uri="http://schemas.openxmlformats.org/drawingml/2006/table">
            <a:tbl>
              <a:tblPr bandRow="1" firstRow="1">
                <a:noFill/>
                <a:tableStyleId>{F6272259-0079-4B00-8ECB-3AE692A23E15}</a:tableStyleId>
              </a:tblPr>
              <a:tblGrid>
                <a:gridCol w="2422925"/>
                <a:gridCol w="2711000"/>
                <a:gridCol w="2577750"/>
                <a:gridCol w="2445450"/>
              </a:tblGrid>
              <a:tr h="1067775">
                <a:tc>
                  <a:txBody>
                    <a:bodyPr/>
                    <a:lstStyle/>
                    <a:p>
                      <a:pPr indent="0" lvl="0" marL="0" marR="0" rtl="0" algn="l">
                        <a:lnSpc>
                          <a:spcPct val="100000"/>
                        </a:lnSpc>
                        <a:spcBef>
                          <a:spcPts val="0"/>
                        </a:spcBef>
                        <a:spcAft>
                          <a:spcPts val="0"/>
                        </a:spcAft>
                        <a:buClr>
                          <a:srgbClr val="000000"/>
                        </a:buClr>
                        <a:buSzPts val="1200"/>
                        <a:buFont typeface="Arial"/>
                        <a:buNone/>
                      </a:pPr>
                      <a:r>
                        <a:rPr lang="en-IE" u="none" cap="none" strike="noStrike"/>
                        <a:t>Nach erfolgreichem Abschluss dieses Moduls werden die erwachsenen Lernenden in der Lage sein, ... </a:t>
                      </a:r>
                      <a:endParaRPr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u="none" cap="none" strike="noStrike"/>
                    </a:p>
                    <a:p>
                      <a:pPr indent="0" lvl="0" marL="0" marR="0" rtl="0" algn="ctr">
                        <a:lnSpc>
                          <a:spcPct val="100000"/>
                        </a:lnSpc>
                        <a:spcBef>
                          <a:spcPts val="0"/>
                        </a:spcBef>
                        <a:spcAft>
                          <a:spcPts val="0"/>
                        </a:spcAft>
                        <a:buClr>
                          <a:srgbClr val="000000"/>
                        </a:buClr>
                        <a:buSzPts val="1200"/>
                        <a:buFont typeface="Arial"/>
                        <a:buNone/>
                      </a:pPr>
                      <a:r>
                        <a:rPr lang="en-IE" u="none" cap="none" strike="noStrike"/>
                        <a:t>Wissen </a:t>
                      </a:r>
                      <a:endParaRPr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u="none" cap="none" strike="noStrike"/>
                    </a:p>
                    <a:p>
                      <a:pPr indent="0" lvl="0" marL="0" marR="0" rtl="0" algn="ctr">
                        <a:lnSpc>
                          <a:spcPct val="100000"/>
                        </a:lnSpc>
                        <a:spcBef>
                          <a:spcPts val="0"/>
                        </a:spcBef>
                        <a:spcAft>
                          <a:spcPts val="0"/>
                        </a:spcAft>
                        <a:buClr>
                          <a:srgbClr val="000000"/>
                        </a:buClr>
                        <a:buSzPts val="1200"/>
                        <a:buFont typeface="Arial"/>
                        <a:buNone/>
                      </a:pPr>
                      <a:r>
                        <a:rPr lang="en-IE" u="none" cap="none" strike="noStrike"/>
                        <a:t>Fertigkeiten </a:t>
                      </a:r>
                      <a:endParaRPr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u="none" cap="none" strike="noStrike"/>
                    </a:p>
                    <a:p>
                      <a:pPr indent="0" lvl="0" marL="0" marR="0" rtl="0" algn="ctr">
                        <a:lnSpc>
                          <a:spcPct val="100000"/>
                        </a:lnSpc>
                        <a:spcBef>
                          <a:spcPts val="0"/>
                        </a:spcBef>
                        <a:spcAft>
                          <a:spcPts val="0"/>
                        </a:spcAft>
                        <a:buClr>
                          <a:srgbClr val="000000"/>
                        </a:buClr>
                        <a:buSzPts val="1200"/>
                        <a:buFont typeface="Arial"/>
                        <a:buNone/>
                      </a:pPr>
                      <a:r>
                        <a:rPr lang="en-IE" u="none" cap="none" strike="noStrike"/>
                        <a:t>Einstellung </a:t>
                      </a:r>
                      <a:endParaRPr u="none" cap="none" strike="noStrike"/>
                    </a:p>
                  </a:txBody>
                  <a:tcPr marT="45725" marB="45725" marR="91450" marL="91450"/>
                </a:tc>
              </a:tr>
              <a:tr h="4467800">
                <a:tc>
                  <a:txBody>
                    <a:bodyPr/>
                    <a:lstStyle/>
                    <a:p>
                      <a:pPr indent="-196850" lvl="0" marL="28575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Calibri"/>
                        <a:ea typeface="Calibri"/>
                        <a:cs typeface="Calibri"/>
                        <a:sym typeface="Calibri"/>
                      </a:endParaRPr>
                    </a:p>
                  </a:txBody>
                  <a:tcPr marT="45725" marB="45725" marR="91450" marL="91450"/>
                </a:tc>
                <a:tc>
                  <a:txBody>
                    <a:bodyPr/>
                    <a:lstStyle/>
                    <a:p>
                      <a:pPr indent="-184150" lvl="0" marL="171450" marR="0" rtl="0" algn="l">
                        <a:lnSpc>
                          <a:spcPct val="100000"/>
                        </a:lnSpc>
                        <a:spcBef>
                          <a:spcPts val="0"/>
                        </a:spcBef>
                        <a:spcAft>
                          <a:spcPts val="0"/>
                        </a:spcAft>
                        <a:buClr>
                          <a:srgbClr val="000000"/>
                        </a:buClr>
                        <a:buSzPts val="1300"/>
                        <a:buFont typeface="Arial"/>
                        <a:buChar char="•"/>
                      </a:pPr>
                      <a:r>
                        <a:rPr b="0" i="0" lang="en-IE" sz="1300" u="none" cap="none" strike="noStrike">
                          <a:solidFill>
                            <a:schemeClr val="dk1"/>
                          </a:solidFill>
                          <a:latin typeface="Calibri"/>
                          <a:ea typeface="Calibri"/>
                          <a:cs typeface="Calibri"/>
                          <a:sym typeface="Calibri"/>
                        </a:rPr>
                        <a:t>Theoretisches Wissen über die am besten geeigneten Social-Media-Kanäle für den Online-Austausch von Geschichten</a:t>
                      </a:r>
                      <a:endParaRPr b="0" i="0" sz="1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300"/>
                    </a:p>
                    <a:p>
                      <a:pPr indent="-184150" lvl="0" marL="171450" marR="0" rtl="0" algn="l">
                        <a:lnSpc>
                          <a:spcPct val="100000"/>
                        </a:lnSpc>
                        <a:spcBef>
                          <a:spcPts val="0"/>
                        </a:spcBef>
                        <a:spcAft>
                          <a:spcPts val="0"/>
                        </a:spcAft>
                        <a:buClr>
                          <a:srgbClr val="000000"/>
                        </a:buClr>
                        <a:buSzPts val="1300"/>
                        <a:buFont typeface="Arial"/>
                        <a:buChar char="•"/>
                      </a:pPr>
                      <a:r>
                        <a:rPr b="0" i="0" lang="en-IE" sz="1300" u="none" cap="none" strike="noStrike">
                          <a:solidFill>
                            <a:schemeClr val="dk1"/>
                          </a:solidFill>
                          <a:latin typeface="Calibri"/>
                          <a:ea typeface="Calibri"/>
                          <a:cs typeface="Calibri"/>
                          <a:sym typeface="Calibri"/>
                        </a:rPr>
                        <a:t>Theoretisches Wissen darüber, wie man ein Online-Publikum anspricht und mit ihm in Kontakt tritt, um seine Geschichten zu teilen</a:t>
                      </a:r>
                      <a:endParaRPr b="0" i="0" sz="1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300"/>
                    </a:p>
                    <a:p>
                      <a:pPr indent="-184150" lvl="0" marL="171450" marR="0" rtl="0" algn="l">
                        <a:lnSpc>
                          <a:spcPct val="100000"/>
                        </a:lnSpc>
                        <a:spcBef>
                          <a:spcPts val="0"/>
                        </a:spcBef>
                        <a:spcAft>
                          <a:spcPts val="0"/>
                        </a:spcAft>
                        <a:buClr>
                          <a:srgbClr val="000000"/>
                        </a:buClr>
                        <a:buSzPts val="1300"/>
                        <a:buFont typeface="Arial"/>
                        <a:buChar char="•"/>
                      </a:pPr>
                      <a:r>
                        <a:rPr b="0" i="0" lang="en-IE" sz="1300" u="none" cap="none" strike="noStrike">
                          <a:solidFill>
                            <a:schemeClr val="dk1"/>
                          </a:solidFill>
                          <a:latin typeface="Calibri"/>
                          <a:ea typeface="Calibri"/>
                          <a:cs typeface="Calibri"/>
                          <a:sym typeface="Calibri"/>
                        </a:rPr>
                        <a:t>Theoretisches Wissen über die Auswirkungen der Online-Präsentation digitaler Geschichten zum Austausch mit anderen</a:t>
                      </a:r>
                      <a:endParaRPr b="0" i="0" sz="1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300"/>
                    </a:p>
                    <a:p>
                      <a:pPr indent="-184150" lvl="0" marL="171450" marR="0" rtl="0" algn="l">
                        <a:lnSpc>
                          <a:spcPct val="100000"/>
                        </a:lnSpc>
                        <a:spcBef>
                          <a:spcPts val="0"/>
                        </a:spcBef>
                        <a:spcAft>
                          <a:spcPts val="0"/>
                        </a:spcAft>
                        <a:buClr>
                          <a:srgbClr val="000000"/>
                        </a:buClr>
                        <a:buSzPts val="1300"/>
                        <a:buFont typeface="Arial"/>
                        <a:buChar char="•"/>
                      </a:pPr>
                      <a:r>
                        <a:rPr b="0" i="0" lang="en-IE" sz="1300" u="none" cap="none" strike="noStrike">
                          <a:solidFill>
                            <a:schemeClr val="dk1"/>
                          </a:solidFill>
                          <a:latin typeface="Calibri"/>
                          <a:ea typeface="Calibri"/>
                          <a:cs typeface="Calibri"/>
                          <a:sym typeface="Calibri"/>
                        </a:rPr>
                        <a:t>Theoretisches Wissen darüber, wie Kultur durch digitale Geschichten geteilt wird, wenn sie in Online-Umgebungen präsentiert werden. </a:t>
                      </a:r>
                      <a:endParaRPr b="0" i="0" sz="1300" u="none" cap="none" strike="noStrike">
                        <a:solidFill>
                          <a:schemeClr val="dk1"/>
                        </a:solidFill>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0" lvl="0" marL="228600" marR="0" rtl="0" algn="l">
                        <a:lnSpc>
                          <a:spcPct val="100000"/>
                        </a:lnSpc>
                        <a:spcBef>
                          <a:spcPts val="0"/>
                        </a:spcBef>
                        <a:spcAft>
                          <a:spcPts val="0"/>
                        </a:spcAft>
                        <a:buClr>
                          <a:schemeClr val="dk1"/>
                        </a:buClr>
                        <a:buSzPts val="1800"/>
                        <a:buFont typeface="Arial"/>
                        <a:buNone/>
                      </a:pPr>
                      <a:r>
                        <a:t/>
                      </a:r>
                      <a:endParaRPr sz="18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31" name="Shape 131"/>
        <p:cNvGrpSpPr/>
        <p:nvPr/>
      </p:nvGrpSpPr>
      <p:grpSpPr>
        <a:xfrm>
          <a:off x="0" y="0"/>
          <a:ext cx="0" cy="0"/>
          <a:chOff x="0" y="0"/>
          <a:chExt cx="0" cy="0"/>
        </a:xfrm>
      </p:grpSpPr>
      <p:sp>
        <p:nvSpPr>
          <p:cNvPr id="132" name="Google Shape;132;p3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3" name="Google Shape;133;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34" name="Google Shape;134;p3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5" name="Google Shape;135;p3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36" name="Google Shape;136;p3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37" name="Google Shape;137;p3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38" name="Google Shape;138;p3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39" name="Google Shape;139;p30"/>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lang="en-IE"/>
              <a:t>Bearbeitung und Vorstellung</a:t>
            </a:r>
            <a:br>
              <a:rPr lang="en-IE"/>
            </a:br>
            <a:r>
              <a:rPr lang="en-IE"/>
              <a:t>Ihrer Geschichte online</a:t>
            </a:r>
            <a:endParaRPr/>
          </a:p>
        </p:txBody>
      </p:sp>
      <p:sp>
        <p:nvSpPr>
          <p:cNvPr id="140" name="Google Shape;140;p3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Digitale Bearbeitung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4" name="Shape 144"/>
        <p:cNvGrpSpPr/>
        <p:nvPr/>
      </p:nvGrpSpPr>
      <p:grpSpPr>
        <a:xfrm>
          <a:off x="0" y="0"/>
          <a:ext cx="0" cy="0"/>
          <a:chOff x="0" y="0"/>
          <a:chExt cx="0" cy="0"/>
        </a:xfrm>
      </p:grpSpPr>
      <p:pic>
        <p:nvPicPr>
          <p:cNvPr descr="A close-up of a microphone&#10;&#10;Description automatically generated with medium confidence" id="145" name="Google Shape;145;p10"/>
          <p:cNvPicPr preferRelativeResize="0"/>
          <p:nvPr/>
        </p:nvPicPr>
        <p:blipFill rotWithShape="1">
          <a:blip r:embed="rId3">
            <a:alphaModFix amt="35000"/>
          </a:blip>
          <a:srcRect b="21588" l="0" r="0" t="40875"/>
          <a:stretch/>
        </p:blipFill>
        <p:spPr>
          <a:xfrm>
            <a:off x="-7" y="-8"/>
            <a:ext cx="12192000" cy="6855958"/>
          </a:xfrm>
          <a:prstGeom prst="rect">
            <a:avLst/>
          </a:prstGeom>
          <a:noFill/>
          <a:ln>
            <a:noFill/>
          </a:ln>
        </p:spPr>
      </p:pic>
      <p:sp>
        <p:nvSpPr>
          <p:cNvPr id="146" name="Google Shape;146;p10"/>
          <p:cNvSpPr txBox="1"/>
          <p:nvPr/>
        </p:nvSpPr>
        <p:spPr>
          <a:xfrm>
            <a:off x="584008" y="2298191"/>
            <a:ext cx="6499826" cy="2702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IE" sz="3600" u="none" cap="none" strike="noStrike">
                <a:solidFill>
                  <a:srgbClr val="E1AE44"/>
                </a:solidFill>
                <a:latin typeface="Abel"/>
                <a:ea typeface="Abel"/>
                <a:cs typeface="Abel"/>
                <a:sym typeface="Abel"/>
              </a:rPr>
              <a:t>Digitale Bearbeitung</a:t>
            </a:r>
            <a:br>
              <a:rPr b="0" i="0" lang="en-IE" sz="2400" u="none" cap="none" strike="noStrike">
                <a:solidFill>
                  <a:srgbClr val="D8D8D8"/>
                </a:solidFill>
                <a:latin typeface="Abel"/>
                <a:ea typeface="Abel"/>
                <a:cs typeface="Abel"/>
                <a:sym typeface="Abel"/>
              </a:rPr>
            </a:br>
            <a:r>
              <a:rPr b="0" i="0" lang="en-IE" sz="2800" u="none" cap="none" strike="noStrike">
                <a:solidFill>
                  <a:srgbClr val="F2F2F2"/>
                </a:solidFill>
                <a:latin typeface="Abel"/>
                <a:ea typeface="Abel"/>
                <a:cs typeface="Abel"/>
                <a:sym typeface="Abel"/>
              </a:rPr>
              <a:t>Unter digitaler Bearbeitung versteht man die Übertragung von Film und Ton in einen digitalen Editor, um Ihre Mediendateien zu bearbeiten und zu verändern. Hier kombinieren Sie Bild- und Tonteile, um digitale Inhalte zu erstellen und zu veröffentlichen.</a:t>
            </a:r>
            <a:endParaRPr b="0" i="0" sz="2800" u="none" cap="none" strike="noStrike">
              <a:solidFill>
                <a:srgbClr val="F2F2F2"/>
              </a:solidFill>
              <a:latin typeface="Abel"/>
              <a:ea typeface="Abel"/>
              <a:cs typeface="Abel"/>
              <a:sym typeface="Abel"/>
            </a:endParaRPr>
          </a:p>
          <a:p>
            <a:pPr indent="0" lvl="0" marL="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p:txBody>
      </p:sp>
      <p:sp>
        <p:nvSpPr>
          <p:cNvPr id="147" name="Google Shape;147;p10"/>
          <p:cNvSpPr/>
          <p:nvPr/>
        </p:nvSpPr>
        <p:spPr>
          <a:xfrm>
            <a:off x="7525108" y="-2055"/>
            <a:ext cx="4666892" cy="3481643"/>
          </a:xfrm>
          <a:custGeom>
            <a:rect b="b" l="l" r="r" t="t"/>
            <a:pathLst>
              <a:path extrusionOk="0" h="3481643" w="4666892">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48" name="Google Shape;148;p10"/>
          <p:cNvPicPr preferRelativeResize="0"/>
          <p:nvPr/>
        </p:nvPicPr>
        <p:blipFill rotWithShape="1">
          <a:blip r:embed="rId4">
            <a:alphaModFix/>
          </a:blip>
          <a:srcRect b="25463" l="0" r="0" t="25463"/>
          <a:stretch/>
        </p:blipFill>
        <p:spPr>
          <a:xfrm>
            <a:off x="7689829" y="-2055"/>
            <a:ext cx="4502173" cy="3316924"/>
          </a:xfrm>
          <a:custGeom>
            <a:rect b="b" l="l" r="r" t="t"/>
            <a:pathLst>
              <a:path extrusionOk="0" h="3316924" w="4502173">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49" name="Google Shape;149;p10"/>
          <p:cNvSpPr/>
          <p:nvPr/>
        </p:nvSpPr>
        <p:spPr>
          <a:xfrm>
            <a:off x="8604737" y="3918051"/>
            <a:ext cx="3587263" cy="2939948"/>
          </a:xfrm>
          <a:custGeom>
            <a:rect b="b" l="l" r="r" t="t"/>
            <a:pathLst>
              <a:path extrusionOk="0" h="2939948" w="3587263">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 indoor&#10;&#10;Description automatically generated" id="150" name="Google Shape;150;p10"/>
          <p:cNvPicPr preferRelativeResize="0"/>
          <p:nvPr/>
        </p:nvPicPr>
        <p:blipFill rotWithShape="1">
          <a:blip r:embed="rId5">
            <a:alphaModFix/>
          </a:blip>
          <a:srcRect b="-4" l="0" r="17680" t="0"/>
          <a:stretch/>
        </p:blipFill>
        <p:spPr>
          <a:xfrm>
            <a:off x="8768834" y="4082148"/>
            <a:ext cx="3423175" cy="2775859"/>
          </a:xfrm>
          <a:custGeom>
            <a:rect b="b" l="l" r="r" t="t"/>
            <a:pathLst>
              <a:path extrusionOk="0" h="2775859" w="3423175">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
        <p:nvSpPr>
          <p:cNvPr id="151" name="Google Shape;151;p1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2" name="Google Shape;152;p10"/>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153" name="Google Shape;153;p1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4" name="Google Shape;154;p10"/>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31"/>
          <p:cNvSpPr/>
          <p:nvPr/>
        </p:nvSpPr>
        <p:spPr>
          <a:xfrm>
            <a:off x="-1"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160" name="Google Shape;160;p31"/>
          <p:cNvCxnSpPr/>
          <p:nvPr/>
        </p:nvCxnSpPr>
        <p:spPr>
          <a:xfrm rot="10800000">
            <a:off x="1" y="2026340"/>
            <a:ext cx="6095999" cy="0"/>
          </a:xfrm>
          <a:prstGeom prst="straightConnector1">
            <a:avLst/>
          </a:prstGeom>
          <a:noFill/>
          <a:ln cap="flat" cmpd="sng" w="12700">
            <a:solidFill>
              <a:schemeClr val="accent2"/>
            </a:solidFill>
            <a:prstDash val="solid"/>
            <a:round/>
            <a:headEnd len="sm" w="sm" type="none"/>
            <a:tailEnd len="sm" w="sm" type="none"/>
          </a:ln>
        </p:spPr>
      </p:cxnSp>
      <p:sp>
        <p:nvSpPr>
          <p:cNvPr id="161" name="Google Shape;161;p31"/>
          <p:cNvSpPr txBox="1"/>
          <p:nvPr/>
        </p:nvSpPr>
        <p:spPr>
          <a:xfrm>
            <a:off x="335600" y="2229938"/>
            <a:ext cx="6096000" cy="37602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3600"/>
              <a:buFont typeface="Arial"/>
              <a:buNone/>
            </a:pPr>
            <a:r>
              <a:rPr b="0" i="0" lang="en-IE" sz="3600" u="none" cap="none" strike="noStrike">
                <a:solidFill>
                  <a:srgbClr val="E1AE44"/>
                </a:solidFill>
                <a:latin typeface="Abel"/>
                <a:ea typeface="Abel"/>
                <a:cs typeface="Abel"/>
                <a:sym typeface="Abel"/>
              </a:rPr>
              <a:t>Die Wahl der richtigen Werkzeuge</a:t>
            </a:r>
            <a:br>
              <a:rPr b="0" i="0" lang="en-IE" sz="2000" u="none" cap="none" strike="noStrike">
                <a:solidFill>
                  <a:srgbClr val="D8D8D8"/>
                </a:solidFill>
                <a:latin typeface="Abel"/>
                <a:ea typeface="Abel"/>
                <a:cs typeface="Abel"/>
                <a:sym typeface="Abel"/>
              </a:rPr>
            </a:br>
            <a:r>
              <a:rPr b="0" i="0" lang="en-IE" sz="2200" u="none" cap="none" strike="noStrike">
                <a:solidFill>
                  <a:srgbClr val="F2F2F2"/>
                </a:solidFill>
                <a:latin typeface="Abel"/>
                <a:ea typeface="Abel"/>
                <a:cs typeface="Abel"/>
                <a:sym typeface="Abel"/>
              </a:rPr>
              <a:t>Geschichtenerzähler müssen nicht unbedingt professionelle Tools verwenden - manchmal reicht ein Smartphone aus. Es gibt viele kostenlose Open-Source-Tools, die online zur Verfügung stehen, um Geschichten zu erstellen und zu teilen. Meistens müssen Sie ein Tool finden, das dem Zweck Ihres Projekts, Ihren Fähigkeiten, den verfügbaren Ressourcen und den Bedürfnissen Ihrer Zielgruppe am besten entspricht.</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800"/>
              </a:spcBef>
              <a:spcAft>
                <a:spcPts val="0"/>
              </a:spcAft>
              <a:buClr>
                <a:srgbClr val="000000"/>
              </a:buClr>
              <a:buSzPts val="2400"/>
              <a:buFont typeface="Arial"/>
              <a:buNone/>
            </a:pPr>
            <a:r>
              <a:t/>
            </a:r>
            <a:endParaRPr b="0" i="0" sz="2400" u="none" cap="none" strike="noStrike">
              <a:solidFill>
                <a:srgbClr val="D8D8D8"/>
              </a:solidFill>
              <a:latin typeface="Calibri"/>
              <a:ea typeface="Calibri"/>
              <a:cs typeface="Calibri"/>
              <a:sym typeface="Calibri"/>
            </a:endParaRPr>
          </a:p>
        </p:txBody>
      </p:sp>
      <p:pic>
        <p:nvPicPr>
          <p:cNvPr descr="A sign on a brick wall&#10;&#10;Description automatically generated" id="162" name="Google Shape;162;p31"/>
          <p:cNvPicPr preferRelativeResize="0"/>
          <p:nvPr/>
        </p:nvPicPr>
        <p:blipFill rotWithShape="1">
          <a:blip r:embed="rId3">
            <a:alphaModFix/>
          </a:blip>
          <a:srcRect b="0" l="0" r="0" t="0"/>
          <a:stretch/>
        </p:blipFill>
        <p:spPr>
          <a:xfrm>
            <a:off x="6645193" y="564470"/>
            <a:ext cx="3588640" cy="2395417"/>
          </a:xfrm>
          <a:prstGeom prst="rect">
            <a:avLst/>
          </a:prstGeom>
          <a:noFill/>
          <a:ln>
            <a:noFill/>
          </a:ln>
        </p:spPr>
      </p:pic>
      <p:sp>
        <p:nvSpPr>
          <p:cNvPr id="163" name="Google Shape;163;p31"/>
          <p:cNvSpPr/>
          <p:nvPr/>
        </p:nvSpPr>
        <p:spPr>
          <a:xfrm>
            <a:off x="6431603" y="182859"/>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4" name="Google Shape;164;p31"/>
          <p:cNvPicPr preferRelativeResize="0"/>
          <p:nvPr/>
        </p:nvPicPr>
        <p:blipFill rotWithShape="1">
          <a:blip r:embed="rId4">
            <a:alphaModFix/>
          </a:blip>
          <a:srcRect b="7819" l="0" r="0" t="7821"/>
          <a:stretch/>
        </p:blipFill>
        <p:spPr>
          <a:xfrm>
            <a:off x="8038661" y="4113420"/>
            <a:ext cx="3588640" cy="2018225"/>
          </a:xfrm>
          <a:prstGeom prst="rect">
            <a:avLst/>
          </a:prstGeom>
          <a:noFill/>
          <a:ln>
            <a:noFill/>
          </a:ln>
        </p:spPr>
      </p:pic>
      <p:sp>
        <p:nvSpPr>
          <p:cNvPr id="165" name="Google Shape;165;p31"/>
          <p:cNvSpPr/>
          <p:nvPr/>
        </p:nvSpPr>
        <p:spPr>
          <a:xfrm>
            <a:off x="7825071" y="3543213"/>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6" name="Google Shape;166;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67" name="Google Shape;167;p3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68" name="Google Shape;168;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69" name="Google Shape;169;p3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73" name="Shape 173"/>
        <p:cNvGrpSpPr/>
        <p:nvPr/>
      </p:nvGrpSpPr>
      <p:grpSpPr>
        <a:xfrm>
          <a:off x="0" y="0"/>
          <a:ext cx="0" cy="0"/>
          <a:chOff x="0" y="0"/>
          <a:chExt cx="0" cy="0"/>
        </a:xfrm>
      </p:grpSpPr>
      <p:sp>
        <p:nvSpPr>
          <p:cNvPr id="174" name="Google Shape;174;p3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5" name="Google Shape;175;p32"/>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76" name="Google Shape;176;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7" name="Google Shape;177;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78" name="Google Shape;178;p32"/>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79" name="Google Shape;179;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0" name="Google Shape;180;p3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81" name="Google Shape;181;p32"/>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4400"/>
              <a:buNone/>
            </a:pPr>
            <a:r>
              <a:rPr lang="en-IE"/>
              <a:t>Bearbeitung und Vorstellung</a:t>
            </a:r>
            <a:br>
              <a:rPr lang="en-IE"/>
            </a:br>
            <a:r>
              <a:rPr lang="en-IE"/>
              <a:t>Ihrer Geschichte online</a:t>
            </a:r>
            <a:endParaRPr/>
          </a:p>
        </p:txBody>
      </p:sp>
      <p:sp>
        <p:nvSpPr>
          <p:cNvPr id="182" name="Google Shape;182;p32"/>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IE" sz="4400">
                <a:solidFill>
                  <a:schemeClr val="accent2"/>
                </a:solidFill>
                <a:latin typeface="Arial Black"/>
                <a:ea typeface="Arial Black"/>
                <a:cs typeface="Arial Black"/>
                <a:sym typeface="Arial Black"/>
              </a:rPr>
              <a:t>Open-source</a:t>
            </a:r>
            <a:r>
              <a:rPr b="1" i="0" lang="en-IE" sz="4400" u="none" cap="none" strike="noStrike">
                <a:solidFill>
                  <a:schemeClr val="accent2"/>
                </a:solidFill>
                <a:latin typeface="Arial Black"/>
                <a:ea typeface="Arial Black"/>
                <a:cs typeface="Arial Black"/>
                <a:sym typeface="Arial Black"/>
              </a:rPr>
              <a:t> Software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