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12192000" cy="6858000"/>
  <p:notesSz cx="6858000" cy="9144000"/>
  <p:embeddedFontLst>
    <p:embeddedFont>
      <p:font typeface="Arial Black" panose="020B0A04020102020204" pitchFamily="34" charset="0"/>
      <p:regular r:id="rId36"/>
      <p:bold r:id="rId37"/>
    </p:embeddedFont>
    <p:embeddedFont>
      <p:font typeface="Calibri" panose="020F0502020204030204" pitchFamily="34" charset="0"/>
      <p:regular r:id="rId38"/>
      <p:bold r:id="rId39"/>
      <p:italic r:id="rId40"/>
      <p:boldItalic r:id="rId41"/>
    </p:embeddedFont>
    <p:embeddedFont>
      <p:font typeface="Meiryo" panose="020B0604030504040204" pitchFamily="34" charset="-128"/>
      <p:regular r:id="rId42"/>
      <p:bold r:id="rId43"/>
      <p:italic r:id="rId44"/>
      <p:boldItalic r:id="rId45"/>
    </p:embeddedFont>
    <p:embeddedFont>
      <p:font typeface="Open Sans" panose="020B0604020202020204" charset="0"/>
      <p:regular r:id="rId46"/>
      <p:bold r:id="rId47"/>
      <p:italic r:id="rId48"/>
      <p:boldItalic r:id="rId49"/>
    </p:embeddedFont>
    <p:embeddedFont>
      <p:font typeface="Oxygen" panose="020B0604020202020204"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hIA2X/f//LdmdyyNGcSjpcSzg1i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9EE224-2A79-4C48-A4FB-44144D050A78}" v="37" dt="2022-11-21T09:54:00.727"/>
  </p1510:revLst>
</p1510:revInfo>
</file>

<file path=ppt/tableStyles.xml><?xml version="1.0" encoding="utf-8"?>
<a:tblStyleLst xmlns:a="http://schemas.openxmlformats.org/drawingml/2006/main" def="{F79CDB0E-54C0-434A-B482-809E3759D2F4}">
  <a:tblStyle styleId="{F79CDB0E-54C0-434A-B482-809E3759D2F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b="off" i="off"/>
      <a:tcStyle>
        <a:tcBdr/>
        <a:fill>
          <a:solidFill>
            <a:srgbClr val="F8D6CC"/>
          </a:solidFill>
        </a:fill>
      </a:tcStyle>
    </a:band1H>
    <a:band2H>
      <a:tcTxStyle b="off" i="off"/>
      <a:tcStyle>
        <a:tcBdr/>
      </a:tcStyle>
    </a:band2H>
    <a:band1V>
      <a:tcTxStyle b="off" i="off"/>
      <a:tcStyle>
        <a:tcBdr/>
        <a:fill>
          <a:solidFill>
            <a:srgbClr val="F8D6CC"/>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short script and interview questions or a storyboard will not only help you develop the video, it also helps you to know what you need to record a video. Having this clear you can record the video with a better quality. </a:t>
            </a:r>
            <a:endParaRPr/>
          </a:p>
          <a:p>
            <a:pPr marL="0" lvl="0" indent="0" algn="l" rtl="0">
              <a:lnSpc>
                <a:spcPct val="100000"/>
              </a:lnSpc>
              <a:spcBef>
                <a:spcPts val="0"/>
              </a:spcBef>
              <a:spcAft>
                <a:spcPts val="0"/>
              </a:spcAft>
              <a:buSzPts val="1100"/>
              <a:buNone/>
            </a:pPr>
            <a:endParaRPr/>
          </a:p>
        </p:txBody>
      </p:sp>
      <p:sp>
        <p:nvSpPr>
          <p:cNvPr id="189" name="Google Shape;189;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Use free image sites that are copyright free such as Pexels or Unsplash. </a:t>
            </a:r>
            <a:endParaRPr/>
          </a:p>
          <a:p>
            <a:pPr marL="0" lvl="0" indent="0" algn="l" rtl="0">
              <a:lnSpc>
                <a:spcPct val="100000"/>
              </a:lnSpc>
              <a:spcBef>
                <a:spcPts val="0"/>
              </a:spcBef>
              <a:spcAft>
                <a:spcPts val="0"/>
              </a:spcAft>
              <a:buSzPts val="1100"/>
              <a:buNone/>
            </a:pPr>
            <a:r>
              <a:rPr lang="en-IE"/>
              <a:t>You could also use free movie editing software such as Movie maker or lightworks</a:t>
            </a:r>
            <a:endParaRPr/>
          </a:p>
        </p:txBody>
      </p:sp>
      <p:sp>
        <p:nvSpPr>
          <p:cNvPr id="202" name="Google Shape;20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2" name="Google Shape;24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2" name="Google Shape;25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cameras (back and/or front) of a smartphone are powerful tools capable of generating quality images that, added to the portability of the device and its distribution capacity on the internet, converts the smartphone into a mini video recording studio – that you can work with on the go.</a:t>
            </a:r>
            <a:endParaRPr/>
          </a:p>
          <a:p>
            <a:pPr marL="0" lvl="0" indent="0" algn="l" rtl="0">
              <a:lnSpc>
                <a:spcPct val="100000"/>
              </a:lnSpc>
              <a:spcBef>
                <a:spcPts val="0"/>
              </a:spcBef>
              <a:spcAft>
                <a:spcPts val="0"/>
              </a:spcAft>
              <a:buSzPts val="1100"/>
              <a:buNone/>
            </a:pPr>
            <a:r>
              <a:rPr lang="en-IE"/>
              <a:t>However, your smartphone isn’t just useful for taking impromptu videos and photographs when you are out and about; it can also be used for the production of a video with stable image, controlled light and good quality audio. All smartphones now have the technical characteristics necessary to produce a video with professional appearance. </a:t>
            </a:r>
            <a:endParaRPr/>
          </a:p>
          <a:p>
            <a:pPr marL="0" lvl="0" indent="0" algn="l" rtl="0">
              <a:lnSpc>
                <a:spcPct val="100000"/>
              </a:lnSpc>
              <a:spcBef>
                <a:spcPts val="0"/>
              </a:spcBef>
              <a:spcAft>
                <a:spcPts val="0"/>
              </a:spcAft>
              <a:buSzPts val="1100"/>
              <a:buNone/>
            </a:pPr>
            <a:r>
              <a:rPr lang="en-IE"/>
              <a:t>Recording videos with your smartphone has already become commonplace. The high quality offered by the cameras of most current smartphones means that even the professionals sometimes use their smartphones! The latest innovation included in mobile cameras is the ability to record with 4K quality.  However, although we have high quality cameras this will be of little use to us in making our videos if we do not know how to use them correctly.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63" name="Google Shape;26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IE"/>
              <a:t>Smartphone cameras have small image sensors and low dynamic range. Shooting in dark environments will give you grainy, low-quality footage, so you should try to shoot your video in brightly lit areas. In addition, the auto exposure on mobile phones is typically slow to adjust when changing from one scene to the next, so be cautious of this when moving from dark areas to bright ones. Most cameras offer touch focusing and exposure; use this feature to expose a specific part of a scene or subject. There are also a few LED lights on the market that are small and easy to use.</a:t>
            </a:r>
            <a:endParaRPr/>
          </a:p>
          <a:p>
            <a:pPr marL="0" lvl="0" indent="0" algn="l" rtl="0">
              <a:lnSpc>
                <a:spcPct val="100000"/>
              </a:lnSpc>
              <a:spcBef>
                <a:spcPts val="0"/>
              </a:spcBef>
              <a:spcAft>
                <a:spcPts val="0"/>
              </a:spcAft>
              <a:buSzPts val="1100"/>
              <a:buNone/>
            </a:pPr>
            <a:endParaRPr/>
          </a:p>
        </p:txBody>
      </p:sp>
      <p:sp>
        <p:nvSpPr>
          <p:cNvPr id="275" name="Google Shape;275;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Why directional lighting is important:</a:t>
            </a:r>
            <a:endParaRPr/>
          </a:p>
          <a:p>
            <a:pPr marL="0" lvl="0" indent="0" algn="l" rtl="0">
              <a:lnSpc>
                <a:spcPct val="100000"/>
              </a:lnSpc>
              <a:spcBef>
                <a:spcPts val="0"/>
              </a:spcBef>
              <a:spcAft>
                <a:spcPts val="0"/>
              </a:spcAft>
              <a:buSzPts val="1100"/>
              <a:buNone/>
            </a:pPr>
            <a:r>
              <a:rPr lang="en-IE"/>
              <a:t>Directional lighting involves the interaction between your subject and your source of light. Understanding how to place your subject (or move around it) to capture its best possible sides will help you take breathtaking photographs with your smartphone. There are three main types of directional lighting:</a:t>
            </a:r>
            <a:endParaRPr/>
          </a:p>
          <a:p>
            <a:pPr marL="0" lvl="0" indent="0" algn="l" rtl="0">
              <a:lnSpc>
                <a:spcPct val="100000"/>
              </a:lnSpc>
              <a:spcBef>
                <a:spcPts val="0"/>
              </a:spcBef>
              <a:spcAft>
                <a:spcPts val="0"/>
              </a:spcAft>
              <a:buSzPts val="1100"/>
              <a:buNone/>
            </a:pPr>
            <a:r>
              <a:rPr lang="en-IE"/>
              <a:t>Front Lighting - Well-lit, even lighting like this is ideal for landscape photography, but don't confuse it with harsh midday light! Front lighting can be used on cloudy days or when the sun is about to rise or set.</a:t>
            </a:r>
            <a:endParaRPr/>
          </a:p>
          <a:p>
            <a:pPr marL="0" lvl="0" indent="0" algn="l" rtl="0">
              <a:lnSpc>
                <a:spcPct val="100000"/>
              </a:lnSpc>
              <a:spcBef>
                <a:spcPts val="0"/>
              </a:spcBef>
              <a:spcAft>
                <a:spcPts val="0"/>
              </a:spcAft>
              <a:buSzPts val="1100"/>
              <a:buNone/>
            </a:pPr>
            <a:r>
              <a:rPr lang="en-IE"/>
              <a:t>Back Lighting - Backlight is often used during the golden hour. Portrait photographers flourish when it comes to this type of light. When the sun is behind your subject, you can create interesting silhouettes or use the sun's rays to create elegant light halos around your subject. The results are cheerful, golden, and visually appealing. Backlighting is used in a variety of photography genres, so make sure you experiment with it as much as possible.</a:t>
            </a:r>
            <a:endParaRPr/>
          </a:p>
          <a:p>
            <a:pPr marL="0" lvl="0" indent="0" algn="l" rtl="0">
              <a:lnSpc>
                <a:spcPct val="100000"/>
              </a:lnSpc>
              <a:spcBef>
                <a:spcPts val="0"/>
              </a:spcBef>
              <a:spcAft>
                <a:spcPts val="0"/>
              </a:spcAft>
              <a:buSzPts val="1100"/>
              <a:buNone/>
            </a:pPr>
            <a:r>
              <a:rPr lang="en-IE"/>
              <a:t>Side Lighting - This involves exposing half of your subject to a source of light, be it artificial or natural. Side lighting creates fascinating shadows, accentuates exposed features, and highlights textures. Still life photographers use this kind of lighting to enhance the natural texture of objects. Portrait photographers often use side lighting in studios to create a sense of mystery.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90" name="Google Shape;29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IE"/>
              <a:t>It can be challenging to shoot steady footage with a mobile phone. Smartphones are light and small, making them hard to keep stable. Always shoot using both hands, keeping the device as close to your body as possible. Consider propping the phone or your arms on a fixed structure, like a table or wall, for more stability. And for the steadiest shoots, consider getting a small tripod. </a:t>
            </a:r>
            <a:r>
              <a:rPr lang="en-IE" b="0" i="0">
                <a:solidFill>
                  <a:srgbClr val="000000"/>
                </a:solidFill>
                <a:latin typeface="Open Sans"/>
                <a:ea typeface="Open Sans"/>
                <a:cs typeface="Open Sans"/>
                <a:sym typeface="Open Sans"/>
              </a:rPr>
              <a:t>Shaky video might be your style or intention, but in most cases, it’s not. Invest in a small support system, like a tripod to lock down those shots. Don’t go overboard with a bulky DSLR tripod, though; keep it light and small so it’s easy to carry around. A tripod can also be used as a pole to capture those high angles, or if you want, to get above the crowd.</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304" name="Google Shape;30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3. Exposure and focus</a:t>
            </a:r>
            <a:endParaRPr/>
          </a:p>
          <a:p>
            <a:pPr marL="0" lvl="0" indent="0" algn="l" rtl="0">
              <a:lnSpc>
                <a:spcPct val="100000"/>
              </a:lnSpc>
              <a:spcBef>
                <a:spcPts val="0"/>
              </a:spcBef>
              <a:spcAft>
                <a:spcPts val="0"/>
              </a:spcAft>
              <a:buSzPts val="1100"/>
              <a:buNone/>
            </a:pPr>
            <a:r>
              <a:rPr lang="en-IE"/>
              <a:t>Smartphones and digital cameras will automatically detect and adjust exposure and focus accordingly. It’s great for taking quick snaps, but ideally while recording you’ll want to have more manual control and lock these down so they don’t adjust and leave your footage over-exposed and out of focus.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IE"/>
              <a:t>Simply tap on your subject using your smartphone’s default app to manually lock exposure and focus in your footage. This can be adjusted whilst filming. Most modern digital cameras also offer this tap feature. If not, a ‘half-press’ of the capture button will do this.</a:t>
            </a:r>
            <a:endParaRPr/>
          </a:p>
          <a:p>
            <a:pPr marL="0" lvl="0" indent="0" algn="l" rtl="0">
              <a:lnSpc>
                <a:spcPct val="100000"/>
              </a:lnSpc>
              <a:spcBef>
                <a:spcPts val="0"/>
              </a:spcBef>
              <a:spcAft>
                <a:spcPts val="0"/>
              </a:spcAft>
              <a:buSzPts val="1100"/>
              <a:buNone/>
            </a:pPr>
            <a:endParaRPr/>
          </a:p>
        </p:txBody>
      </p:sp>
      <p:sp>
        <p:nvSpPr>
          <p:cNvPr id="315" name="Google Shape;315;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9" name="Google Shape;32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Finally, you have to be mindful that in order to get the best performance from your smartphone’s camera, you need practice! The ability to record videos like a professional is now at your fingertips. What are you waiting for?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340" name="Google Shape;34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IE"/>
              <a:t>We are going to take a quick look at the topic of the video production on smartphones and why the audio is even more important than the video content – especially in your oral history project</a:t>
            </a:r>
            <a:endParaRPr/>
          </a:p>
          <a:p>
            <a:pPr marL="0" lvl="0" indent="0" algn="l" rtl="0">
              <a:lnSpc>
                <a:spcPct val="100000"/>
              </a:lnSpc>
              <a:spcBef>
                <a:spcPts val="0"/>
              </a:spcBef>
              <a:spcAft>
                <a:spcPts val="0"/>
              </a:spcAft>
              <a:buSzPts val="1100"/>
              <a:buNone/>
            </a:pPr>
            <a:endParaRPr/>
          </a:p>
        </p:txBody>
      </p:sp>
      <p:sp>
        <p:nvSpPr>
          <p:cNvPr id="350" name="Google Shape;35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In production, it is very common for beginners to neglect how important sound is, in preference of capturing a better-quality image.</a:t>
            </a:r>
            <a:endParaRPr/>
          </a:p>
          <a:p>
            <a:pPr marL="0" lvl="0" indent="0" algn="l" rtl="0">
              <a:lnSpc>
                <a:spcPct val="100000"/>
              </a:lnSpc>
              <a:spcBef>
                <a:spcPts val="0"/>
              </a:spcBef>
              <a:spcAft>
                <a:spcPts val="0"/>
              </a:spcAft>
              <a:buSzPts val="1100"/>
              <a:buNone/>
            </a:pPr>
            <a:r>
              <a:rPr lang="en-IE"/>
              <a:t>As an audience, if we do not have quality sound, we cannot fully immerse ourselves in a story and we lose interest in what we are seeing. The sound is 50% of an audio-visual production and as such, you have to pay attention to the sound when recording your video project.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361" name="Google Shape;36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IE"/>
              <a:t>In pre-production, while you and your team are planning your video project, you have to think about how the sound will be captured. We have to investigate the site where the recording will take place and locate where to put microphones and recorders. Then we will have to analyze what type of microphones or recorders will be most suitable for each situation.</a:t>
            </a:r>
            <a:endParaRPr/>
          </a:p>
          <a:p>
            <a:pPr marL="0" lvl="0" indent="0" algn="l" rtl="0">
              <a:lnSpc>
                <a:spcPct val="100000"/>
              </a:lnSpc>
              <a:spcBef>
                <a:spcPts val="0"/>
              </a:spcBef>
              <a:spcAft>
                <a:spcPts val="0"/>
              </a:spcAft>
              <a:buSzPts val="1100"/>
              <a:buNone/>
            </a:pPr>
            <a:endParaRPr/>
          </a:p>
        </p:txBody>
      </p:sp>
      <p:sp>
        <p:nvSpPr>
          <p:cNvPr id="373" name="Google Shape;37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It is very likely that during the recording of your video you will fail to record all of the sounds that you wanted to include in your project. It is nothing to worry about. During post-production, you can produce those sounds and synchronize them to those that you could capture in recording.  The audio from the original recording is called direct sound. If you do not have the opportunity to do it yourself, look on the Internet, there are several sound banks, even ones that are free of access.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392" name="Google Shape;392;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3" name="Google Shape;40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5" name="Google Shape;415;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7" name="Google Shape;427;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3" name="Google Shape;1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Which platform are you going to publish your podcast on?</a:t>
            </a:r>
            <a:endParaRPr/>
          </a:p>
          <a:p>
            <a:pPr marL="0" lvl="0" indent="0" algn="l" rtl="0">
              <a:lnSpc>
                <a:spcPct val="100000"/>
              </a:lnSpc>
              <a:spcBef>
                <a:spcPts val="0"/>
              </a:spcBef>
              <a:spcAft>
                <a:spcPts val="0"/>
              </a:spcAft>
              <a:buSzPts val="1100"/>
              <a:buNone/>
            </a:pPr>
            <a:r>
              <a:rPr lang="en-IE"/>
              <a:t>Will you publish on multiple platforms? </a:t>
            </a:r>
            <a:endParaRPr/>
          </a:p>
          <a:p>
            <a:pPr marL="0" lvl="0" indent="0" algn="l" rtl="0">
              <a:lnSpc>
                <a:spcPct val="100000"/>
              </a:lnSpc>
              <a:spcBef>
                <a:spcPts val="0"/>
              </a:spcBef>
              <a:spcAft>
                <a:spcPts val="0"/>
              </a:spcAft>
              <a:buSzPts val="1100"/>
              <a:buNone/>
            </a:pPr>
            <a:r>
              <a:rPr lang="en-IE"/>
              <a:t>Which are they biggest platforms for podcasters today?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IE"/>
              <a:t>Will you need some promotion to get your story out into the world?</a:t>
            </a:r>
            <a:endParaRPr/>
          </a:p>
          <a:p>
            <a:pPr marL="0" lvl="0" indent="0" algn="l" rtl="0">
              <a:lnSpc>
                <a:spcPct val="100000"/>
              </a:lnSpc>
              <a:spcBef>
                <a:spcPts val="0"/>
              </a:spcBef>
              <a:spcAft>
                <a:spcPts val="0"/>
              </a:spcAft>
              <a:buSzPts val="1100"/>
              <a:buNone/>
            </a:pPr>
            <a:r>
              <a:rPr lang="en-IE"/>
              <a:t>Who is your target audience?</a:t>
            </a:r>
            <a:endParaRPr/>
          </a:p>
        </p:txBody>
      </p:sp>
      <p:sp>
        <p:nvSpPr>
          <p:cNvPr id="438" name="Google Shape;438;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 </a:t>
            </a:r>
            <a:endParaRPr/>
          </a:p>
        </p:txBody>
      </p:sp>
      <p:sp>
        <p:nvSpPr>
          <p:cNvPr id="449" name="Google Shape;44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1" name="Google Shape;46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IE" b="0" i="0">
                <a:solidFill>
                  <a:srgbClr val="000000"/>
                </a:solidFill>
                <a:latin typeface="Oxygen"/>
                <a:ea typeface="Oxygen"/>
                <a:cs typeface="Oxygen"/>
                <a:sym typeface="Oxygen"/>
              </a:rPr>
              <a:t>Digital storytelling at its most basic core is the practice of using computer-based tools to tell stories. There are a wealth of other terms used to describe this practice, such as digital documentaries, computer-based narratives, digital essays, electronic memoirs, interactive storytelling, etc.; but in general, they all revolve around the idea of combining the art of telling stories with a variety of multimedia, including graphics, audio, video, and Web publishing.</a:t>
            </a:r>
            <a:endParaRPr/>
          </a:p>
          <a:p>
            <a:pPr marL="457200" lvl="0" indent="-298450" algn="l" rtl="0">
              <a:lnSpc>
                <a:spcPct val="100000"/>
              </a:lnSpc>
              <a:spcBef>
                <a:spcPts val="0"/>
              </a:spcBef>
              <a:spcAft>
                <a:spcPts val="0"/>
              </a:spcAft>
              <a:buSzPts val="1100"/>
              <a:buChar char="●"/>
            </a:pPr>
            <a:r>
              <a:rPr lang="en-IE" b="0" i="0">
                <a:solidFill>
                  <a:srgbClr val="000000"/>
                </a:solidFill>
                <a:latin typeface="Oxygen"/>
                <a:ea typeface="Oxygen"/>
                <a:cs typeface="Oxygen"/>
                <a:sym typeface="Oxygen"/>
              </a:rPr>
              <a:t>As with traditional storytelling, most digital stories focus on a specific topic and contain a particular point of view. However, as the name implies, digital stories usually contain some mixture of computer-based images, text, recorded audio narration, video clips, and/or music. Digital stories can vary in length, but most of the stories used in education typically last between 2 and 10 minutes. The topics used in digital storytelling range from personal tales to the recounting of historical events, from exploring life in one’s own community to the search for life in other corners of the universe, and literally, everything in between.</a:t>
            </a:r>
            <a:endParaRPr/>
          </a:p>
          <a:p>
            <a:pPr marL="0" lvl="0" indent="0" algn="l" rtl="0">
              <a:lnSpc>
                <a:spcPct val="100000"/>
              </a:lnSpc>
              <a:spcBef>
                <a:spcPts val="0"/>
              </a:spcBef>
              <a:spcAft>
                <a:spcPts val="0"/>
              </a:spcAft>
              <a:buSzPts val="1100"/>
              <a:buNone/>
            </a:pPr>
            <a:endParaRPr/>
          </a:p>
        </p:txBody>
      </p:sp>
      <p:sp>
        <p:nvSpPr>
          <p:cNvPr id="153" name="Google Shape;15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Idea generation is the act of forming ideas.</a:t>
            </a:r>
            <a:endParaRPr/>
          </a:p>
          <a:p>
            <a:pPr marL="0" lvl="0" indent="0" algn="l" rtl="0">
              <a:lnSpc>
                <a:spcPct val="100000"/>
              </a:lnSpc>
              <a:spcBef>
                <a:spcPts val="0"/>
              </a:spcBef>
              <a:spcAft>
                <a:spcPts val="0"/>
              </a:spcAft>
              <a:buSzPts val="1100"/>
              <a:buNone/>
            </a:pPr>
            <a:r>
              <a:rPr lang="en-IE"/>
              <a:t>It is a creative process that encompasses the generation, development and communication of new thoughts and concepts, which become the basis of your innovation strategy.</a:t>
            </a:r>
            <a:endParaRPr/>
          </a:p>
        </p:txBody>
      </p:sp>
      <p:sp>
        <p:nvSpPr>
          <p:cNvPr id="163" name="Google Shape;16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first thing we must do before choosing an idea is to answer the following questions. What do we want to show? What are we going to show it for? Who are we going to show it to? And finally; how are we going to show it? Once we have answered these simple questions, it will be easier to choose our idea.</a:t>
            </a:r>
            <a:endParaRPr/>
          </a:p>
          <a:p>
            <a:pPr marL="0" marR="0" lvl="0" indent="0" algn="l" rtl="0">
              <a:lnSpc>
                <a:spcPct val="100000"/>
              </a:lnSpc>
              <a:spcBef>
                <a:spcPts val="0"/>
              </a:spcBef>
              <a:spcAft>
                <a:spcPts val="0"/>
              </a:spcAft>
              <a:buClr>
                <a:srgbClr val="000000"/>
              </a:buClr>
              <a:buSzPts val="1100"/>
              <a:buFont typeface="Arial"/>
              <a:buNone/>
            </a:pPr>
            <a:r>
              <a:rPr lang="en-IE"/>
              <a:t>When choosing a good idea for your African story project, you have to keep in mind those who your audience will be? We must be able to correctly transmit our message or creative idea, so we must know the viewer very well to know how to express ourselves and what language to use.</a:t>
            </a:r>
            <a:endParaRPr/>
          </a:p>
          <a:p>
            <a:pPr marL="0" lvl="0" indent="0" algn="l" rtl="0">
              <a:lnSpc>
                <a:spcPct val="100000"/>
              </a:lnSpc>
              <a:spcBef>
                <a:spcPts val="0"/>
              </a:spcBef>
              <a:spcAft>
                <a:spcPts val="0"/>
              </a:spcAft>
              <a:buSzPts val="1100"/>
              <a:buNone/>
            </a:pPr>
            <a:endParaRPr/>
          </a:p>
        </p:txBody>
      </p:sp>
      <p:sp>
        <p:nvSpPr>
          <p:cNvPr id="176" name="Google Shape;17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12"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jp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txBox="1">
            <a:spLocks noGrp="1"/>
          </p:cNvSpPr>
          <p:nvPr>
            <p:ph type="ctrTitle"/>
          </p:nvPr>
        </p:nvSpPr>
        <p:spPr>
          <a:xfrm>
            <a:off x="3303013" y="5117807"/>
            <a:ext cx="5585974" cy="60637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400"/>
              <a:buFont typeface="Arial Black"/>
              <a:buNone/>
            </a:pPr>
            <a:r>
              <a:rPr lang="en-IE" sz="2400" dirty="0">
                <a:latin typeface="Arial Black"/>
                <a:ea typeface="Arial Black"/>
                <a:cs typeface="Arial Black"/>
                <a:sym typeface="Arial Black"/>
              </a:rPr>
              <a:t>Modulo 3</a:t>
            </a:r>
            <a:endParaRPr dirty="0"/>
          </a:p>
        </p:txBody>
      </p:sp>
      <p:pic>
        <p:nvPicPr>
          <p:cNvPr id="97" name="Google Shape;97;p1" descr="Text&#10;&#10;Description automatically generated"/>
          <p:cNvPicPr preferRelativeResize="0"/>
          <p:nvPr/>
        </p:nvPicPr>
        <p:blipFill rotWithShape="1">
          <a:blip r:embed="rId3">
            <a:alphaModFix/>
          </a:blip>
          <a:srcRect/>
          <a:stretch/>
        </p:blipFill>
        <p:spPr>
          <a:xfrm>
            <a:off x="235341" y="6247302"/>
            <a:ext cx="1964299" cy="427819"/>
          </a:xfrm>
          <a:prstGeom prst="rect">
            <a:avLst/>
          </a:prstGeom>
          <a:noFill/>
          <a:ln>
            <a:noFill/>
          </a:ln>
        </p:spPr>
      </p:pic>
      <p:pic>
        <p:nvPicPr>
          <p:cNvPr id="98" name="Google Shape;98;p1"/>
          <p:cNvPicPr preferRelativeResize="0"/>
          <p:nvPr/>
        </p:nvPicPr>
        <p:blipFill rotWithShape="1">
          <a:blip r:embed="rId4">
            <a:alphaModFix/>
          </a:blip>
          <a:srcRect/>
          <a:stretch/>
        </p:blipFill>
        <p:spPr>
          <a:xfrm>
            <a:off x="4542691" y="769716"/>
            <a:ext cx="3106618" cy="4021632"/>
          </a:xfrm>
          <a:prstGeom prst="rect">
            <a:avLst/>
          </a:prstGeom>
          <a:noFill/>
          <a:ln>
            <a:noFill/>
          </a:ln>
        </p:spPr>
      </p:pic>
      <p:pic>
        <p:nvPicPr>
          <p:cNvPr id="99" name="Google Shape;99;p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
        <p:cNvGrpSpPr/>
        <p:nvPr/>
      </p:nvGrpSpPr>
      <p:grpSpPr>
        <a:xfrm>
          <a:off x="0" y="0"/>
          <a:ext cx="0" cy="0"/>
          <a:chOff x="0" y="0"/>
          <a:chExt cx="0" cy="0"/>
        </a:xfrm>
      </p:grpSpPr>
      <p:sp>
        <p:nvSpPr>
          <p:cNvPr id="191" name="Google Shape;191;p33"/>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92" name="Google Shape;192;p33"/>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193" name="Google Shape;193;p33"/>
          <p:cNvSpPr txBo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lvl="0">
              <a:lnSpc>
                <a:spcPct val="90000"/>
              </a:lnSpc>
              <a:buSzPts val="2000"/>
              <a:buFont typeface="Arial"/>
              <a:buChar char="•"/>
            </a:pPr>
            <a:r>
              <a:rPr lang="en-IE" sz="2000" b="0" i="0" u="none" strike="noStrike" cap="none" dirty="0">
                <a:solidFill>
                  <a:schemeClr val="lt1"/>
                </a:solidFill>
                <a:latin typeface="Arial"/>
                <a:ea typeface="Arial"/>
                <a:cs typeface="Arial"/>
                <a:sym typeface="Arial"/>
              </a:rPr>
              <a:t>Step 3: </a:t>
            </a:r>
            <a:r>
              <a:rPr lang="en-IE" sz="2000" dirty="0">
                <a:solidFill>
                  <a:schemeClr val="lt1"/>
                </a:solidFill>
              </a:rPr>
              <a:t>Piano/Storyboard</a:t>
            </a:r>
            <a:endParaRPr dirty="0"/>
          </a:p>
        </p:txBody>
      </p:sp>
      <p:cxnSp>
        <p:nvCxnSpPr>
          <p:cNvPr id="194" name="Google Shape;194;p33"/>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195" name="Google Shape;195;p33" descr="Text&#10;&#10;Description automatically generated with medium confidence"/>
          <p:cNvPicPr preferRelativeResize="0"/>
          <p:nvPr/>
        </p:nvPicPr>
        <p:blipFill rotWithShape="1">
          <a:blip r:embed="rId3">
            <a:alphaModFix/>
          </a:blip>
          <a:srcRect t="8020"/>
          <a:stretch/>
        </p:blipFill>
        <p:spPr>
          <a:xfrm>
            <a:off x="5823857" y="10"/>
            <a:ext cx="6368143" cy="6857990"/>
          </a:xfrm>
          <a:prstGeom prst="rect">
            <a:avLst/>
          </a:prstGeom>
          <a:noFill/>
          <a:ln>
            <a:noFill/>
          </a:ln>
        </p:spPr>
      </p:pic>
      <p:sp>
        <p:nvSpPr>
          <p:cNvPr id="196" name="Google Shape;196;p3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97" name="Google Shape;197;p3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98" name="Google Shape;198;p3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99" name="Google Shape;199;p33"/>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4" name="Google Shape;204;p34"/>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05" name="Google Shape;205;p34"/>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206" name="Google Shape;206;p34"/>
          <p:cNvSpPr txBo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lvl="0">
              <a:lnSpc>
                <a:spcPct val="90000"/>
              </a:lnSpc>
              <a:buSzPts val="2000"/>
              <a:buFont typeface="Arial"/>
              <a:buChar char="•"/>
            </a:pPr>
            <a:r>
              <a:rPr lang="en-IE" sz="2000" b="0" i="0" u="none" strike="noStrike" cap="none" dirty="0">
                <a:solidFill>
                  <a:schemeClr val="lt1"/>
                </a:solidFill>
                <a:latin typeface="Arial"/>
                <a:ea typeface="Arial"/>
                <a:cs typeface="Arial"/>
                <a:sym typeface="Arial"/>
              </a:rPr>
              <a:t>Step 4: </a:t>
            </a:r>
            <a:r>
              <a:rPr lang="it-IT" sz="2000" dirty="0">
                <a:solidFill>
                  <a:schemeClr val="lt1"/>
                </a:solidFill>
              </a:rPr>
              <a:t>Raccogliere o creare immagini/audio/video</a:t>
            </a:r>
            <a:endParaRPr dirty="0"/>
          </a:p>
        </p:txBody>
      </p:sp>
      <p:cxnSp>
        <p:nvCxnSpPr>
          <p:cNvPr id="207" name="Google Shape;207;p34"/>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208" name="Google Shape;208;p34" descr="A person working on a computer&#10;&#10;Description automatically generated with low confidence"/>
          <p:cNvPicPr preferRelativeResize="0"/>
          <p:nvPr/>
        </p:nvPicPr>
        <p:blipFill rotWithShape="1">
          <a:blip r:embed="rId3">
            <a:alphaModFix/>
          </a:blip>
          <a:srcRect t="2165" b="17049"/>
          <a:stretch/>
        </p:blipFill>
        <p:spPr>
          <a:xfrm>
            <a:off x="5902235" y="10"/>
            <a:ext cx="6289766" cy="6857990"/>
          </a:xfrm>
          <a:prstGeom prst="rect">
            <a:avLst/>
          </a:prstGeom>
          <a:noFill/>
          <a:ln>
            <a:noFill/>
          </a:ln>
        </p:spPr>
      </p:pic>
      <p:sp>
        <p:nvSpPr>
          <p:cNvPr id="209" name="Google Shape;209;p34"/>
          <p:cNvSpPr/>
          <p:nvPr/>
        </p:nvSpPr>
        <p:spPr>
          <a:xfrm flipH="1">
            <a:off x="12191999" y="57150"/>
            <a:ext cx="45719"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210" name="Google Shape;210;p3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11" name="Google Shape;211;p3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12" name="Google Shape;212;p3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13" name="Google Shape;213;p34"/>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
        <p:cNvGrpSpPr/>
        <p:nvPr/>
      </p:nvGrpSpPr>
      <p:grpSpPr>
        <a:xfrm>
          <a:off x="0" y="0"/>
          <a:ext cx="0" cy="0"/>
          <a:chOff x="0" y="0"/>
          <a:chExt cx="0" cy="0"/>
        </a:xfrm>
      </p:grpSpPr>
      <p:sp>
        <p:nvSpPr>
          <p:cNvPr id="218" name="Google Shape;218;p35"/>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19" name="Google Shape;219;p35"/>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220" name="Google Shape;220;p35"/>
          <p:cNvSpPr txBo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lvl="0">
              <a:lnSpc>
                <a:spcPct val="90000"/>
              </a:lnSpc>
              <a:buSzPts val="2000"/>
              <a:buFont typeface="Arial"/>
              <a:buChar char="•"/>
            </a:pPr>
            <a:r>
              <a:rPr lang="en-IE" sz="2000" b="0" i="0" u="none" strike="noStrike" cap="none" dirty="0">
                <a:solidFill>
                  <a:schemeClr val="lt1"/>
                </a:solidFill>
                <a:latin typeface="Arial"/>
                <a:ea typeface="Arial"/>
                <a:cs typeface="Arial"/>
                <a:sym typeface="Arial"/>
              </a:rPr>
              <a:t>Step 5: </a:t>
            </a:r>
            <a:r>
              <a:rPr lang="en-IE" sz="2000" dirty="0" err="1">
                <a:solidFill>
                  <a:schemeClr val="lt1"/>
                </a:solidFill>
              </a:rPr>
              <a:t>Mettere</a:t>
            </a:r>
            <a:r>
              <a:rPr lang="en-IE" sz="2000" dirty="0">
                <a:solidFill>
                  <a:schemeClr val="lt1"/>
                </a:solidFill>
              </a:rPr>
              <a:t> </a:t>
            </a:r>
            <a:r>
              <a:rPr lang="en-IE" sz="2000" dirty="0" err="1">
                <a:solidFill>
                  <a:schemeClr val="lt1"/>
                </a:solidFill>
              </a:rPr>
              <a:t>insieme</a:t>
            </a:r>
            <a:r>
              <a:rPr lang="en-IE" sz="2000" dirty="0">
                <a:solidFill>
                  <a:schemeClr val="lt1"/>
                </a:solidFill>
              </a:rPr>
              <a:t> </a:t>
            </a:r>
            <a:r>
              <a:rPr lang="en-IE" sz="2000" dirty="0" err="1">
                <a:solidFill>
                  <a:schemeClr val="lt1"/>
                </a:solidFill>
              </a:rPr>
              <a:t>tutto</a:t>
            </a:r>
            <a:r>
              <a:rPr lang="en-IE" sz="2000" dirty="0">
                <a:solidFill>
                  <a:schemeClr val="lt1"/>
                </a:solidFill>
              </a:rPr>
              <a:t> </a:t>
            </a:r>
            <a:endParaRPr dirty="0"/>
          </a:p>
        </p:txBody>
      </p:sp>
      <p:cxnSp>
        <p:nvCxnSpPr>
          <p:cNvPr id="221" name="Google Shape;221;p35"/>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222" name="Google Shape;222;p35" descr="A person using a computer&#10;&#10;Description automatically generated with medium confidence"/>
          <p:cNvPicPr preferRelativeResize="0"/>
          <p:nvPr/>
        </p:nvPicPr>
        <p:blipFill rotWithShape="1">
          <a:blip r:embed="rId3">
            <a:alphaModFix/>
          </a:blip>
          <a:srcRect l="32547" r="12299" b="-1"/>
          <a:stretch/>
        </p:blipFill>
        <p:spPr>
          <a:xfrm>
            <a:off x="6525453" y="10"/>
            <a:ext cx="5666547" cy="6857990"/>
          </a:xfrm>
          <a:prstGeom prst="rect">
            <a:avLst/>
          </a:prstGeom>
          <a:noFill/>
          <a:ln>
            <a:noFill/>
          </a:ln>
        </p:spPr>
      </p:pic>
      <p:sp>
        <p:nvSpPr>
          <p:cNvPr id="223" name="Google Shape;223;p3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4" name="Google Shape;224;p35"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25" name="Google Shape;225;p3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6" name="Google Shape;226;p35"/>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sp>
        <p:nvSpPr>
          <p:cNvPr id="231" name="Google Shape;231;p36"/>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32" name="Google Shape;232;p36"/>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233" name="Google Shape;233;p36"/>
          <p:cNvSpPr txBo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lvl="0">
              <a:lnSpc>
                <a:spcPct val="90000"/>
              </a:lnSpc>
              <a:buSzPts val="2000"/>
              <a:buFont typeface="Arial"/>
              <a:buChar char="•"/>
            </a:pPr>
            <a:r>
              <a:rPr lang="en-IE" sz="2000" b="0" i="0" u="none" strike="noStrike" cap="none" dirty="0">
                <a:solidFill>
                  <a:schemeClr val="lt1"/>
                </a:solidFill>
                <a:latin typeface="Arial"/>
                <a:ea typeface="Arial"/>
                <a:cs typeface="Arial"/>
                <a:sym typeface="Arial"/>
              </a:rPr>
              <a:t>Step 6: </a:t>
            </a:r>
            <a:r>
              <a:rPr lang="en-IE" sz="2000" dirty="0" err="1">
                <a:solidFill>
                  <a:schemeClr val="lt1"/>
                </a:solidFill>
              </a:rPr>
              <a:t>Pubblicare</a:t>
            </a:r>
            <a:r>
              <a:rPr lang="en-IE" sz="2000" dirty="0">
                <a:solidFill>
                  <a:schemeClr val="lt1"/>
                </a:solidFill>
              </a:rPr>
              <a:t> </a:t>
            </a:r>
            <a:endParaRPr dirty="0"/>
          </a:p>
        </p:txBody>
      </p:sp>
      <p:cxnSp>
        <p:nvCxnSpPr>
          <p:cNvPr id="234" name="Google Shape;234;p36"/>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235" name="Google Shape;235;p36" descr="A picture containing person, indoor&#10;&#10;Description automatically generated"/>
          <p:cNvPicPr preferRelativeResize="0"/>
          <p:nvPr/>
        </p:nvPicPr>
        <p:blipFill rotWithShape="1">
          <a:blip r:embed="rId3">
            <a:alphaModFix/>
          </a:blip>
          <a:srcRect t="3009" b="16205"/>
          <a:stretch/>
        </p:blipFill>
        <p:spPr>
          <a:xfrm>
            <a:off x="6525453" y="10"/>
            <a:ext cx="5666547" cy="6857990"/>
          </a:xfrm>
          <a:prstGeom prst="rect">
            <a:avLst/>
          </a:prstGeom>
          <a:noFill/>
          <a:ln>
            <a:noFill/>
          </a:ln>
        </p:spPr>
      </p:pic>
      <p:sp>
        <p:nvSpPr>
          <p:cNvPr id="236" name="Google Shape;236;p3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37" name="Google Shape;237;p36"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38" name="Google Shape;238;p3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39" name="Google Shape;239;p36"/>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3"/>
        <p:cNvGrpSpPr/>
        <p:nvPr/>
      </p:nvGrpSpPr>
      <p:grpSpPr>
        <a:xfrm>
          <a:off x="0" y="0"/>
          <a:ext cx="0" cy="0"/>
          <a:chOff x="0" y="0"/>
          <a:chExt cx="0" cy="0"/>
        </a:xfrm>
      </p:grpSpPr>
      <p:sp>
        <p:nvSpPr>
          <p:cNvPr id="244" name="Google Shape;244;p37"/>
          <p:cNvSpPr txBox="1"/>
          <p:nvPr/>
        </p:nvSpPr>
        <p:spPr>
          <a:xfrm>
            <a:off x="838200" y="2322576"/>
            <a:ext cx="6254496" cy="3858768"/>
          </a:xfrm>
          <a:prstGeom prst="rect">
            <a:avLst/>
          </a:prstGeom>
          <a:noFill/>
          <a:ln>
            <a:noFill/>
          </a:ln>
        </p:spPr>
        <p:txBody>
          <a:bodyPr spcFirstLastPara="1" wrap="square" lIns="91425" tIns="45700" rIns="91425" bIns="45700" anchor="t" anchorCtr="0">
            <a:normAutofit/>
          </a:bodyPr>
          <a:lstStyle/>
          <a:p>
            <a:pPr lvl="0">
              <a:lnSpc>
                <a:spcPct val="90000"/>
              </a:lnSpc>
              <a:buSzPts val="2400"/>
              <a:buFont typeface="Arial"/>
              <a:buChar char="•"/>
            </a:pPr>
            <a:r>
              <a:rPr lang="en-IE" sz="2400" b="0" i="0" u="none" strike="noStrike" cap="none" dirty="0">
                <a:solidFill>
                  <a:schemeClr val="lt1"/>
                </a:solidFill>
                <a:latin typeface="Arial"/>
                <a:ea typeface="Arial"/>
                <a:cs typeface="Arial"/>
                <a:sym typeface="Arial"/>
              </a:rPr>
              <a:t>Step 7: </a:t>
            </a:r>
            <a:r>
              <a:rPr lang="en-IE" sz="2400" b="0" i="0" u="none" strike="noStrike" cap="none" dirty="0" err="1">
                <a:solidFill>
                  <a:schemeClr val="lt1"/>
                </a:solidFill>
                <a:latin typeface="Arial"/>
                <a:ea typeface="Arial"/>
                <a:cs typeface="Arial"/>
                <a:sym typeface="Arial"/>
              </a:rPr>
              <a:t>Commenti</a:t>
            </a:r>
            <a:r>
              <a:rPr lang="en-IE" sz="2400" b="0" i="0" u="none" strike="noStrike" cap="none" dirty="0">
                <a:solidFill>
                  <a:schemeClr val="lt1"/>
                </a:solidFill>
                <a:latin typeface="Arial"/>
                <a:ea typeface="Arial"/>
                <a:cs typeface="Arial"/>
                <a:sym typeface="Arial"/>
              </a:rPr>
              <a:t> </a:t>
            </a:r>
            <a:r>
              <a:rPr lang="en-IE" sz="2400" dirty="0">
                <a:solidFill>
                  <a:schemeClr val="lt1"/>
                </a:solidFill>
              </a:rPr>
              <a:t>e </a:t>
            </a:r>
            <a:r>
              <a:rPr lang="en-IE" sz="2400" dirty="0" err="1">
                <a:solidFill>
                  <a:schemeClr val="lt1"/>
                </a:solidFill>
              </a:rPr>
              <a:t>riflessioni</a:t>
            </a:r>
            <a:endParaRPr dirty="0"/>
          </a:p>
        </p:txBody>
      </p:sp>
      <p:pic>
        <p:nvPicPr>
          <p:cNvPr id="245" name="Google Shape;245;p37" descr="A picture containing text&#10;&#10;Description automatically generated"/>
          <p:cNvPicPr preferRelativeResize="0"/>
          <p:nvPr/>
        </p:nvPicPr>
        <p:blipFill rotWithShape="1">
          <a:blip r:embed="rId3">
            <a:alphaModFix/>
          </a:blip>
          <a:srcRect t="1337" r="-2" b="-1"/>
          <a:stretch/>
        </p:blipFill>
        <p:spPr>
          <a:xfrm>
            <a:off x="5660571" y="10"/>
            <a:ext cx="6531428" cy="6857990"/>
          </a:xfrm>
          <a:prstGeom prst="rect">
            <a:avLst/>
          </a:prstGeom>
          <a:noFill/>
          <a:ln>
            <a:noFill/>
          </a:ln>
        </p:spPr>
      </p:pic>
      <p:sp>
        <p:nvSpPr>
          <p:cNvPr id="246" name="Google Shape;246;p3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47" name="Google Shape;247;p3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48" name="Google Shape;248;p3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49" name="Google Shape;249;p37"/>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8"/>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55" name="Google Shape;255;p38"/>
          <p:cNvPicPr preferRelativeResize="0"/>
          <p:nvPr/>
        </p:nvPicPr>
        <p:blipFill rotWithShape="1">
          <a:blip r:embed="rId4">
            <a:alphaModFix/>
          </a:blip>
          <a:srcRect/>
          <a:stretch/>
        </p:blipFill>
        <p:spPr>
          <a:xfrm>
            <a:off x="2331065" y="1222216"/>
            <a:ext cx="7529869" cy="4869747"/>
          </a:xfrm>
          <a:prstGeom prst="rect">
            <a:avLst/>
          </a:prstGeom>
          <a:noFill/>
          <a:ln>
            <a:noFill/>
          </a:ln>
        </p:spPr>
      </p:pic>
      <p:sp>
        <p:nvSpPr>
          <p:cNvPr id="256" name="Google Shape;256;p3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57" name="Google Shape;257;p38"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258" name="Google Shape;258;p3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59" name="Google Shape;259;p38"/>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260" name="Google Shape;260;p38"/>
          <p:cNvSpPr txBox="1"/>
          <p:nvPr/>
        </p:nvSpPr>
        <p:spPr>
          <a:xfrm>
            <a:off x="3692304" y="2175143"/>
            <a:ext cx="4807390" cy="3139321"/>
          </a:xfrm>
          <a:prstGeom prst="rect">
            <a:avLst/>
          </a:prstGeom>
          <a:noFill/>
          <a:ln>
            <a:noFill/>
          </a:ln>
        </p:spPr>
        <p:txBody>
          <a:bodyPr spcFirstLastPara="1" wrap="square" lIns="91425" tIns="45700" rIns="91425" bIns="45700" anchor="t" anchorCtr="0">
            <a:spAutoFit/>
          </a:bodyPr>
          <a:lstStyle/>
          <a:p>
            <a:pPr lvl="0"/>
            <a:r>
              <a:rPr lang="en-IE" sz="6600" b="0" i="0" u="none" strike="noStrike" cap="none" dirty="0" err="1">
                <a:solidFill>
                  <a:srgbClr val="000000"/>
                </a:solidFill>
                <a:latin typeface="Arial"/>
                <a:ea typeface="Arial"/>
                <a:cs typeface="Arial"/>
                <a:sym typeface="Arial"/>
              </a:rPr>
              <a:t>Unità</a:t>
            </a:r>
            <a:r>
              <a:rPr lang="en-IE" sz="6600" b="0" i="0" u="none" strike="noStrike" cap="none" dirty="0">
                <a:solidFill>
                  <a:srgbClr val="000000"/>
                </a:solidFill>
                <a:latin typeface="Arial"/>
                <a:ea typeface="Arial"/>
                <a:cs typeface="Arial"/>
                <a:sym typeface="Arial"/>
              </a:rPr>
              <a:t> 2: </a:t>
            </a:r>
            <a:r>
              <a:rPr lang="en-IE" sz="6600" dirty="0"/>
              <a:t>Smartphone </a:t>
            </a:r>
            <a:r>
              <a:rPr lang="en-IE" sz="6600" dirty="0" err="1"/>
              <a:t>Flim</a:t>
            </a:r>
            <a:r>
              <a:rPr lang="en-IE" sz="6600" dirty="0"/>
              <a:t>-making</a:t>
            </a:r>
            <a:endParaRPr sz="6600" b="0" i="0" u="none" strike="noStrike" cap="none" dirty="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4"/>
        <p:cNvGrpSpPr/>
        <p:nvPr/>
      </p:nvGrpSpPr>
      <p:grpSpPr>
        <a:xfrm>
          <a:off x="0" y="0"/>
          <a:ext cx="0" cy="0"/>
          <a:chOff x="0" y="0"/>
          <a:chExt cx="0" cy="0"/>
        </a:xfrm>
      </p:grpSpPr>
      <p:pic>
        <p:nvPicPr>
          <p:cNvPr id="265" name="Google Shape;265;p39" descr="A picture containing indoor&#10;&#10;Description automatically generated"/>
          <p:cNvPicPr preferRelativeResize="0"/>
          <p:nvPr/>
        </p:nvPicPr>
        <p:blipFill rotWithShape="1">
          <a:blip r:embed="rId3">
            <a:alphaModFix/>
          </a:blip>
          <a:srcRect t="6122" b="9608"/>
          <a:stretch/>
        </p:blipFill>
        <p:spPr>
          <a:xfrm>
            <a:off x="20" y="10"/>
            <a:ext cx="12191980" cy="6857990"/>
          </a:xfrm>
          <a:prstGeom prst="rect">
            <a:avLst/>
          </a:prstGeom>
          <a:noFill/>
          <a:ln>
            <a:noFill/>
          </a:ln>
        </p:spPr>
      </p:pic>
      <p:sp>
        <p:nvSpPr>
          <p:cNvPr id="266" name="Google Shape;266;p39"/>
          <p:cNvSpPr/>
          <p:nvPr/>
        </p:nvSpPr>
        <p:spPr>
          <a:xfrm>
            <a:off x="7488621" y="2277613"/>
            <a:ext cx="4703379" cy="4580387"/>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803"/>
            </a:schemeClr>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67" name="Google Shape;267;p39"/>
          <p:cNvSpPr txBox="1"/>
          <p:nvPr/>
        </p:nvSpPr>
        <p:spPr>
          <a:xfrm>
            <a:off x="8022021" y="3231931"/>
            <a:ext cx="3852041" cy="1834056"/>
          </a:xfrm>
          <a:prstGeom prst="rect">
            <a:avLst/>
          </a:prstGeom>
          <a:noFill/>
          <a:ln>
            <a:noFill/>
          </a:ln>
        </p:spPr>
        <p:txBody>
          <a:bodyPr spcFirstLastPara="1" wrap="square" lIns="91425" tIns="45700" rIns="91425" bIns="45700" anchor="b" anchorCtr="0">
            <a:normAutofit fontScale="92500" lnSpcReduction="20000"/>
          </a:bodyPr>
          <a:lstStyle/>
          <a:p>
            <a:pPr lvl="0" algn="ctr">
              <a:lnSpc>
                <a:spcPct val="90000"/>
              </a:lnSpc>
            </a:pPr>
            <a:endParaRPr lang="en-IE" sz="4000" b="1" dirty="0">
              <a:solidFill>
                <a:schemeClr val="dk1"/>
              </a:solidFill>
            </a:endParaRPr>
          </a:p>
          <a:p>
            <a:pPr lvl="0" algn="ctr">
              <a:lnSpc>
                <a:spcPct val="90000"/>
              </a:lnSpc>
            </a:pPr>
            <a:r>
              <a:rPr lang="en-IE" sz="4000" b="1" dirty="0" err="1">
                <a:solidFill>
                  <a:schemeClr val="dk1"/>
                </a:solidFill>
              </a:rPr>
              <a:t>Qualità</a:t>
            </a:r>
            <a:r>
              <a:rPr lang="en-IE" sz="4000" b="1" dirty="0">
                <a:solidFill>
                  <a:schemeClr val="dk1"/>
                </a:solidFill>
              </a:rPr>
              <a:t> </a:t>
            </a:r>
            <a:r>
              <a:rPr lang="en-IE" sz="4000" b="1" dirty="0" err="1">
                <a:solidFill>
                  <a:schemeClr val="dk1"/>
                </a:solidFill>
              </a:rPr>
              <a:t>della</a:t>
            </a:r>
            <a:r>
              <a:rPr lang="en-IE" sz="4000" b="1" dirty="0">
                <a:solidFill>
                  <a:schemeClr val="dk1"/>
                </a:solidFill>
              </a:rPr>
              <a:t> </a:t>
            </a:r>
            <a:r>
              <a:rPr lang="en-IE" sz="4000" b="1" dirty="0" err="1">
                <a:solidFill>
                  <a:schemeClr val="dk1"/>
                </a:solidFill>
              </a:rPr>
              <a:t>fotocamera</a:t>
            </a:r>
            <a:r>
              <a:rPr lang="en-IE" sz="4000" b="1" dirty="0">
                <a:solidFill>
                  <a:schemeClr val="dk1"/>
                </a:solidFill>
              </a:rPr>
              <a:t>
</a:t>
            </a:r>
            <a:endParaRPr dirty="0"/>
          </a:p>
        </p:txBody>
      </p:sp>
      <p:cxnSp>
        <p:nvCxnSpPr>
          <p:cNvPr id="268" name="Google Shape;268;p39"/>
          <p:cNvCxnSpPr/>
          <p:nvPr/>
        </p:nvCxnSpPr>
        <p:spPr>
          <a:xfrm>
            <a:off x="9480331" y="5123793"/>
            <a:ext cx="935420" cy="0"/>
          </a:xfrm>
          <a:prstGeom prst="straightConnector1">
            <a:avLst/>
          </a:prstGeom>
          <a:noFill/>
          <a:ln w="25400" cap="sq" cmpd="sng">
            <a:solidFill>
              <a:srgbClr val="262626"/>
            </a:solidFill>
            <a:prstDash val="solid"/>
            <a:bevel/>
            <a:headEnd type="none" w="sm" len="sm"/>
            <a:tailEnd type="none" w="sm" len="sm"/>
          </a:ln>
        </p:spPr>
      </p:cxnSp>
      <p:sp>
        <p:nvSpPr>
          <p:cNvPr id="269" name="Google Shape;269;p3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70" name="Google Shape;270;p39"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71" name="Google Shape;271;p3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72" name="Google Shape;272;p39"/>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sp>
        <p:nvSpPr>
          <p:cNvPr id="277" name="Google Shape;277;p4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8" name="Google Shape;278;p40" descr="A picture containing person, indoor&#10;&#10;Description automatically generated"/>
          <p:cNvPicPr preferRelativeResize="0"/>
          <p:nvPr/>
        </p:nvPicPr>
        <p:blipFill rotWithShape="1">
          <a:blip r:embed="rId3">
            <a:alphaModFix/>
          </a:blip>
          <a:srcRect l="16529" r="4807" b="-1"/>
          <a:stretch/>
        </p:blipFill>
        <p:spPr>
          <a:xfrm>
            <a:off x="4110127" y="10"/>
            <a:ext cx="8081873" cy="6857990"/>
          </a:xfrm>
          <a:custGeom>
            <a:avLst/>
            <a:gdLst/>
            <a:ahLst/>
            <a:cxnLst/>
            <a:rect l="l" t="t" r="r" b="b"/>
            <a:pathLst>
              <a:path w="8081873" h="6858000" extrusionOk="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ln>
            <a:noFill/>
          </a:ln>
        </p:spPr>
      </p:pic>
      <p:sp>
        <p:nvSpPr>
          <p:cNvPr id="279" name="Google Shape;279;p40"/>
          <p:cNvSpPr/>
          <p:nvPr/>
        </p:nvSpPr>
        <p:spPr>
          <a:xfrm>
            <a:off x="0" y="0"/>
            <a:ext cx="4959047" cy="6858000"/>
          </a:xfrm>
          <a:custGeom>
            <a:avLst/>
            <a:gdLst/>
            <a:ahLst/>
            <a:cxnLst/>
            <a:rect l="l" t="t" r="r" b="b"/>
            <a:pathLst>
              <a:path w="4959047" h="6858000" extrusionOk="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solidFill>
            <a:schemeClr val="lt1"/>
          </a:solidFill>
          <a:ln w="9525" cap="flat" cmpd="sng">
            <a:solidFill>
              <a:srgbClr val="FCFBFB"/>
            </a:solidFill>
            <a:prstDash val="solid"/>
            <a:round/>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0" name="Google Shape;280;p40"/>
          <p:cNvSpPr/>
          <p:nvPr/>
        </p:nvSpPr>
        <p:spPr>
          <a:xfrm>
            <a:off x="0" y="0"/>
            <a:ext cx="4948887" cy="6858000"/>
          </a:xfrm>
          <a:custGeom>
            <a:avLst/>
            <a:gdLst/>
            <a:ahLst/>
            <a:cxnLst/>
            <a:rect l="l" t="t" r="r" b="b"/>
            <a:pathLst>
              <a:path w="4948887" h="6858000" extrusionOk="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1" name="Google Shape;281;p40"/>
          <p:cNvSpPr txBox="1"/>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lvl="0">
              <a:lnSpc>
                <a:spcPct val="90000"/>
              </a:lnSpc>
            </a:pPr>
            <a:r>
              <a:rPr lang="en-IE" sz="4800" dirty="0" err="1">
                <a:solidFill>
                  <a:schemeClr val="dk1"/>
                </a:solidFill>
              </a:rPr>
              <a:t>Illuminazione</a:t>
            </a:r>
            <a:r>
              <a:rPr lang="en-IE" sz="4800" dirty="0">
                <a:solidFill>
                  <a:schemeClr val="dk1"/>
                </a:solidFill>
              </a:rPr>
              <a:t>
</a:t>
            </a:r>
            <a:endParaRPr dirty="0"/>
          </a:p>
        </p:txBody>
      </p:sp>
      <p:sp>
        <p:nvSpPr>
          <p:cNvPr id="282" name="Google Shape;282;p40"/>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3" name="Google Shape;283;p40"/>
          <p:cNvSpPr/>
          <p:nvPr/>
        </p:nvSpPr>
        <p:spPr>
          <a:xfrm>
            <a:off x="481029" y="4546920"/>
            <a:ext cx="402336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4" name="Google Shape;284;p4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85" name="Google Shape;285;p4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86" name="Google Shape;286;p4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87" name="Google Shape;287;p40"/>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2" name="Google Shape;292;p4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Meiryo"/>
              <a:ea typeface="Meiryo"/>
              <a:cs typeface="Meiryo"/>
              <a:sym typeface="Meiryo"/>
            </a:endParaRPr>
          </a:p>
        </p:txBody>
      </p:sp>
      <p:sp>
        <p:nvSpPr>
          <p:cNvPr id="293" name="Google Shape;293;p41"/>
          <p:cNvSpPr/>
          <p:nvPr/>
        </p:nvSpPr>
        <p:spPr>
          <a:xfrm flipH="1">
            <a:off x="2212206"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eiryo"/>
              <a:ea typeface="Meiryo"/>
              <a:cs typeface="Meiryo"/>
              <a:sym typeface="Meiryo"/>
            </a:endParaRPr>
          </a:p>
        </p:txBody>
      </p:sp>
      <p:sp>
        <p:nvSpPr>
          <p:cNvPr id="294" name="Google Shape;294;p41"/>
          <p:cNvSpPr/>
          <p:nvPr/>
        </p:nvSpPr>
        <p:spPr>
          <a:xfrm flipH="1">
            <a:off x="2417551"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eiryo"/>
              <a:ea typeface="Meiryo"/>
              <a:cs typeface="Meiryo"/>
              <a:sym typeface="Meiryo"/>
            </a:endParaRPr>
          </a:p>
        </p:txBody>
      </p:sp>
      <p:pic>
        <p:nvPicPr>
          <p:cNvPr id="295" name="Google Shape;295;p41" descr="A person looking through a camera&#10;&#10;Description automatically generated with medium confidence"/>
          <p:cNvPicPr preferRelativeResize="0"/>
          <p:nvPr/>
        </p:nvPicPr>
        <p:blipFill rotWithShape="1">
          <a:blip r:embed="rId3">
            <a:alphaModFix/>
          </a:blip>
          <a:srcRect l="7075" r="-1" b="-1"/>
          <a:stretch/>
        </p:blipFill>
        <p:spPr>
          <a:xfrm>
            <a:off x="2644776" y="10"/>
            <a:ext cx="9547224" cy="6857990"/>
          </a:xfrm>
          <a:custGeom>
            <a:avLst/>
            <a:gdLst/>
            <a:ahLst/>
            <a:cxnLst/>
            <a:rect l="l" t="t" r="r" b="b"/>
            <a:pathLst>
              <a:path w="9547224" h="6858000" extrusionOk="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ln>
            <a:noFill/>
          </a:ln>
        </p:spPr>
      </p:pic>
      <p:sp>
        <p:nvSpPr>
          <p:cNvPr id="296" name="Google Shape;296;p41"/>
          <p:cNvSpPr/>
          <p:nvPr/>
        </p:nvSpPr>
        <p:spPr>
          <a:xfrm flipH="1">
            <a:off x="2644774" y="0"/>
            <a:ext cx="2756893" cy="6858000"/>
          </a:xfrm>
          <a:custGeom>
            <a:avLst/>
            <a:gdLst/>
            <a:ahLst/>
            <a:cxnLst/>
            <a:rect l="l" t="t" r="r" b="b"/>
            <a:pathLst>
              <a:path w="2756893" h="6858000" extrusionOk="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7" name="Google Shape;297;p4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98" name="Google Shape;298;p4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99" name="Google Shape;299;p4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00" name="Google Shape;300;p41"/>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01" name="Google Shape;301;p41"/>
          <p:cNvSpPr txBox="1"/>
          <p:nvPr/>
        </p:nvSpPr>
        <p:spPr>
          <a:xfrm>
            <a:off x="235341" y="936380"/>
            <a:ext cx="3450102" cy="1323399"/>
          </a:xfrm>
          <a:prstGeom prst="rect">
            <a:avLst/>
          </a:prstGeom>
          <a:noFill/>
          <a:ln>
            <a:noFill/>
          </a:ln>
        </p:spPr>
        <p:txBody>
          <a:bodyPr spcFirstLastPara="1" wrap="square" lIns="91425" tIns="45700" rIns="91425" bIns="45700" anchor="t" anchorCtr="0">
            <a:spAutoFit/>
          </a:bodyPr>
          <a:lstStyle/>
          <a:p>
            <a:pPr lvl="0"/>
            <a:r>
              <a:rPr lang="en-IE" sz="4000" b="1" dirty="0" err="1">
                <a:solidFill>
                  <a:schemeClr val="dk1"/>
                </a:solidFill>
              </a:rPr>
              <a:t>Illuminazione</a:t>
            </a:r>
            <a:r>
              <a:rPr lang="en-IE" sz="4000" b="1" dirty="0">
                <a:solidFill>
                  <a:schemeClr val="dk1"/>
                </a:solidFill>
              </a:rPr>
              <a:t>
</a:t>
            </a:r>
            <a:endParaRPr sz="4000" b="1"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pic>
        <p:nvPicPr>
          <p:cNvPr id="306" name="Google Shape;306;p42" descr="A person sitting at a desk with a camera and a computer&#10;&#10;Description automatically generated with medium confidence"/>
          <p:cNvPicPr preferRelativeResize="0"/>
          <p:nvPr/>
        </p:nvPicPr>
        <p:blipFill rotWithShape="1">
          <a:blip r:embed="rId3">
            <a:alphaModFix/>
          </a:blip>
          <a:srcRect/>
          <a:stretch/>
        </p:blipFill>
        <p:spPr>
          <a:xfrm>
            <a:off x="4236656" y="643466"/>
            <a:ext cx="3718687" cy="5571067"/>
          </a:xfrm>
          <a:prstGeom prst="rect">
            <a:avLst/>
          </a:prstGeom>
          <a:noFill/>
          <a:ln>
            <a:noFill/>
          </a:ln>
        </p:spPr>
      </p:pic>
      <p:sp>
        <p:nvSpPr>
          <p:cNvPr id="307" name="Google Shape;307;p42"/>
          <p:cNvSpPr/>
          <p:nvPr/>
        </p:nvSpPr>
        <p:spPr>
          <a:xfrm>
            <a:off x="10435590" y="57150"/>
            <a:ext cx="1756410"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308" name="Google Shape;308;p4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09" name="Google Shape;309;p4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10" name="Google Shape;310;p4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11" name="Google Shape;311;p42" descr="Logo&#10;&#10;Description automatically generated with medium confidence"/>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12" name="Google Shape;312;p42"/>
          <p:cNvSpPr txBox="1"/>
          <p:nvPr/>
        </p:nvSpPr>
        <p:spPr>
          <a:xfrm>
            <a:off x="856706" y="936380"/>
            <a:ext cx="2485208" cy="1938952"/>
          </a:xfrm>
          <a:prstGeom prst="rect">
            <a:avLst/>
          </a:prstGeom>
          <a:noFill/>
          <a:ln>
            <a:noFill/>
          </a:ln>
        </p:spPr>
        <p:txBody>
          <a:bodyPr spcFirstLastPara="1" wrap="square" lIns="91425" tIns="45700" rIns="91425" bIns="45700" anchor="t" anchorCtr="0">
            <a:spAutoFit/>
          </a:bodyPr>
          <a:lstStyle/>
          <a:p>
            <a:pPr lvl="0"/>
            <a:r>
              <a:rPr lang="en-IE" sz="4000" b="1" dirty="0" err="1"/>
              <a:t>Supporto</a:t>
            </a:r>
            <a:r>
              <a:rPr lang="en-IE" sz="4000" b="1" dirty="0"/>
              <a:t> </a:t>
            </a:r>
            <a:r>
              <a:rPr lang="en-IE" sz="4000" b="1" dirty="0" err="1"/>
              <a:t>treppiede</a:t>
            </a:r>
            <a:r>
              <a:rPr lang="en-IE" sz="4000" b="1" dirty="0"/>
              <a:t>
</a:t>
            </a:r>
            <a:endParaRPr sz="4000" b="1" i="0" u="none" strike="noStrike" cap="none" dirty="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5" name="Google Shape;105;p2"/>
          <p:cNvPicPr preferRelativeResize="0"/>
          <p:nvPr/>
        </p:nvPicPr>
        <p:blipFill rotWithShape="1">
          <a:blip r:embed="rId4">
            <a:alphaModFix/>
          </a:blip>
          <a:srcRect/>
          <a:stretch/>
        </p:blipFill>
        <p:spPr>
          <a:xfrm rot="5400000">
            <a:off x="4017640" y="-488420"/>
            <a:ext cx="4156720" cy="7335722"/>
          </a:xfrm>
          <a:prstGeom prst="rect">
            <a:avLst/>
          </a:prstGeom>
          <a:noFill/>
          <a:ln>
            <a:noFill/>
          </a:ln>
        </p:spPr>
      </p:pic>
      <p:sp>
        <p:nvSpPr>
          <p:cNvPr id="106" name="Google Shape;106;p2"/>
          <p:cNvSpPr txBox="1"/>
          <p:nvPr/>
        </p:nvSpPr>
        <p:spPr>
          <a:xfrm>
            <a:off x="2997272" y="2084079"/>
            <a:ext cx="6197455" cy="1754286"/>
          </a:xfrm>
          <a:prstGeom prst="rect">
            <a:avLst/>
          </a:prstGeom>
          <a:noFill/>
          <a:ln>
            <a:noFill/>
          </a:ln>
        </p:spPr>
        <p:txBody>
          <a:bodyPr spcFirstLastPara="1" wrap="square" lIns="91425" tIns="45700" rIns="91425" bIns="45700" anchor="t" anchorCtr="0">
            <a:spAutoFit/>
          </a:bodyPr>
          <a:lstStyle/>
          <a:p>
            <a:pPr lvl="0" algn="r">
              <a:buSzPts val="3600"/>
            </a:pPr>
            <a:r>
              <a:rPr lang="en-IE" sz="3600" b="0" i="0" u="none" strike="noStrike" cap="none" dirty="0">
                <a:solidFill>
                  <a:srgbClr val="FD3259"/>
                </a:solidFill>
                <a:latin typeface="Arial Black"/>
                <a:ea typeface="Arial Black"/>
                <a:cs typeface="Arial Black"/>
                <a:sym typeface="Arial Black"/>
              </a:rPr>
              <a:t>Modulo 3: </a:t>
            </a:r>
            <a:r>
              <a:rPr lang="it-IT" sz="3600" dirty="0">
                <a:solidFill>
                  <a:srgbClr val="FD3259"/>
                </a:solidFill>
                <a:latin typeface="Arial Black"/>
                <a:ea typeface="Arial Black"/>
                <a:cs typeface="Arial Black"/>
                <a:sym typeface="Arial Black"/>
              </a:rPr>
              <a:t>Produrre la tua storia in formato digitale</a:t>
            </a:r>
            <a:endParaRPr sz="3600" b="0" i="0" u="none" strike="noStrike" cap="none" dirty="0">
              <a:solidFill>
                <a:srgbClr val="FD3259"/>
              </a:solidFill>
              <a:latin typeface="Arial Black"/>
              <a:ea typeface="Arial Black"/>
              <a:cs typeface="Arial Black"/>
              <a:sym typeface="Arial Black"/>
            </a:endParaRPr>
          </a:p>
        </p:txBody>
      </p:sp>
      <p:sp>
        <p:nvSpPr>
          <p:cNvPr id="107" name="Google Shape;107;p2"/>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08" name="Google Shape;108;p2" descr="Text&#10;&#10;Description automatically generated"/>
          <p:cNvPicPr preferRelativeResize="0"/>
          <p:nvPr/>
        </p:nvPicPr>
        <p:blipFill rotWithShape="1">
          <a:blip r:embed="rId5">
            <a:alphaModFix/>
          </a:blip>
          <a:srcRect/>
          <a:stretch/>
        </p:blipFill>
        <p:spPr>
          <a:xfrm>
            <a:off x="235341" y="6247302"/>
            <a:ext cx="1964299" cy="427819"/>
          </a:xfrm>
          <a:prstGeom prst="rect">
            <a:avLst/>
          </a:prstGeom>
          <a:noFill/>
          <a:ln>
            <a:noFill/>
          </a:ln>
        </p:spPr>
      </p:pic>
      <p:sp>
        <p:nvSpPr>
          <p:cNvPr id="109" name="Google Shape;109;p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10" name="Google Shape;110;p2"/>
          <p:cNvPicPr preferRelativeResize="0"/>
          <p:nvPr/>
        </p:nvPicPr>
        <p:blipFill rotWithShape="1">
          <a:blip r:embed="rId6">
            <a:alphaModFix/>
          </a:blip>
          <a:srcRect/>
          <a:stretch/>
        </p:blipFill>
        <p:spPr>
          <a:xfrm>
            <a:off x="11374639" y="152449"/>
            <a:ext cx="462675" cy="70919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p43"/>
          <p:cNvSpPr/>
          <p:nvPr/>
        </p:nvSpPr>
        <p:spPr>
          <a:xfrm>
            <a:off x="2" y="0"/>
            <a:ext cx="12191997"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18" name="Google Shape;318;p43" descr="A hand holding a phone&#10;&#10;Description automatically generated with low confidence"/>
          <p:cNvPicPr preferRelativeResize="0"/>
          <p:nvPr/>
        </p:nvPicPr>
        <p:blipFill rotWithShape="1">
          <a:blip r:embed="rId3">
            <a:alphaModFix/>
          </a:blip>
          <a:srcRect t="6126" r="-1" b="19915"/>
          <a:stretch/>
        </p:blipFill>
        <p:spPr>
          <a:xfrm>
            <a:off x="20" y="10"/>
            <a:ext cx="9272902" cy="6857990"/>
          </a:xfrm>
          <a:custGeom>
            <a:avLst/>
            <a:gdLst/>
            <a:ahLst/>
            <a:cxnLst/>
            <a:rect l="l" t="t" r="r" b="b"/>
            <a:pathLst>
              <a:path w="9272922" h="6858000" extrusionOk="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ln>
            <a:noFill/>
          </a:ln>
        </p:spPr>
      </p:pic>
      <p:sp>
        <p:nvSpPr>
          <p:cNvPr id="319" name="Google Shape;319;p43"/>
          <p:cNvSpPr/>
          <p:nvPr/>
        </p:nvSpPr>
        <p:spPr>
          <a:xfrm>
            <a:off x="9160561" y="1348782"/>
            <a:ext cx="935037" cy="8243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43"/>
          <p:cNvSpPr/>
          <p:nvPr/>
        </p:nvSpPr>
        <p:spPr>
          <a:xfrm>
            <a:off x="9960661" y="1000124"/>
            <a:ext cx="762167" cy="6719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1" name="Google Shape;321;p43"/>
          <p:cNvSpPr/>
          <p:nvPr/>
        </p:nvSpPr>
        <p:spPr>
          <a:xfrm>
            <a:off x="10435590" y="57150"/>
            <a:ext cx="1756410"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322" name="Google Shape;322;p4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3" name="Google Shape;323;p4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24" name="Google Shape;324;p4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5" name="Google Shape;325;p43" descr="Logo&#10;&#10;Description automatically generated with medium confidence"/>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26" name="Google Shape;326;p43"/>
          <p:cNvSpPr txBox="1"/>
          <p:nvPr/>
        </p:nvSpPr>
        <p:spPr>
          <a:xfrm>
            <a:off x="8094689" y="4684904"/>
            <a:ext cx="3753292" cy="1323399"/>
          </a:xfrm>
          <a:prstGeom prst="rect">
            <a:avLst/>
          </a:prstGeom>
          <a:noFill/>
          <a:ln>
            <a:noFill/>
          </a:ln>
        </p:spPr>
        <p:txBody>
          <a:bodyPr spcFirstLastPara="1" wrap="square" lIns="91425" tIns="45700" rIns="91425" bIns="45700" anchor="t" anchorCtr="0">
            <a:spAutoFit/>
          </a:bodyPr>
          <a:lstStyle/>
          <a:p>
            <a:pPr lvl="0">
              <a:buSzPts val="4000"/>
            </a:pPr>
            <a:r>
              <a:rPr lang="en-IE" sz="4000" b="1" dirty="0" err="1"/>
              <a:t>Registrazione</a:t>
            </a:r>
            <a:r>
              <a:rPr lang="en-IE" sz="4000" b="1" dirty="0"/>
              <a:t>
</a:t>
            </a:r>
            <a:endParaRPr sz="4000" b="1" i="0" u="none" strike="noStrike" cap="none" dirty="0">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4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2" name="Google Shape;332;p44"/>
          <p:cNvSpPr/>
          <p:nvPr/>
        </p:nvSpPr>
        <p:spPr>
          <a:xfrm>
            <a:off x="0" y="0"/>
            <a:ext cx="12192000" cy="6858000"/>
          </a:xfrm>
          <a:custGeom>
            <a:avLst/>
            <a:gdLst/>
            <a:ahLst/>
            <a:cxnLst/>
            <a:rect l="l" t="t" r="r" b="b"/>
            <a:pathLst>
              <a:path w="12192000" h="6858000" extrusionOk="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dk2">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33" name="Google Shape;333;p44" descr="A picture containing text, electronics, cellphone&#10;&#10;Description automatically generated"/>
          <p:cNvPicPr preferRelativeResize="0"/>
          <p:nvPr/>
        </p:nvPicPr>
        <p:blipFill rotWithShape="1">
          <a:blip r:embed="rId3">
            <a:alphaModFix/>
          </a:blip>
          <a:srcRect/>
          <a:stretch/>
        </p:blipFill>
        <p:spPr>
          <a:xfrm>
            <a:off x="5070853" y="1201003"/>
            <a:ext cx="2310736" cy="4107976"/>
          </a:xfrm>
          <a:prstGeom prst="rect">
            <a:avLst/>
          </a:prstGeom>
          <a:noFill/>
          <a:ln>
            <a:noFill/>
          </a:ln>
        </p:spPr>
      </p:pic>
      <p:sp>
        <p:nvSpPr>
          <p:cNvPr id="334" name="Google Shape;334;p4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35" name="Google Shape;335;p4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36" name="Google Shape;336;p4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37" name="Google Shape;337;p44"/>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1"/>
        <p:cNvGrpSpPr/>
        <p:nvPr/>
      </p:nvGrpSpPr>
      <p:grpSpPr>
        <a:xfrm>
          <a:off x="0" y="0"/>
          <a:ext cx="0" cy="0"/>
          <a:chOff x="0" y="0"/>
          <a:chExt cx="0" cy="0"/>
        </a:xfrm>
      </p:grpSpPr>
      <p:sp>
        <p:nvSpPr>
          <p:cNvPr id="342" name="Google Shape;342;p45"/>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43" name="Google Shape;343;p45" descr="A person holding a sign&#10;&#10;Description automatically generated with low confidence"/>
          <p:cNvPicPr preferRelativeResize="0"/>
          <p:nvPr/>
        </p:nvPicPr>
        <p:blipFill rotWithShape="1">
          <a:blip r:embed="rId3">
            <a:alphaModFix/>
          </a:blip>
          <a:srcRect t="141" b="16541"/>
          <a:stretch/>
        </p:blipFill>
        <p:spPr>
          <a:xfrm>
            <a:off x="20" y="1282"/>
            <a:ext cx="12191980" cy="6856718"/>
          </a:xfrm>
          <a:prstGeom prst="rect">
            <a:avLst/>
          </a:prstGeom>
          <a:noFill/>
          <a:ln>
            <a:noFill/>
          </a:ln>
        </p:spPr>
      </p:pic>
      <p:sp>
        <p:nvSpPr>
          <p:cNvPr id="344" name="Google Shape;344;p4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45" name="Google Shape;345;p45"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46" name="Google Shape;346;p4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47" name="Google Shape;347;p45"/>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4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53" name="Google Shape;353;p46"/>
          <p:cNvPicPr preferRelativeResize="0"/>
          <p:nvPr/>
        </p:nvPicPr>
        <p:blipFill rotWithShape="1">
          <a:blip r:embed="rId4">
            <a:alphaModFix/>
          </a:blip>
          <a:srcRect/>
          <a:stretch/>
        </p:blipFill>
        <p:spPr>
          <a:xfrm>
            <a:off x="2331064" y="1800570"/>
            <a:ext cx="7529869" cy="4869747"/>
          </a:xfrm>
          <a:prstGeom prst="rect">
            <a:avLst/>
          </a:prstGeom>
          <a:noFill/>
          <a:ln>
            <a:noFill/>
          </a:ln>
        </p:spPr>
      </p:pic>
      <p:sp>
        <p:nvSpPr>
          <p:cNvPr id="354" name="Google Shape;354;p4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55" name="Google Shape;355;p46"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356" name="Google Shape;356;p4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57" name="Google Shape;357;p46"/>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358" name="Google Shape;358;p46"/>
          <p:cNvSpPr txBox="1"/>
          <p:nvPr/>
        </p:nvSpPr>
        <p:spPr>
          <a:xfrm>
            <a:off x="3692304" y="2175143"/>
            <a:ext cx="4807390" cy="4708941"/>
          </a:xfrm>
          <a:prstGeom prst="rect">
            <a:avLst/>
          </a:prstGeom>
          <a:noFill/>
          <a:ln>
            <a:noFill/>
          </a:ln>
        </p:spPr>
        <p:txBody>
          <a:bodyPr spcFirstLastPara="1" wrap="square" lIns="91425" tIns="45700" rIns="91425" bIns="45700" anchor="t" anchorCtr="0">
            <a:spAutoFit/>
          </a:bodyPr>
          <a:lstStyle/>
          <a:p>
            <a:pPr lvl="0"/>
            <a:r>
              <a:rPr lang="en-IE" sz="6000" b="0" i="0" u="none" strike="noStrike" cap="none" dirty="0" err="1">
                <a:solidFill>
                  <a:srgbClr val="000000"/>
                </a:solidFill>
                <a:latin typeface="Arial"/>
                <a:ea typeface="Arial"/>
                <a:cs typeface="Arial"/>
                <a:sym typeface="Arial"/>
              </a:rPr>
              <a:t>Unità</a:t>
            </a:r>
            <a:r>
              <a:rPr lang="en-IE" sz="6000" b="0" i="0" u="none" strike="noStrike" cap="none" dirty="0">
                <a:solidFill>
                  <a:srgbClr val="000000"/>
                </a:solidFill>
                <a:latin typeface="Arial"/>
                <a:ea typeface="Arial"/>
                <a:cs typeface="Arial"/>
                <a:sym typeface="Arial"/>
              </a:rPr>
              <a:t> 3: </a:t>
            </a:r>
            <a:r>
              <a:rPr lang="en-IE" sz="6000" dirty="0" err="1"/>
              <a:t>Introduzione</a:t>
            </a:r>
            <a:r>
              <a:rPr lang="en-IE" sz="6000" dirty="0"/>
              <a:t> </a:t>
            </a:r>
            <a:r>
              <a:rPr lang="en-IE" sz="6000" dirty="0" err="1"/>
              <a:t>alla</a:t>
            </a:r>
            <a:r>
              <a:rPr lang="en-IE" sz="6000" dirty="0"/>
              <a:t> </a:t>
            </a:r>
            <a:r>
              <a:rPr lang="en-IE" sz="6000" dirty="0" err="1"/>
              <a:t>produzione</a:t>
            </a:r>
            <a:r>
              <a:rPr lang="en-IE" sz="6000" dirty="0"/>
              <a:t> </a:t>
            </a:r>
            <a:r>
              <a:rPr lang="en-IE" sz="6000" dirty="0" err="1"/>
              <a:t>dell’audio</a:t>
            </a:r>
            <a:endParaRPr sz="6000" b="0" i="0" u="none" strike="noStrike" cap="none"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2"/>
        <p:cNvGrpSpPr/>
        <p:nvPr/>
      </p:nvGrpSpPr>
      <p:grpSpPr>
        <a:xfrm>
          <a:off x="0" y="0"/>
          <a:ext cx="0" cy="0"/>
          <a:chOff x="0" y="0"/>
          <a:chExt cx="0" cy="0"/>
        </a:xfrm>
      </p:grpSpPr>
      <p:sp>
        <p:nvSpPr>
          <p:cNvPr id="363" name="Google Shape;363;p47"/>
          <p:cNvSpPr/>
          <p:nvPr/>
        </p:nvSpPr>
        <p:spPr>
          <a:xfrm>
            <a:off x="1210277" y="0"/>
            <a:ext cx="9771446" cy="6858000"/>
          </a:xfrm>
          <a:custGeom>
            <a:avLst/>
            <a:gdLst/>
            <a:ahLst/>
            <a:cxnLst/>
            <a:rect l="l" t="t" r="r" b="b"/>
            <a:pathLst>
              <a:path w="9771446" h="6858000" extrusionOk="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96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64" name="Google Shape;364;p47" descr="A picture containing table, indoor, person&#10;&#10;Description automatically generated"/>
          <p:cNvPicPr preferRelativeResize="0"/>
          <p:nvPr/>
        </p:nvPicPr>
        <p:blipFill rotWithShape="1">
          <a:blip r:embed="rId3">
            <a:alphaModFix/>
          </a:blip>
          <a:srcRect t="16813" b="33808"/>
          <a:stretch/>
        </p:blipFill>
        <p:spPr>
          <a:xfrm>
            <a:off x="1460597" y="10"/>
            <a:ext cx="9270806" cy="6857990"/>
          </a:xfrm>
          <a:custGeom>
            <a:avLst/>
            <a:gdLst/>
            <a:ahLst/>
            <a:cxnLst/>
            <a:rect l="l" t="t" r="r" b="b"/>
            <a:pathLst>
              <a:path w="9270806" h="6858000" extrusionOk="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365" name="Google Shape;365;p47"/>
          <p:cNvSpPr/>
          <p:nvPr/>
        </p:nvSpPr>
        <p:spPr>
          <a:xfrm>
            <a:off x="10435590" y="57150"/>
            <a:ext cx="1756410"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366" name="Google Shape;366;p4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67" name="Google Shape;367;p4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68" name="Google Shape;368;p4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69" name="Google Shape;369;p4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70" name="Google Shape;370;p47"/>
          <p:cNvSpPr txBox="1"/>
          <p:nvPr/>
        </p:nvSpPr>
        <p:spPr>
          <a:xfrm>
            <a:off x="130577" y="187386"/>
            <a:ext cx="3661934" cy="1938952"/>
          </a:xfrm>
          <a:prstGeom prst="rect">
            <a:avLst/>
          </a:prstGeom>
          <a:noFill/>
          <a:ln>
            <a:noFill/>
          </a:ln>
        </p:spPr>
        <p:txBody>
          <a:bodyPr spcFirstLastPara="1" wrap="square" lIns="91425" tIns="45700" rIns="91425" bIns="45700" anchor="t" anchorCtr="0">
            <a:spAutoFit/>
          </a:bodyPr>
          <a:lstStyle/>
          <a:p>
            <a:pPr lvl="0"/>
            <a:r>
              <a:rPr lang="en-IE" sz="4000" b="1" dirty="0" err="1"/>
              <a:t>Registrazione</a:t>
            </a:r>
            <a:r>
              <a:rPr lang="en-IE" sz="4000" b="1" dirty="0"/>
              <a:t> audio
</a:t>
            </a:r>
            <a:endParaRPr sz="4000" b="1" i="0" u="none" strike="noStrike" cap="none" dirty="0">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4"/>
        <p:cNvGrpSpPr/>
        <p:nvPr/>
      </p:nvGrpSpPr>
      <p:grpSpPr>
        <a:xfrm>
          <a:off x="0" y="0"/>
          <a:ext cx="0" cy="0"/>
          <a:chOff x="0" y="0"/>
          <a:chExt cx="0" cy="0"/>
        </a:xfrm>
      </p:grpSpPr>
      <p:pic>
        <p:nvPicPr>
          <p:cNvPr id="375" name="Google Shape;375;p48" descr="A pencil on a piece of paper&#10;&#10;Description automatically generated with low confidence"/>
          <p:cNvPicPr preferRelativeResize="0"/>
          <p:nvPr/>
        </p:nvPicPr>
        <p:blipFill rotWithShape="1">
          <a:blip r:embed="rId3">
            <a:alphaModFix/>
          </a:blip>
          <a:srcRect t="29272" r="-1" b="15635"/>
          <a:stretch/>
        </p:blipFill>
        <p:spPr>
          <a:xfrm>
            <a:off x="3882570" y="10"/>
            <a:ext cx="8309429" cy="6857990"/>
          </a:xfrm>
          <a:custGeom>
            <a:avLst/>
            <a:gdLst/>
            <a:ahLst/>
            <a:cxnLst/>
            <a:rect l="l" t="t" r="r" b="b"/>
            <a:pathLst>
              <a:path w="12192000" h="6858000" extrusionOk="0">
                <a:moveTo>
                  <a:pt x="0" y="0"/>
                </a:moveTo>
                <a:lnTo>
                  <a:pt x="12192000" y="0"/>
                </a:lnTo>
                <a:lnTo>
                  <a:pt x="12192000" y="6858000"/>
                </a:lnTo>
                <a:lnTo>
                  <a:pt x="0" y="6858000"/>
                </a:lnTo>
                <a:close/>
              </a:path>
            </a:pathLst>
          </a:custGeom>
          <a:noFill/>
          <a:ln>
            <a:noFill/>
          </a:ln>
        </p:spPr>
      </p:pic>
      <p:grpSp>
        <p:nvGrpSpPr>
          <p:cNvPr id="376" name="Google Shape;376;p48"/>
          <p:cNvGrpSpPr/>
          <p:nvPr/>
        </p:nvGrpSpPr>
        <p:grpSpPr>
          <a:xfrm>
            <a:off x="-2" y="-1"/>
            <a:ext cx="4581526" cy="6858002"/>
            <a:chOff x="-2" y="-1"/>
            <a:chExt cx="4581526" cy="6858002"/>
          </a:xfrm>
        </p:grpSpPr>
        <p:sp>
          <p:nvSpPr>
            <p:cNvPr id="377" name="Google Shape;377;p48"/>
            <p:cNvSpPr/>
            <p:nvPr/>
          </p:nvSpPr>
          <p:spPr>
            <a:xfrm>
              <a:off x="-2" y="-1"/>
              <a:ext cx="4572002" cy="6858002"/>
            </a:xfrm>
            <a:custGeom>
              <a:avLst/>
              <a:gdLst/>
              <a:ahLst/>
              <a:cxnLst/>
              <a:rect l="l" t="t" r="r" b="b"/>
              <a:pathLst>
                <a:path w="4572002" h="6858002" extrusionOk="0">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dk1"/>
            </a:solidFill>
            <a:ln>
              <a:noFill/>
            </a:ln>
            <a:effectLst>
              <a:outerShdw blurRad="381000" dist="50800" algn="ctr" rotWithShape="0">
                <a:srgbClr val="000000">
                  <a:alpha val="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378" name="Google Shape;378;p48"/>
            <p:cNvGrpSpPr/>
            <p:nvPr/>
          </p:nvGrpSpPr>
          <p:grpSpPr>
            <a:xfrm>
              <a:off x="3697283" y="0"/>
              <a:ext cx="884241" cy="6858002"/>
              <a:chOff x="3697283" y="0"/>
              <a:chExt cx="884241" cy="6858002"/>
            </a:xfrm>
          </p:grpSpPr>
          <p:grpSp>
            <p:nvGrpSpPr>
              <p:cNvPr id="379" name="Google Shape;379;p48"/>
              <p:cNvGrpSpPr/>
              <p:nvPr/>
            </p:nvGrpSpPr>
            <p:grpSpPr>
              <a:xfrm>
                <a:off x="3697283" y="0"/>
                <a:ext cx="884241" cy="6858001"/>
                <a:chOff x="3697283" y="0"/>
                <a:chExt cx="884241" cy="6858001"/>
              </a:xfrm>
            </p:grpSpPr>
            <p:sp>
              <p:nvSpPr>
                <p:cNvPr id="380" name="Google Shape;380;p48"/>
                <p:cNvSpPr/>
                <p:nvPr/>
              </p:nvSpPr>
              <p:spPr>
                <a:xfrm rot="-5400000" flipH="1">
                  <a:off x="705641"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1" name="Google Shape;381;p48"/>
                <p:cNvSpPr/>
                <p:nvPr/>
              </p:nvSpPr>
              <p:spPr>
                <a:xfrm rot="-5400000" flipH="1">
                  <a:off x="715166"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382" name="Google Shape;382;p48"/>
              <p:cNvGrpSpPr/>
              <p:nvPr/>
            </p:nvGrpSpPr>
            <p:grpSpPr>
              <a:xfrm>
                <a:off x="3697283" y="1"/>
                <a:ext cx="884241" cy="6858001"/>
                <a:chOff x="3697283" y="0"/>
                <a:chExt cx="884241" cy="6858001"/>
              </a:xfrm>
            </p:grpSpPr>
            <p:sp>
              <p:nvSpPr>
                <p:cNvPr id="383" name="Google Shape;383;p48"/>
                <p:cNvSpPr/>
                <p:nvPr/>
              </p:nvSpPr>
              <p:spPr>
                <a:xfrm rot="-5400000" flipH="1">
                  <a:off x="705641"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4">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4" name="Google Shape;384;p48"/>
                <p:cNvSpPr/>
                <p:nvPr/>
              </p:nvSpPr>
              <p:spPr>
                <a:xfrm rot="-5400000" flipH="1">
                  <a:off x="715166"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4">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grpSp>
      <p:sp>
        <p:nvSpPr>
          <p:cNvPr id="385" name="Google Shape;385;p4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86" name="Google Shape;386;p48"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387" name="Google Shape;387;p4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88" name="Google Shape;388;p48"/>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389" name="Google Shape;389;p48"/>
          <p:cNvSpPr txBox="1"/>
          <p:nvPr/>
        </p:nvSpPr>
        <p:spPr>
          <a:xfrm>
            <a:off x="571498" y="1725268"/>
            <a:ext cx="3739245"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0" i="0" u="none" strike="noStrike" cap="none" dirty="0" err="1">
                <a:solidFill>
                  <a:srgbClr val="000000"/>
                </a:solidFill>
                <a:highlight>
                  <a:srgbClr val="FFFF00"/>
                </a:highlight>
                <a:latin typeface="Arial"/>
                <a:ea typeface="Arial"/>
                <a:cs typeface="Arial"/>
                <a:sym typeface="Arial"/>
              </a:rPr>
              <a:t>Organizzazione</a:t>
            </a:r>
            <a:r>
              <a:rPr lang="en-IE" sz="4000" b="0" i="0" u="none" strike="noStrike" cap="none" dirty="0">
                <a:solidFill>
                  <a:srgbClr val="000000"/>
                </a:solidFill>
                <a:highlight>
                  <a:srgbClr val="FFFF00"/>
                </a:highlight>
                <a:latin typeface="Arial"/>
                <a:ea typeface="Arial"/>
                <a:cs typeface="Arial"/>
                <a:sym typeface="Arial"/>
              </a:rPr>
              <a:t> e </a:t>
            </a:r>
            <a:r>
              <a:rPr lang="en-IE" sz="4000" b="0" i="0" u="none" strike="noStrike" cap="none" dirty="0" err="1">
                <a:solidFill>
                  <a:srgbClr val="000000"/>
                </a:solidFill>
                <a:highlight>
                  <a:srgbClr val="FFFF00"/>
                </a:highlight>
                <a:latin typeface="Arial"/>
                <a:ea typeface="Arial"/>
                <a:cs typeface="Arial"/>
                <a:sym typeface="Arial"/>
              </a:rPr>
              <a:t>Pianificazione</a:t>
            </a:r>
            <a:endParaRPr sz="40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3"/>
        <p:cNvGrpSpPr/>
        <p:nvPr/>
      </p:nvGrpSpPr>
      <p:grpSpPr>
        <a:xfrm>
          <a:off x="0" y="0"/>
          <a:ext cx="0" cy="0"/>
          <a:chOff x="0" y="0"/>
          <a:chExt cx="0" cy="0"/>
        </a:xfrm>
      </p:grpSpPr>
      <p:sp>
        <p:nvSpPr>
          <p:cNvPr id="394" name="Google Shape;394;p49"/>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95" name="Google Shape;395;p49" descr="A microphone in front of a computer screen&#10;&#10;Description automatically generated with medium confidence"/>
          <p:cNvPicPr preferRelativeResize="0"/>
          <p:nvPr/>
        </p:nvPicPr>
        <p:blipFill rotWithShape="1">
          <a:blip r:embed="rId3">
            <a:alphaModFix/>
          </a:blip>
          <a:srcRect t="9040" b="6706"/>
          <a:stretch/>
        </p:blipFill>
        <p:spPr>
          <a:xfrm>
            <a:off x="-1504" y="1282"/>
            <a:ext cx="12191980" cy="6856718"/>
          </a:xfrm>
          <a:prstGeom prst="rect">
            <a:avLst/>
          </a:prstGeom>
          <a:noFill/>
          <a:ln>
            <a:noFill/>
          </a:ln>
        </p:spPr>
      </p:pic>
      <p:sp>
        <p:nvSpPr>
          <p:cNvPr id="396" name="Google Shape;396;p4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97" name="Google Shape;397;p49"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98" name="Google Shape;398;p4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99" name="Google Shape;399;p49"/>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00" name="Google Shape;400;p49"/>
          <p:cNvSpPr txBox="1"/>
          <p:nvPr/>
        </p:nvSpPr>
        <p:spPr>
          <a:xfrm>
            <a:off x="4899208" y="274660"/>
            <a:ext cx="3892786" cy="1938952"/>
          </a:xfrm>
          <a:prstGeom prst="rect">
            <a:avLst/>
          </a:prstGeom>
          <a:noFill/>
          <a:ln>
            <a:noFill/>
          </a:ln>
        </p:spPr>
        <p:txBody>
          <a:bodyPr spcFirstLastPara="1" wrap="square" lIns="91425" tIns="45700" rIns="91425" bIns="45700" anchor="t" anchorCtr="0">
            <a:spAutoFit/>
          </a:bodyPr>
          <a:lstStyle/>
          <a:p>
            <a:pPr lvl="0"/>
            <a:r>
              <a:rPr lang="en-IE" sz="4000" b="1" dirty="0" err="1"/>
              <a:t>Acquisizione</a:t>
            </a:r>
            <a:r>
              <a:rPr lang="en-IE" sz="4000" b="1" dirty="0"/>
              <a:t> del </a:t>
            </a:r>
            <a:r>
              <a:rPr lang="en-IE" sz="4000" b="1" dirty="0" err="1"/>
              <a:t>suono</a:t>
            </a:r>
            <a:r>
              <a:rPr lang="en-IE" sz="4000" b="1" dirty="0"/>
              <a:t>
</a:t>
            </a:r>
            <a:endParaRPr sz="4000" b="1"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4"/>
        <p:cNvGrpSpPr/>
        <p:nvPr/>
      </p:nvGrpSpPr>
      <p:grpSpPr>
        <a:xfrm>
          <a:off x="0" y="0"/>
          <a:ext cx="0" cy="0"/>
          <a:chOff x="0" y="0"/>
          <a:chExt cx="0" cy="0"/>
        </a:xfrm>
      </p:grpSpPr>
      <p:sp>
        <p:nvSpPr>
          <p:cNvPr id="405" name="Google Shape;405;p50"/>
          <p:cNvSpPr/>
          <p:nvPr/>
        </p:nvSpPr>
        <p:spPr>
          <a:xfrm>
            <a:off x="1210277" y="0"/>
            <a:ext cx="9771446" cy="6858000"/>
          </a:xfrm>
          <a:custGeom>
            <a:avLst/>
            <a:gdLst/>
            <a:ahLst/>
            <a:cxnLst/>
            <a:rect l="l" t="t" r="r" b="b"/>
            <a:pathLst>
              <a:path w="9771446" h="6858000" extrusionOk="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96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6" name="Google Shape;406;p50" descr="A picture containing floor, indoor, room, seat&#10;&#10;Description automatically generated"/>
          <p:cNvPicPr preferRelativeResize="0"/>
          <p:nvPr/>
        </p:nvPicPr>
        <p:blipFill rotWithShape="1">
          <a:blip r:embed="rId3">
            <a:alphaModFix/>
          </a:blip>
          <a:srcRect t="23831" b="26790"/>
          <a:stretch/>
        </p:blipFill>
        <p:spPr>
          <a:xfrm>
            <a:off x="1460597" y="10"/>
            <a:ext cx="9270806" cy="6857990"/>
          </a:xfrm>
          <a:custGeom>
            <a:avLst/>
            <a:gdLst/>
            <a:ahLst/>
            <a:cxnLst/>
            <a:rect l="l" t="t" r="r" b="b"/>
            <a:pathLst>
              <a:path w="9270806" h="6858000" extrusionOk="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407" name="Google Shape;407;p50"/>
          <p:cNvSpPr/>
          <p:nvPr/>
        </p:nvSpPr>
        <p:spPr>
          <a:xfrm>
            <a:off x="10435590" y="57150"/>
            <a:ext cx="1756410"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408" name="Google Shape;408;p5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09" name="Google Shape;409;p5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10" name="Google Shape;410;p5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11" name="Google Shape;411;p50"/>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12" name="Google Shape;412;p50"/>
          <p:cNvSpPr txBox="1"/>
          <p:nvPr/>
        </p:nvSpPr>
        <p:spPr>
          <a:xfrm>
            <a:off x="4985437" y="1611060"/>
            <a:ext cx="423407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dirty="0" err="1">
                <a:highlight>
                  <a:srgbClr val="FFFF00"/>
                </a:highlight>
              </a:rPr>
              <a:t>Scrivi</a:t>
            </a:r>
            <a:r>
              <a:rPr lang="en-IE" sz="4000" dirty="0">
                <a:highlight>
                  <a:srgbClr val="FFFF00"/>
                </a:highlight>
              </a:rPr>
              <a:t> il </a:t>
            </a:r>
            <a:r>
              <a:rPr lang="en-IE" sz="4000" dirty="0" err="1">
                <a:highlight>
                  <a:srgbClr val="FFFF00"/>
                </a:highlight>
              </a:rPr>
              <a:t>tuo</a:t>
            </a:r>
            <a:r>
              <a:rPr lang="en-IE" sz="4000" b="0" i="0" u="none" strike="noStrike" cap="none" dirty="0">
                <a:solidFill>
                  <a:srgbClr val="000000"/>
                </a:solidFill>
                <a:highlight>
                  <a:srgbClr val="FFFF00"/>
                </a:highlight>
                <a:latin typeface="Arial"/>
                <a:ea typeface="Arial"/>
                <a:cs typeface="Arial"/>
                <a:sym typeface="Arial"/>
              </a:rPr>
              <a:t> script </a:t>
            </a:r>
            <a:endParaRPr sz="40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6"/>
        <p:cNvGrpSpPr/>
        <p:nvPr/>
      </p:nvGrpSpPr>
      <p:grpSpPr>
        <a:xfrm>
          <a:off x="0" y="0"/>
          <a:ext cx="0" cy="0"/>
          <a:chOff x="0" y="0"/>
          <a:chExt cx="0" cy="0"/>
        </a:xfrm>
      </p:grpSpPr>
      <p:sp>
        <p:nvSpPr>
          <p:cNvPr id="417" name="Google Shape;417;p51"/>
          <p:cNvSpPr/>
          <p:nvPr/>
        </p:nvSpPr>
        <p:spPr>
          <a:xfrm>
            <a:off x="1210277" y="0"/>
            <a:ext cx="9771446" cy="6858000"/>
          </a:xfrm>
          <a:custGeom>
            <a:avLst/>
            <a:gdLst/>
            <a:ahLst/>
            <a:cxnLst/>
            <a:rect l="l" t="t" r="r" b="b"/>
            <a:pathLst>
              <a:path w="9771446" h="6858000" extrusionOk="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96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18" name="Google Shape;418;p51" descr="A picture containing floor, indoor, person&#10;&#10;Description automatically generated"/>
          <p:cNvPicPr preferRelativeResize="0"/>
          <p:nvPr/>
        </p:nvPicPr>
        <p:blipFill rotWithShape="1">
          <a:blip r:embed="rId3">
            <a:alphaModFix/>
          </a:blip>
          <a:srcRect t="25349" b="25273"/>
          <a:stretch/>
        </p:blipFill>
        <p:spPr>
          <a:xfrm>
            <a:off x="1460597" y="10"/>
            <a:ext cx="9270806" cy="6857990"/>
          </a:xfrm>
          <a:custGeom>
            <a:avLst/>
            <a:gdLst/>
            <a:ahLst/>
            <a:cxnLst/>
            <a:rect l="l" t="t" r="r" b="b"/>
            <a:pathLst>
              <a:path w="9270806" h="6858000" extrusionOk="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419" name="Google Shape;419;p51"/>
          <p:cNvSpPr/>
          <p:nvPr/>
        </p:nvSpPr>
        <p:spPr>
          <a:xfrm>
            <a:off x="10435590" y="57150"/>
            <a:ext cx="1756410"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420" name="Google Shape;420;p5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21" name="Google Shape;421;p5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22" name="Google Shape;422;p5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23" name="Google Shape;423;p51"/>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24" name="Google Shape;424;p51"/>
          <p:cNvSpPr txBox="1"/>
          <p:nvPr/>
        </p:nvSpPr>
        <p:spPr>
          <a:xfrm>
            <a:off x="2932183" y="5534909"/>
            <a:ext cx="632763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dirty="0">
                <a:highlight>
                  <a:srgbClr val="FFFF00"/>
                </a:highlight>
              </a:rPr>
              <a:t>I </a:t>
            </a:r>
            <a:r>
              <a:rPr lang="en-IE" sz="4000" dirty="0" err="1">
                <a:highlight>
                  <a:srgbClr val="FFFF00"/>
                </a:highlight>
              </a:rPr>
              <a:t>tuoi</a:t>
            </a:r>
            <a:r>
              <a:rPr lang="en-IE" sz="4000" dirty="0">
                <a:highlight>
                  <a:srgbClr val="FFFF00"/>
                </a:highlight>
              </a:rPr>
              <a:t> </a:t>
            </a:r>
            <a:r>
              <a:rPr lang="en-IE" sz="4000" b="0" i="0" u="none" strike="noStrike" cap="none" dirty="0" err="1">
                <a:solidFill>
                  <a:srgbClr val="000000"/>
                </a:solidFill>
                <a:highlight>
                  <a:srgbClr val="FFFF00"/>
                </a:highlight>
                <a:latin typeface="Arial"/>
                <a:ea typeface="Arial"/>
                <a:cs typeface="Arial"/>
                <a:sym typeface="Arial"/>
              </a:rPr>
              <a:t>Ospiti</a:t>
            </a:r>
            <a:r>
              <a:rPr lang="en-IE" sz="4000" b="0" i="0" u="none" strike="noStrike" cap="none" dirty="0">
                <a:solidFill>
                  <a:srgbClr val="000000"/>
                </a:solidFill>
                <a:highlight>
                  <a:srgbClr val="FFFF00"/>
                </a:highlight>
                <a:latin typeface="Arial"/>
                <a:ea typeface="Arial"/>
                <a:cs typeface="Arial"/>
                <a:sym typeface="Arial"/>
              </a:rPr>
              <a:t> </a:t>
            </a:r>
            <a:endParaRPr sz="40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sp>
        <p:nvSpPr>
          <p:cNvPr id="429" name="Google Shape;429;p5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30" name="Google Shape;430;p52" descr="A picture containing person, posing&#10;&#10;Description automatically generated"/>
          <p:cNvPicPr preferRelativeResize="0"/>
          <p:nvPr/>
        </p:nvPicPr>
        <p:blipFill rotWithShape="1">
          <a:blip r:embed="rId3">
            <a:alphaModFix/>
          </a:blip>
          <a:srcRect t="12368" b="3378"/>
          <a:stretch/>
        </p:blipFill>
        <p:spPr>
          <a:xfrm>
            <a:off x="20" y="1282"/>
            <a:ext cx="12191980" cy="6856718"/>
          </a:xfrm>
          <a:prstGeom prst="rect">
            <a:avLst/>
          </a:prstGeom>
          <a:noFill/>
          <a:ln>
            <a:noFill/>
          </a:ln>
        </p:spPr>
      </p:pic>
      <p:sp>
        <p:nvSpPr>
          <p:cNvPr id="431" name="Google Shape;431;p5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32" name="Google Shape;432;p5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33" name="Google Shape;433;p5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34" name="Google Shape;434;p52"/>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35" name="Google Shape;435;p52"/>
          <p:cNvSpPr txBox="1"/>
          <p:nvPr/>
        </p:nvSpPr>
        <p:spPr>
          <a:xfrm>
            <a:off x="5660333" y="520943"/>
            <a:ext cx="4586909"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0" i="0" u="none" strike="noStrike" cap="none" dirty="0" err="1">
                <a:solidFill>
                  <a:srgbClr val="000000"/>
                </a:solidFill>
                <a:highlight>
                  <a:srgbClr val="FFFF00"/>
                </a:highlight>
                <a:latin typeface="Arial"/>
                <a:ea typeface="Arial"/>
                <a:cs typeface="Arial"/>
                <a:sym typeface="Arial"/>
              </a:rPr>
              <a:t>Registra</a:t>
            </a:r>
            <a:r>
              <a:rPr lang="en-IE" sz="4000" b="0" i="0" u="none" strike="noStrike" cap="none" dirty="0">
                <a:solidFill>
                  <a:srgbClr val="000000"/>
                </a:solidFill>
                <a:highlight>
                  <a:srgbClr val="FFFF00"/>
                </a:highlight>
                <a:latin typeface="Arial"/>
                <a:ea typeface="Arial"/>
                <a:cs typeface="Arial"/>
                <a:sym typeface="Arial"/>
              </a:rPr>
              <a:t> lo </a:t>
            </a:r>
            <a:r>
              <a:rPr lang="en-IE" sz="4000" b="0" i="0" u="none" strike="noStrike" cap="none" dirty="0" err="1">
                <a:solidFill>
                  <a:srgbClr val="000000"/>
                </a:solidFill>
                <a:highlight>
                  <a:srgbClr val="FFFF00"/>
                </a:highlight>
                <a:latin typeface="Arial"/>
                <a:ea typeface="Arial"/>
                <a:cs typeface="Arial"/>
                <a:sym typeface="Arial"/>
              </a:rPr>
              <a:t>spettacolo</a:t>
            </a:r>
            <a:r>
              <a:rPr lang="en-IE" sz="4000" b="0" i="0" u="none" strike="noStrike" cap="none" dirty="0">
                <a:solidFill>
                  <a:srgbClr val="000000"/>
                </a:solidFill>
                <a:highlight>
                  <a:srgbClr val="FFFF00"/>
                </a:highlight>
                <a:latin typeface="Arial"/>
                <a:ea typeface="Arial"/>
                <a:cs typeface="Arial"/>
                <a:sym typeface="Arial"/>
              </a:rPr>
              <a:t> </a:t>
            </a:r>
            <a:endParaRPr sz="40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3"/>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16" name="Google Shape;116;p3" descr="Text&#10;&#10;Description automatically generated"/>
          <p:cNvPicPr preferRelativeResize="0"/>
          <p:nvPr/>
        </p:nvPicPr>
        <p:blipFill rotWithShape="1">
          <a:blip r:embed="rId3">
            <a:alphaModFix/>
          </a:blip>
          <a:srcRect/>
          <a:stretch/>
        </p:blipFill>
        <p:spPr>
          <a:xfrm>
            <a:off x="235341" y="6247302"/>
            <a:ext cx="1964299" cy="427819"/>
          </a:xfrm>
          <a:prstGeom prst="rect">
            <a:avLst/>
          </a:prstGeom>
          <a:noFill/>
          <a:ln>
            <a:noFill/>
          </a:ln>
        </p:spPr>
      </p:pic>
      <p:sp>
        <p:nvSpPr>
          <p:cNvPr id="117" name="Google Shape;117;p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18" name="Google Shape;118;p3"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pic>
        <p:nvPicPr>
          <p:cNvPr id="119" name="Google Shape;119;p3"/>
          <p:cNvPicPr preferRelativeResize="0"/>
          <p:nvPr/>
        </p:nvPicPr>
        <p:blipFill rotWithShape="1">
          <a:blip r:embed="rId4">
            <a:alphaModFix/>
          </a:blip>
          <a:srcRect/>
          <a:stretch/>
        </p:blipFill>
        <p:spPr>
          <a:xfrm>
            <a:off x="853482" y="-13184"/>
            <a:ext cx="857250" cy="5667375"/>
          </a:xfrm>
          <a:prstGeom prst="rect">
            <a:avLst/>
          </a:prstGeom>
          <a:noFill/>
          <a:ln>
            <a:noFill/>
          </a:ln>
        </p:spPr>
      </p:pic>
      <p:sp>
        <p:nvSpPr>
          <p:cNvPr id="120" name="Google Shape;120;p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21" name="Google Shape;121;p3"/>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22" name="Google Shape;122;p3"/>
          <p:cNvSpPr txBox="1">
            <a:spLocks noGrp="1"/>
          </p:cNvSpPr>
          <p:nvPr>
            <p:ph type="title"/>
          </p:nvPr>
        </p:nvSpPr>
        <p:spPr>
          <a:xfrm>
            <a:off x="2314459" y="310966"/>
            <a:ext cx="9060180" cy="1325563"/>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IE" dirty="0">
                <a:solidFill>
                  <a:schemeClr val="dk1"/>
                </a:solidFill>
                <a:latin typeface="Arial"/>
                <a:ea typeface="Arial"/>
                <a:cs typeface="Arial"/>
                <a:sym typeface="Arial"/>
              </a:rPr>
              <a:t>Modulo 3 </a:t>
            </a:r>
            <a:endParaRPr dirty="0"/>
          </a:p>
        </p:txBody>
      </p:sp>
      <p:sp>
        <p:nvSpPr>
          <p:cNvPr id="123" name="Google Shape;123;p3"/>
          <p:cNvSpPr/>
          <p:nvPr/>
        </p:nvSpPr>
        <p:spPr>
          <a:xfrm>
            <a:off x="2392103" y="2967335"/>
            <a:ext cx="7407798" cy="2862282"/>
          </a:xfrm>
          <a:prstGeom prst="rect">
            <a:avLst/>
          </a:prstGeom>
          <a:noFill/>
          <a:ln>
            <a:noFill/>
          </a:ln>
        </p:spPr>
        <p:txBody>
          <a:bodyPr spcFirstLastPara="1" wrap="square" lIns="91425" tIns="45700" rIns="91425" bIns="45700" anchor="t" anchorCtr="0">
            <a:spAutoFit/>
          </a:bodyPr>
          <a:lstStyle/>
          <a:p>
            <a:pPr lvl="0" algn="ctr"/>
            <a:r>
              <a:rPr lang="en-IE" sz="6000" b="1" dirty="0" err="1">
                <a:solidFill>
                  <a:srgbClr val="F7CAAC"/>
                </a:solidFill>
              </a:rPr>
              <a:t>Risultati</a:t>
            </a:r>
            <a:r>
              <a:rPr lang="en-IE" sz="6000" b="1" dirty="0">
                <a:solidFill>
                  <a:srgbClr val="F7CAAC"/>
                </a:solidFill>
              </a:rPr>
              <a:t> </a:t>
            </a:r>
            <a:r>
              <a:rPr lang="en-IE" sz="6000" b="1" dirty="0" err="1">
                <a:solidFill>
                  <a:srgbClr val="F7CAAC"/>
                </a:solidFill>
              </a:rPr>
              <a:t>dell'apprendimento</a:t>
            </a:r>
            <a:r>
              <a:rPr lang="en-IE" sz="6000" b="1" dirty="0">
                <a:solidFill>
                  <a:srgbClr val="F7CAAC"/>
                </a:solidFill>
              </a:rPr>
              <a:t>
</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9"/>
        <p:cNvGrpSpPr/>
        <p:nvPr/>
      </p:nvGrpSpPr>
      <p:grpSpPr>
        <a:xfrm>
          <a:off x="0" y="0"/>
          <a:ext cx="0" cy="0"/>
          <a:chOff x="0" y="0"/>
          <a:chExt cx="0" cy="0"/>
        </a:xfrm>
      </p:grpSpPr>
      <p:pic>
        <p:nvPicPr>
          <p:cNvPr id="440" name="Google Shape;440;p53" descr="A cell phone next to a charger&#10;&#10;Description automatically generated with low confidence"/>
          <p:cNvPicPr preferRelativeResize="0"/>
          <p:nvPr/>
        </p:nvPicPr>
        <p:blipFill rotWithShape="1">
          <a:blip r:embed="rId3">
            <a:alphaModFix/>
          </a:blip>
          <a:srcRect t="36627" b="25825"/>
          <a:stretch/>
        </p:blipFill>
        <p:spPr>
          <a:xfrm>
            <a:off x="20" y="10"/>
            <a:ext cx="12191980" cy="6857990"/>
          </a:xfrm>
          <a:prstGeom prst="rect">
            <a:avLst/>
          </a:prstGeom>
          <a:noFill/>
          <a:ln>
            <a:noFill/>
          </a:ln>
        </p:spPr>
      </p:pic>
      <p:sp>
        <p:nvSpPr>
          <p:cNvPr id="441" name="Google Shape;441;p53"/>
          <p:cNvSpPr/>
          <p:nvPr/>
        </p:nvSpPr>
        <p:spPr>
          <a:xfrm>
            <a:off x="0" y="0"/>
            <a:ext cx="12192000" cy="6858000"/>
          </a:xfrm>
          <a:prstGeom prst="rect">
            <a:avLst/>
          </a:prstGeom>
          <a:gradFill>
            <a:gsLst>
              <a:gs pos="0">
                <a:srgbClr val="0C0C0C"/>
              </a:gs>
              <a:gs pos="45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2" name="Google Shape;442;p5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43" name="Google Shape;443;p5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44" name="Google Shape;444;p5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45" name="Google Shape;445;p53"/>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46" name="Google Shape;446;p53"/>
          <p:cNvSpPr txBox="1"/>
          <p:nvPr/>
        </p:nvSpPr>
        <p:spPr>
          <a:xfrm>
            <a:off x="6324599" y="4735285"/>
            <a:ext cx="341900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0" i="0" u="none" strike="noStrike" cap="none" dirty="0" err="1">
                <a:solidFill>
                  <a:srgbClr val="000000"/>
                </a:solidFill>
                <a:highlight>
                  <a:srgbClr val="FFFF00"/>
                </a:highlight>
                <a:latin typeface="Arial"/>
                <a:ea typeface="Arial"/>
                <a:cs typeface="Arial"/>
                <a:sym typeface="Arial"/>
              </a:rPr>
              <a:t>Publicazione</a:t>
            </a:r>
            <a:endParaRPr sz="40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450"/>
        <p:cNvGrpSpPr/>
        <p:nvPr/>
      </p:nvGrpSpPr>
      <p:grpSpPr>
        <a:xfrm>
          <a:off x="0" y="0"/>
          <a:ext cx="0" cy="0"/>
          <a:chOff x="0" y="0"/>
          <a:chExt cx="0" cy="0"/>
        </a:xfrm>
      </p:grpSpPr>
      <p:sp>
        <p:nvSpPr>
          <p:cNvPr id="451" name="Google Shape;451;p9"/>
          <p:cNvSpPr txBox="1"/>
          <p:nvPr/>
        </p:nvSpPr>
        <p:spPr>
          <a:xfrm>
            <a:off x="7464614" y="1783959"/>
            <a:ext cx="4087306" cy="288911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endParaRPr sz="5400" b="0" i="0" u="none" strike="noStrike" cap="none">
              <a:solidFill>
                <a:schemeClr val="lt1"/>
              </a:solidFill>
              <a:latin typeface="Arial"/>
              <a:ea typeface="Arial"/>
              <a:cs typeface="Arial"/>
              <a:sym typeface="Arial"/>
            </a:endParaRPr>
          </a:p>
        </p:txBody>
      </p:sp>
      <p:sp>
        <p:nvSpPr>
          <p:cNvPr id="452" name="Google Shape;452;p9"/>
          <p:cNvSpPr/>
          <p:nvPr/>
        </p:nvSpPr>
        <p:spPr>
          <a:xfrm rot="10800000">
            <a:off x="1" y="0"/>
            <a:ext cx="7188051" cy="6858000"/>
          </a:xfrm>
          <a:custGeom>
            <a:avLst/>
            <a:gdLst/>
            <a:ahLst/>
            <a:cxnLst/>
            <a:rect l="l" t="t" r="r" b="b"/>
            <a:pathLst>
              <a:path w="7188051" h="6858000" extrusionOk="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3" name="Google Shape;453;p9" descr="A picture containing text, person, indoor&#10;&#10;Description automatically generated"/>
          <p:cNvPicPr preferRelativeResize="0"/>
          <p:nvPr/>
        </p:nvPicPr>
        <p:blipFill rotWithShape="1">
          <a:blip r:embed="rId3">
            <a:alphaModFix/>
          </a:blip>
          <a:srcRect l="27853" r="3735" b="-1"/>
          <a:stretch/>
        </p:blipFill>
        <p:spPr>
          <a:xfrm>
            <a:off x="1" y="10"/>
            <a:ext cx="7028495" cy="6857990"/>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454" name="Google Shape;454;p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55" name="Google Shape;455;p9"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56" name="Google Shape;456;p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57" name="Google Shape;457;p9"/>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58" name="Google Shape;458;p9"/>
          <p:cNvSpPr txBox="1"/>
          <p:nvPr/>
        </p:nvSpPr>
        <p:spPr>
          <a:xfrm>
            <a:off x="8547651" y="3140765"/>
            <a:ext cx="292210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0" i="0" u="none" strike="noStrike" cap="none">
                <a:solidFill>
                  <a:srgbClr val="000000"/>
                </a:solidFill>
                <a:highlight>
                  <a:srgbClr val="FFFF00"/>
                </a:highlight>
                <a:latin typeface="Arial"/>
                <a:ea typeface="Arial"/>
                <a:cs typeface="Arial"/>
                <a:sym typeface="Arial"/>
              </a:rPr>
              <a:t>Domande?</a:t>
            </a:r>
            <a:endParaRPr sz="40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17"/>
          <p:cNvSpPr txBox="1"/>
          <p:nvPr/>
        </p:nvSpPr>
        <p:spPr>
          <a:xfrm>
            <a:off x="3037812" y="6117162"/>
            <a:ext cx="677164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IE" sz="1000" b="0" i="0" u="none" strike="noStrike" cap="none">
                <a:solidFill>
                  <a:schemeClr val="dk1"/>
                </a:solidFill>
                <a:latin typeface="Arial"/>
                <a:ea typeface="Arial"/>
                <a:cs typeface="Arial"/>
                <a:sym typeface="Arial"/>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endParaRPr sz="1400" b="0" i="0" u="none" strike="noStrike" cap="none">
              <a:solidFill>
                <a:srgbClr val="000000"/>
              </a:solidFill>
              <a:latin typeface="Arial"/>
              <a:ea typeface="Arial"/>
              <a:cs typeface="Arial"/>
              <a:sym typeface="Arial"/>
            </a:endParaRPr>
          </a:p>
        </p:txBody>
      </p:sp>
      <p:pic>
        <p:nvPicPr>
          <p:cNvPr id="464" name="Google Shape;464;p17"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465" name="Google Shape;465;p1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66" name="Google Shape;466;p17"/>
          <p:cNvPicPr preferRelativeResize="0"/>
          <p:nvPr/>
        </p:nvPicPr>
        <p:blipFill rotWithShape="1">
          <a:blip r:embed="rId4">
            <a:alphaModFix/>
          </a:blip>
          <a:srcRect/>
          <a:stretch/>
        </p:blipFill>
        <p:spPr>
          <a:xfrm>
            <a:off x="11374639" y="152449"/>
            <a:ext cx="462675" cy="709197"/>
          </a:xfrm>
          <a:prstGeom prst="rect">
            <a:avLst/>
          </a:prstGeom>
          <a:noFill/>
          <a:ln>
            <a:noFill/>
          </a:ln>
        </p:spPr>
      </p:pic>
      <p:grpSp>
        <p:nvGrpSpPr>
          <p:cNvPr id="467" name="Google Shape;467;p17"/>
          <p:cNvGrpSpPr/>
          <p:nvPr/>
        </p:nvGrpSpPr>
        <p:grpSpPr>
          <a:xfrm>
            <a:off x="2602130" y="3591659"/>
            <a:ext cx="6987740" cy="2019664"/>
            <a:chOff x="1671918" y="2487063"/>
            <a:chExt cx="6453775" cy="1865333"/>
          </a:xfrm>
        </p:grpSpPr>
        <p:pic>
          <p:nvPicPr>
            <p:cNvPr id="468" name="Google Shape;468;p17"/>
            <p:cNvPicPr preferRelativeResize="0"/>
            <p:nvPr/>
          </p:nvPicPr>
          <p:blipFill rotWithShape="1">
            <a:blip r:embed="rId5">
              <a:alphaModFix/>
            </a:blip>
            <a:srcRect/>
            <a:stretch/>
          </p:blipFill>
          <p:spPr>
            <a:xfrm>
              <a:off x="3628337" y="3554732"/>
              <a:ext cx="1131311" cy="754207"/>
            </a:xfrm>
            <a:prstGeom prst="rect">
              <a:avLst/>
            </a:prstGeom>
            <a:noFill/>
            <a:ln>
              <a:noFill/>
            </a:ln>
          </p:spPr>
        </p:pic>
        <p:pic>
          <p:nvPicPr>
            <p:cNvPr id="469" name="Google Shape;469;p17" descr="Logo&#10;&#10;Description automatically generated"/>
            <p:cNvPicPr preferRelativeResize="0"/>
            <p:nvPr/>
          </p:nvPicPr>
          <p:blipFill rotWithShape="1">
            <a:blip r:embed="rId6">
              <a:alphaModFix/>
            </a:blip>
            <a:srcRect/>
            <a:stretch/>
          </p:blipFill>
          <p:spPr>
            <a:xfrm>
              <a:off x="6637985" y="3567439"/>
              <a:ext cx="1487708" cy="741500"/>
            </a:xfrm>
            <a:prstGeom prst="rect">
              <a:avLst/>
            </a:prstGeom>
            <a:noFill/>
            <a:ln>
              <a:noFill/>
            </a:ln>
          </p:spPr>
        </p:pic>
        <p:pic>
          <p:nvPicPr>
            <p:cNvPr id="470" name="Google Shape;470;p17" descr="A picture containing text, first-aid kit, sign&#10;&#10;Description automatically generated"/>
            <p:cNvPicPr preferRelativeResize="0"/>
            <p:nvPr/>
          </p:nvPicPr>
          <p:blipFill rotWithShape="1">
            <a:blip r:embed="rId7">
              <a:alphaModFix/>
            </a:blip>
            <a:srcRect/>
            <a:stretch/>
          </p:blipFill>
          <p:spPr>
            <a:xfrm>
              <a:off x="4572000" y="2510287"/>
              <a:ext cx="594745" cy="853963"/>
            </a:xfrm>
            <a:prstGeom prst="rect">
              <a:avLst/>
            </a:prstGeom>
            <a:noFill/>
            <a:ln>
              <a:noFill/>
            </a:ln>
          </p:spPr>
        </p:pic>
        <p:pic>
          <p:nvPicPr>
            <p:cNvPr id="471" name="Google Shape;471;p17" descr="A picture containing text&#10;&#10;Description automatically generated"/>
            <p:cNvPicPr preferRelativeResize="0"/>
            <p:nvPr/>
          </p:nvPicPr>
          <p:blipFill rotWithShape="1">
            <a:blip r:embed="rId8">
              <a:alphaModFix/>
            </a:blip>
            <a:srcRect/>
            <a:stretch/>
          </p:blipFill>
          <p:spPr>
            <a:xfrm>
              <a:off x="5827597" y="2487063"/>
              <a:ext cx="1007918" cy="1007918"/>
            </a:xfrm>
            <a:prstGeom prst="rect">
              <a:avLst/>
            </a:prstGeom>
            <a:noFill/>
            <a:ln>
              <a:noFill/>
            </a:ln>
          </p:spPr>
        </p:pic>
        <p:pic>
          <p:nvPicPr>
            <p:cNvPr id="472" name="Google Shape;472;p17" descr="A picture containing text&#10;&#10;Description automatically generated"/>
            <p:cNvPicPr preferRelativeResize="0"/>
            <p:nvPr/>
          </p:nvPicPr>
          <p:blipFill rotWithShape="1">
            <a:blip r:embed="rId9">
              <a:alphaModFix/>
            </a:blip>
            <a:srcRect/>
            <a:stretch/>
          </p:blipFill>
          <p:spPr>
            <a:xfrm>
              <a:off x="5228359" y="3462417"/>
              <a:ext cx="889979" cy="889979"/>
            </a:xfrm>
            <a:prstGeom prst="rect">
              <a:avLst/>
            </a:prstGeom>
            <a:noFill/>
            <a:ln>
              <a:noFill/>
            </a:ln>
          </p:spPr>
        </p:pic>
        <p:pic>
          <p:nvPicPr>
            <p:cNvPr id="473" name="Google Shape;473;p17" descr="Logo&#10;&#10;Description automatically generated with medium confidence"/>
            <p:cNvPicPr preferRelativeResize="0"/>
            <p:nvPr/>
          </p:nvPicPr>
          <p:blipFill rotWithShape="1">
            <a:blip r:embed="rId10">
              <a:alphaModFix/>
            </a:blip>
            <a:srcRect/>
            <a:stretch/>
          </p:blipFill>
          <p:spPr>
            <a:xfrm>
              <a:off x="1671918" y="3687222"/>
              <a:ext cx="1487708" cy="607605"/>
            </a:xfrm>
            <a:prstGeom prst="rect">
              <a:avLst/>
            </a:prstGeom>
            <a:noFill/>
            <a:ln>
              <a:noFill/>
            </a:ln>
          </p:spPr>
        </p:pic>
        <p:pic>
          <p:nvPicPr>
            <p:cNvPr id="474" name="Google Shape;474;p17" descr="Logo&#10;&#10;Description automatically generated with medium confidence"/>
            <p:cNvPicPr preferRelativeResize="0"/>
            <p:nvPr/>
          </p:nvPicPr>
          <p:blipFill rotWithShape="1">
            <a:blip r:embed="rId11">
              <a:alphaModFix/>
            </a:blip>
            <a:srcRect/>
            <a:stretch/>
          </p:blipFill>
          <p:spPr>
            <a:xfrm>
              <a:off x="2822894" y="2510287"/>
              <a:ext cx="1007918" cy="984694"/>
            </a:xfrm>
            <a:prstGeom prst="rect">
              <a:avLst/>
            </a:prstGeom>
            <a:noFill/>
            <a:ln>
              <a:noFill/>
            </a:ln>
          </p:spPr>
        </p:pic>
      </p:grpSp>
      <p:pic>
        <p:nvPicPr>
          <p:cNvPr id="475" name="Google Shape;475;p17"/>
          <p:cNvPicPr preferRelativeResize="0"/>
          <p:nvPr/>
        </p:nvPicPr>
        <p:blipFill rotWithShape="1">
          <a:blip r:embed="rId12">
            <a:alphaModFix/>
          </a:blip>
          <a:srcRect/>
          <a:stretch/>
        </p:blipFill>
        <p:spPr>
          <a:xfrm>
            <a:off x="5129963" y="398400"/>
            <a:ext cx="1932074" cy="25011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29" name="Google Shape;129;p4"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130" name="Google Shape;130;p4"/>
          <p:cNvPicPr preferRelativeResize="0"/>
          <p:nvPr/>
        </p:nvPicPr>
        <p:blipFill rotWithShape="1">
          <a:blip r:embed="rId5">
            <a:alphaModFix/>
          </a:blip>
          <a:srcRect/>
          <a:stretch/>
        </p:blipFill>
        <p:spPr>
          <a:xfrm>
            <a:off x="11374639" y="152449"/>
            <a:ext cx="462675" cy="709197"/>
          </a:xfrm>
          <a:prstGeom prst="rect">
            <a:avLst/>
          </a:prstGeom>
          <a:noFill/>
          <a:ln>
            <a:noFill/>
          </a:ln>
        </p:spPr>
      </p:pic>
      <p:graphicFrame>
        <p:nvGraphicFramePr>
          <p:cNvPr id="131" name="Google Shape;131;p4"/>
          <p:cNvGraphicFramePr/>
          <p:nvPr>
            <p:extLst>
              <p:ext uri="{D42A27DB-BD31-4B8C-83A1-F6EECF244321}">
                <p14:modId xmlns:p14="http://schemas.microsoft.com/office/powerpoint/2010/main" val="4060502304"/>
              </p:ext>
            </p:extLst>
          </p:nvPr>
        </p:nvGraphicFramePr>
        <p:xfrm>
          <a:off x="1363132" y="973117"/>
          <a:ext cx="9609700" cy="5494905"/>
        </p:xfrm>
        <a:graphic>
          <a:graphicData uri="http://schemas.openxmlformats.org/drawingml/2006/table">
            <a:tbl>
              <a:tblPr firstRow="1" bandRow="1">
                <a:noFill/>
                <a:tableStyleId>{F79CDB0E-54C0-434A-B482-809E3759D2F4}</a:tableStyleId>
              </a:tblPr>
              <a:tblGrid>
                <a:gridCol w="1367550">
                  <a:extLst>
                    <a:ext uri="{9D8B030D-6E8A-4147-A177-3AD203B41FA5}">
                      <a16:colId xmlns:a16="http://schemas.microsoft.com/office/drawing/2014/main" val="20000"/>
                    </a:ext>
                  </a:extLst>
                </a:gridCol>
                <a:gridCol w="3437300">
                  <a:extLst>
                    <a:ext uri="{9D8B030D-6E8A-4147-A177-3AD203B41FA5}">
                      <a16:colId xmlns:a16="http://schemas.microsoft.com/office/drawing/2014/main" val="20001"/>
                    </a:ext>
                  </a:extLst>
                </a:gridCol>
                <a:gridCol w="2402425">
                  <a:extLst>
                    <a:ext uri="{9D8B030D-6E8A-4147-A177-3AD203B41FA5}">
                      <a16:colId xmlns:a16="http://schemas.microsoft.com/office/drawing/2014/main" val="20002"/>
                    </a:ext>
                  </a:extLst>
                </a:gridCol>
                <a:gridCol w="2402425">
                  <a:extLst>
                    <a:ext uri="{9D8B030D-6E8A-4147-A177-3AD203B41FA5}">
                      <a16:colId xmlns:a16="http://schemas.microsoft.com/office/drawing/2014/main" val="20003"/>
                    </a:ext>
                  </a:extLst>
                </a:gridCol>
              </a:tblGrid>
              <a:tr h="1075275">
                <a:tc rowSpan="4">
                  <a:txBody>
                    <a:bodyPr/>
                    <a:lstStyle/>
                    <a:p>
                      <a:pPr marL="0" marR="0" lvl="0" indent="0" algn="l" rtl="0">
                        <a:lnSpc>
                          <a:spcPct val="100000"/>
                        </a:lnSpc>
                        <a:spcBef>
                          <a:spcPts val="0"/>
                        </a:spcBef>
                        <a:spcAft>
                          <a:spcPts val="0"/>
                        </a:spcAft>
                        <a:buClr>
                          <a:srgbClr val="000000"/>
                        </a:buClr>
                        <a:buSzPts val="1800"/>
                        <a:buFont typeface="Arial"/>
                        <a:buNone/>
                      </a:pPr>
                      <a:r>
                        <a:rPr lang="it-IT" sz="1800" u="none" strike="noStrike" cap="none" dirty="0"/>
                        <a:t>Al completamento di questo modulo, i partecipanti adulti saranno in grado di ...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Conoscenze</a:t>
                      </a:r>
                      <a:r>
                        <a:rPr lang="en-IE" sz="1800" u="none" strike="noStrike" cap="none" dirty="0"/>
                        <a:t>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a:t>Skills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Attitudini</a:t>
                      </a:r>
                      <a:endParaRPr sz="1800" u="none" strike="noStrike" cap="none" dirty="0"/>
                    </a:p>
                  </a:txBody>
                  <a:tcPr marL="91450" marR="91450" marT="45725" marB="45725"/>
                </a:tc>
                <a:extLst>
                  <a:ext uri="{0D108BD9-81ED-4DB2-BD59-A6C34878D82A}">
                    <a16:rowId xmlns:a16="http://schemas.microsoft.com/office/drawing/2014/main" val="10000"/>
                  </a:ext>
                </a:extLst>
              </a:tr>
              <a:tr h="1075275">
                <a:tc vMerge="1">
                  <a:txBody>
                    <a:bodyPr/>
                    <a:lstStyle/>
                    <a:p>
                      <a:endParaRPr lang="it-IT"/>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it-IT" sz="1600" u="none" strike="noStrike" cap="none" dirty="0">
                          <a:latin typeface="Calibri"/>
                          <a:ea typeface="Calibri"/>
                          <a:cs typeface="Calibri"/>
                          <a:sym typeface="Calibri"/>
                        </a:rPr>
                        <a:t>Conoscenza di base di come lo storytelling digitale può essere utilizzato per promuovere e condividere storie con la comunità 
</a:t>
                      </a:r>
                      <a:endParaRPr dirty="0"/>
                    </a:p>
                  </a:txBody>
                  <a:tcPr marL="114300" marR="114300" marT="0" marB="0"/>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it-IT" sz="1600" u="none" strike="noStrike" cap="none" dirty="0">
                          <a:latin typeface="Calibri"/>
                          <a:ea typeface="Calibri"/>
                          <a:cs typeface="Calibri"/>
                          <a:sym typeface="Calibri"/>
                        </a:rPr>
                        <a:t>Discutere il ruolo della narrazione digitale nella condivisione di storie
</a:t>
                      </a:r>
                      <a:endParaRPr dirty="0"/>
                    </a:p>
                  </a:txBody>
                  <a:tcPr marL="114300" marR="114300" marT="0" marB="0"/>
                </a:tc>
                <a:tc>
                  <a:txBody>
                    <a:bodyPr/>
                    <a:lstStyle/>
                    <a:p>
                      <a:pPr marL="342900" marR="0" lvl="0" indent="-342900" algn="l" rtl="0">
                        <a:lnSpc>
                          <a:spcPct val="100000"/>
                        </a:lnSpc>
                        <a:spcBef>
                          <a:spcPts val="0"/>
                        </a:spcBef>
                        <a:spcAft>
                          <a:spcPts val="0"/>
                        </a:spcAft>
                        <a:buClr>
                          <a:srgbClr val="000000"/>
                        </a:buClr>
                        <a:buSzPts val="1000"/>
                        <a:buFont typeface="Noto Sans Symbols"/>
                        <a:buChar char="∙"/>
                      </a:pPr>
                      <a:r>
                        <a:rPr lang="it-IT" sz="1600" b="0" i="0" u="none" strike="noStrike" cap="none" dirty="0">
                          <a:solidFill>
                            <a:srgbClr val="000000"/>
                          </a:solidFill>
                          <a:latin typeface="Calibri"/>
                          <a:ea typeface="Calibri"/>
                          <a:cs typeface="Calibri"/>
                          <a:sym typeface="Calibri"/>
                        </a:rPr>
                        <a:t>Disponibilità a utilizzare le tecnologie per produrre storie in formato digitale
</a:t>
                      </a:r>
                      <a:endParaRPr sz="160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1075275">
                <a:tc vMerge="1">
                  <a:txBody>
                    <a:bodyPr/>
                    <a:lstStyle/>
                    <a:p>
                      <a:endParaRPr lang="it-IT"/>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it-IT" sz="1600" u="none" strike="noStrike" cap="none" dirty="0">
                          <a:latin typeface="Calibri"/>
                          <a:ea typeface="Calibri"/>
                          <a:cs typeface="Calibri"/>
                          <a:sym typeface="Calibri"/>
                        </a:rPr>
                        <a:t>Conoscenza di base di come lo storytelling digitale può creare delle connessioni emotive 
</a:t>
                      </a:r>
                      <a:endParaRPr dirty="0"/>
                    </a:p>
                  </a:txBody>
                  <a:tcPr marL="114300" marR="114300" marT="0" marB="0"/>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it-IT" sz="1600" u="none" strike="noStrike" cap="none" dirty="0">
                          <a:latin typeface="Calibri"/>
                          <a:ea typeface="Calibri"/>
                          <a:cs typeface="Calibri"/>
                          <a:sym typeface="Calibri"/>
                        </a:rPr>
                        <a:t>Riconoscere l'importanza dello storytelling digitale nel 21° secolo 
</a:t>
                      </a:r>
                      <a:endParaRPr dirty="0"/>
                    </a:p>
                  </a:txBody>
                  <a:tcPr marL="114300" marR="114300" marT="0" marB="0"/>
                </a:tc>
                <a:tc>
                  <a:txBody>
                    <a:bodyPr/>
                    <a:lstStyle/>
                    <a:p>
                      <a:pPr marL="342900" marR="0" lvl="0" indent="-342900" algn="l" rtl="0">
                        <a:lnSpc>
                          <a:spcPct val="100000"/>
                        </a:lnSpc>
                        <a:spcBef>
                          <a:spcPts val="0"/>
                        </a:spcBef>
                        <a:spcAft>
                          <a:spcPts val="0"/>
                        </a:spcAft>
                        <a:buClr>
                          <a:srgbClr val="000000"/>
                        </a:buClr>
                        <a:buSzPts val="1000"/>
                        <a:buFont typeface="Noto Sans Symbols"/>
                        <a:buChar char="∙"/>
                      </a:pPr>
                      <a:r>
                        <a:rPr lang="it-IT" sz="1600" b="0" i="0" u="none" strike="noStrike" cap="none" dirty="0">
                          <a:solidFill>
                            <a:srgbClr val="000000"/>
                          </a:solidFill>
                          <a:latin typeface="Calibri"/>
                          <a:ea typeface="Calibri"/>
                          <a:cs typeface="Calibri"/>
                          <a:sym typeface="Calibri"/>
                        </a:rPr>
                        <a:t>Volontà di esplorare l'alfabetizzazione digitale come componente della narrazione digitale 
</a:t>
                      </a:r>
                      <a:endParaRPr sz="160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1075275">
                <a:tc vMerge="1">
                  <a:txBody>
                    <a:bodyPr/>
                    <a:lstStyle/>
                    <a:p>
                      <a:endParaRPr lang="it-IT"/>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it-IT" sz="1600" u="none" strike="noStrike" cap="none" dirty="0">
                          <a:latin typeface="Calibri"/>
                          <a:ea typeface="Calibri"/>
                          <a:cs typeface="Calibri"/>
                          <a:sym typeface="Calibri"/>
                        </a:rPr>
                        <a:t>Conoscenza di base di come le storie possono essere prodotte come cortometraggi, podcast, animazioni, interviste, video, ecc.
</a:t>
                      </a:r>
                      <a:endParaRPr dirty="0"/>
                    </a:p>
                  </a:txBody>
                  <a:tcPr marL="114300" marR="114300" marT="0" marB="0"/>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it-IT" sz="1600" u="none" strike="noStrike" cap="none" dirty="0">
                          <a:latin typeface="Calibri"/>
                          <a:ea typeface="Calibri"/>
                          <a:cs typeface="Calibri"/>
                          <a:sym typeface="Calibri"/>
                        </a:rPr>
                        <a:t>Identificare mezzi e metodologie del digital storytelling 
</a:t>
                      </a:r>
                      <a:endParaRPr dirty="0"/>
                    </a:p>
                  </a:txBody>
                  <a:tcPr marL="114300" marR="114300" marT="0" marB="0"/>
                </a:tc>
                <a:tc>
                  <a:txBody>
                    <a:bodyPr/>
                    <a:lstStyle/>
                    <a:p>
                      <a:pPr marL="342900" marR="0" lvl="0" indent="-342900" algn="l" rtl="0">
                        <a:lnSpc>
                          <a:spcPct val="100000"/>
                        </a:lnSpc>
                        <a:spcBef>
                          <a:spcPts val="0"/>
                        </a:spcBef>
                        <a:spcAft>
                          <a:spcPts val="0"/>
                        </a:spcAft>
                        <a:buClr>
                          <a:srgbClr val="000000"/>
                        </a:buClr>
                        <a:buSzPts val="1000"/>
                        <a:buFont typeface="Noto Sans Symbols"/>
                        <a:buChar char="∙"/>
                      </a:pPr>
                      <a:r>
                        <a:rPr lang="it-IT" sz="1600" b="0" i="0" u="none" strike="noStrike" cap="none" dirty="0">
                          <a:solidFill>
                            <a:srgbClr val="000000"/>
                          </a:solidFill>
                          <a:latin typeface="Calibri"/>
                          <a:ea typeface="Calibri"/>
                          <a:cs typeface="Calibri"/>
                          <a:sym typeface="Calibri"/>
                        </a:rPr>
                        <a:t>Consapevolezza dell'importanza del digital storytelling nella società moderna di oggi 
</a:t>
                      </a:r>
                      <a:endParaRPr sz="160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3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37" name="Google Shape;137;p30"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138" name="Google Shape;138;p30"/>
          <p:cNvPicPr preferRelativeResize="0"/>
          <p:nvPr/>
        </p:nvPicPr>
        <p:blipFill rotWithShape="1">
          <a:blip r:embed="rId5">
            <a:alphaModFix/>
          </a:blip>
          <a:srcRect/>
          <a:stretch/>
        </p:blipFill>
        <p:spPr>
          <a:xfrm>
            <a:off x="11374639" y="152449"/>
            <a:ext cx="462675" cy="709197"/>
          </a:xfrm>
          <a:prstGeom prst="rect">
            <a:avLst/>
          </a:prstGeom>
          <a:noFill/>
          <a:ln>
            <a:noFill/>
          </a:ln>
        </p:spPr>
      </p:pic>
      <p:graphicFrame>
        <p:nvGraphicFramePr>
          <p:cNvPr id="139" name="Google Shape;139;p30"/>
          <p:cNvGraphicFramePr/>
          <p:nvPr>
            <p:extLst>
              <p:ext uri="{D42A27DB-BD31-4B8C-83A1-F6EECF244321}">
                <p14:modId xmlns:p14="http://schemas.microsoft.com/office/powerpoint/2010/main" val="1552716147"/>
              </p:ext>
            </p:extLst>
          </p:nvPr>
        </p:nvGraphicFramePr>
        <p:xfrm>
          <a:off x="1363132" y="973117"/>
          <a:ext cx="9609700" cy="5476080"/>
        </p:xfrm>
        <a:graphic>
          <a:graphicData uri="http://schemas.openxmlformats.org/drawingml/2006/table">
            <a:tbl>
              <a:tblPr firstRow="1" bandRow="1">
                <a:noFill/>
                <a:tableStyleId>{F79CDB0E-54C0-434A-B482-809E3759D2F4}</a:tableStyleId>
              </a:tblPr>
              <a:tblGrid>
                <a:gridCol w="1292375">
                  <a:extLst>
                    <a:ext uri="{9D8B030D-6E8A-4147-A177-3AD203B41FA5}">
                      <a16:colId xmlns:a16="http://schemas.microsoft.com/office/drawing/2014/main" val="20000"/>
                    </a:ext>
                  </a:extLst>
                </a:gridCol>
                <a:gridCol w="3169075">
                  <a:extLst>
                    <a:ext uri="{9D8B030D-6E8A-4147-A177-3AD203B41FA5}">
                      <a16:colId xmlns:a16="http://schemas.microsoft.com/office/drawing/2014/main" val="20001"/>
                    </a:ext>
                  </a:extLst>
                </a:gridCol>
                <a:gridCol w="2906050">
                  <a:extLst>
                    <a:ext uri="{9D8B030D-6E8A-4147-A177-3AD203B41FA5}">
                      <a16:colId xmlns:a16="http://schemas.microsoft.com/office/drawing/2014/main" val="20002"/>
                    </a:ext>
                  </a:extLst>
                </a:gridCol>
                <a:gridCol w="2242200">
                  <a:extLst>
                    <a:ext uri="{9D8B030D-6E8A-4147-A177-3AD203B41FA5}">
                      <a16:colId xmlns:a16="http://schemas.microsoft.com/office/drawing/2014/main" val="20003"/>
                    </a:ext>
                  </a:extLst>
                </a:gridCol>
              </a:tblGrid>
              <a:tr h="1075275">
                <a:tc rowSpan="4">
                  <a:txBody>
                    <a:bodyPr/>
                    <a:lstStyle/>
                    <a:p>
                      <a:pPr marL="0" marR="0" lvl="0" indent="0" algn="l" rtl="0">
                        <a:lnSpc>
                          <a:spcPct val="100000"/>
                        </a:lnSpc>
                        <a:spcBef>
                          <a:spcPts val="0"/>
                        </a:spcBef>
                        <a:spcAft>
                          <a:spcPts val="0"/>
                        </a:spcAft>
                        <a:buClr>
                          <a:srgbClr val="000000"/>
                        </a:buClr>
                        <a:buSzPts val="1800"/>
                        <a:buFont typeface="Arial"/>
                        <a:buNone/>
                      </a:pPr>
                      <a:r>
                        <a:rPr lang="it-IT" sz="1800" u="none" strike="noStrike" cap="none" dirty="0"/>
                        <a:t>Al completamento di questo modulo, i partecipanti adulti saranno in grado di ...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lang="it-IT"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Conoscenze</a:t>
                      </a:r>
                      <a:r>
                        <a:rPr lang="en-IE" sz="1800" u="none" strike="noStrike" cap="none" dirty="0"/>
                        <a:t>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p>
                      <a:pPr marL="0" marR="0" lvl="0" indent="0" algn="ctr" rtl="0">
                        <a:lnSpc>
                          <a:spcPct val="100000"/>
                        </a:lnSpc>
                        <a:spcBef>
                          <a:spcPts val="0"/>
                        </a:spcBef>
                        <a:spcAft>
                          <a:spcPts val="0"/>
                        </a:spcAft>
                        <a:buClr>
                          <a:srgbClr val="000000"/>
                        </a:buClr>
                        <a:buSzPts val="1800"/>
                        <a:buFont typeface="Arial"/>
                        <a:buNone/>
                      </a:pPr>
                      <a:r>
                        <a:rPr lang="en-IE" sz="1800" u="none" strike="noStrike" cap="none"/>
                        <a:t>Skills </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Attitudini</a:t>
                      </a:r>
                      <a:r>
                        <a:rPr lang="en-IE" sz="1800" u="none" strike="noStrike" cap="none" dirty="0"/>
                        <a:t> </a:t>
                      </a:r>
                      <a:endParaRPr sz="1800" u="none" strike="noStrike" cap="none" dirty="0"/>
                    </a:p>
                  </a:txBody>
                  <a:tcPr marL="91450" marR="91450" marT="45725" marB="45725"/>
                </a:tc>
                <a:extLst>
                  <a:ext uri="{0D108BD9-81ED-4DB2-BD59-A6C34878D82A}">
                    <a16:rowId xmlns:a16="http://schemas.microsoft.com/office/drawing/2014/main" val="10000"/>
                  </a:ext>
                </a:extLst>
              </a:tr>
              <a:tr h="1075275">
                <a:tc vMerge="1">
                  <a:txBody>
                    <a:bodyPr/>
                    <a:lstStyle/>
                    <a:p>
                      <a:endParaRPr lang="it-IT"/>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it-IT" sz="1600" u="none" strike="noStrike" cap="none" dirty="0">
                          <a:latin typeface="Calibri"/>
                          <a:ea typeface="Calibri"/>
                          <a:cs typeface="Calibri"/>
                          <a:sym typeface="Calibri"/>
                        </a:rPr>
                        <a:t>Saper produrre un cortometraggio sul tuo smartphone per condividere la storia
</a:t>
                      </a:r>
                      <a:endParaRPr sz="1600" u="none" strike="noStrike" cap="none" dirty="0">
                        <a:latin typeface="Calibri"/>
                        <a:ea typeface="Calibri"/>
                        <a:cs typeface="Calibri"/>
                        <a:sym typeface="Calibri"/>
                      </a:endParaRPr>
                    </a:p>
                  </a:txBody>
                  <a:tcPr marL="114300" marR="114300" marT="0" marB="0"/>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it-IT" sz="1600" u="none" strike="noStrike" cap="none" dirty="0">
                          <a:latin typeface="Calibri"/>
                          <a:ea typeface="Calibri"/>
                          <a:cs typeface="Calibri"/>
                          <a:sym typeface="Calibri"/>
                        </a:rPr>
                        <a:t>Saper navigare nei dispositivi disponibili (smartphone, dispositivi da tavolo) per produrre storie in formato digitale 
</a:t>
                      </a:r>
                      <a:endParaRPr dirty="0"/>
                    </a:p>
                  </a:txBody>
                  <a:tcPr marL="114300" marR="114300" marT="0" marB="0"/>
                </a:tc>
                <a:tc>
                  <a:txBody>
                    <a:bodyPr/>
                    <a:lstStyle/>
                    <a:p>
                      <a:pPr marL="342900" marR="0" lvl="0" indent="-342900" algn="l" rtl="0">
                        <a:lnSpc>
                          <a:spcPct val="100000"/>
                        </a:lnSpc>
                        <a:spcBef>
                          <a:spcPts val="0"/>
                        </a:spcBef>
                        <a:spcAft>
                          <a:spcPts val="0"/>
                        </a:spcAft>
                        <a:buClr>
                          <a:srgbClr val="000000"/>
                        </a:buClr>
                        <a:buSzPts val="1000"/>
                        <a:buFont typeface="Noto Sans Symbols"/>
                        <a:buChar char="∙"/>
                      </a:pPr>
                      <a:r>
                        <a:rPr lang="it-IT" sz="1600" u="none" strike="noStrike" cap="none" dirty="0">
                          <a:latin typeface="Calibri"/>
                          <a:ea typeface="Calibri"/>
                          <a:cs typeface="Calibri"/>
                          <a:sym typeface="Calibri"/>
                        </a:rPr>
                        <a:t>Apertura all'uso delle tecnologie digitali per produrre delle storie 
</a:t>
                      </a:r>
                      <a:endParaRPr sz="1600" u="none" strike="noStrike" cap="none" dirty="0">
                        <a:latin typeface="Calibri"/>
                        <a:ea typeface="Calibri"/>
                        <a:cs typeface="Calibri"/>
                        <a:sym typeface="Calibri"/>
                      </a:endParaRPr>
                    </a:p>
                  </a:txBody>
                  <a:tcPr marL="114300" marR="114300" marT="0" marB="0"/>
                </a:tc>
                <a:extLst>
                  <a:ext uri="{0D108BD9-81ED-4DB2-BD59-A6C34878D82A}">
                    <a16:rowId xmlns:a16="http://schemas.microsoft.com/office/drawing/2014/main" val="10001"/>
                  </a:ext>
                </a:extLst>
              </a:tr>
              <a:tr h="1075275">
                <a:tc vMerge="1">
                  <a:txBody>
                    <a:bodyPr/>
                    <a:lstStyle/>
                    <a:p>
                      <a:endParaRPr lang="it-IT"/>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it-IT" sz="1600" u="none" strike="noStrike" cap="none" dirty="0">
                          <a:latin typeface="Calibri"/>
                          <a:ea typeface="Calibri"/>
                          <a:cs typeface="Calibri"/>
                          <a:sym typeface="Calibri"/>
                        </a:rPr>
                        <a:t>Conoscenza di base di come lo storytelling digitale può  promuovere e condividere storie con la comunità  
</a:t>
                      </a:r>
                      <a:endParaRPr sz="1600" u="none" strike="noStrike" cap="none" dirty="0">
                        <a:latin typeface="Calibri"/>
                        <a:ea typeface="Calibri"/>
                        <a:cs typeface="Calibri"/>
                        <a:sym typeface="Calibri"/>
                      </a:endParaRPr>
                    </a:p>
                  </a:txBody>
                  <a:tcPr marL="114300" marR="114300" marT="0" marB="0"/>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it-IT" sz="1600" u="none" strike="noStrike" cap="none" dirty="0">
                          <a:latin typeface="Calibri"/>
                          <a:ea typeface="Calibri"/>
                          <a:cs typeface="Calibri"/>
                          <a:sym typeface="Calibri"/>
                        </a:rPr>
                        <a:t>Dimostrare le competenze e le tecniche utilizzate nella produzione di media digitali su smartphone o tablet
</a:t>
                      </a:r>
                      <a:endParaRPr dirty="0"/>
                    </a:p>
                  </a:txBody>
                  <a:tcPr marL="114300" marR="114300" marT="0" marB="0"/>
                </a:tc>
                <a:tc>
                  <a:txBody>
                    <a:bodyPr/>
                    <a:lstStyle/>
                    <a:p>
                      <a:pPr marL="342900" marR="0" lvl="0" indent="-279400" algn="l" rtl="0">
                        <a:lnSpc>
                          <a:spcPct val="100000"/>
                        </a:lnSpc>
                        <a:spcBef>
                          <a:spcPts val="0"/>
                        </a:spcBef>
                        <a:spcAft>
                          <a:spcPts val="0"/>
                        </a:spcAft>
                        <a:buClr>
                          <a:srgbClr val="000000"/>
                        </a:buClr>
                        <a:buSzPts val="1000"/>
                        <a:buFont typeface="Noto Sans Symbols"/>
                        <a:buNone/>
                      </a:pPr>
                      <a:endParaRPr sz="1600" u="none" strike="noStrike" cap="none">
                        <a:latin typeface="Calibri"/>
                        <a:ea typeface="Calibri"/>
                        <a:cs typeface="Calibri"/>
                        <a:sym typeface="Calibri"/>
                      </a:endParaRPr>
                    </a:p>
                  </a:txBody>
                  <a:tcPr marL="114300" marR="114300" marT="0" marB="0"/>
                </a:tc>
                <a:extLst>
                  <a:ext uri="{0D108BD9-81ED-4DB2-BD59-A6C34878D82A}">
                    <a16:rowId xmlns:a16="http://schemas.microsoft.com/office/drawing/2014/main" val="10002"/>
                  </a:ext>
                </a:extLst>
              </a:tr>
              <a:tr h="1075275">
                <a:tc vMerge="1">
                  <a:txBody>
                    <a:bodyPr/>
                    <a:lstStyle/>
                    <a:p>
                      <a:endParaRPr lang="it-IT"/>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it-IT" sz="1600" u="none" strike="noStrike" cap="none" dirty="0">
                          <a:latin typeface="Calibri"/>
                          <a:ea typeface="Calibri"/>
                          <a:cs typeface="Calibri"/>
                          <a:sym typeface="Calibri"/>
                        </a:rPr>
                        <a:t>Conoscenza di base di come le storie possono essere prodotte come cortometraggi, podcast, animazioni, interviste, video, ecc.
</a:t>
                      </a:r>
                      <a:endParaRPr sz="1600" u="none" strike="noStrike" cap="none" dirty="0">
                        <a:latin typeface="Calibri"/>
                        <a:ea typeface="Calibri"/>
                        <a:cs typeface="Calibri"/>
                        <a:sym typeface="Calibri"/>
                      </a:endParaRPr>
                    </a:p>
                  </a:txBody>
                  <a:tcPr marL="114300" marR="114300" marT="0" marB="0"/>
                </a:tc>
                <a:tc>
                  <a:txBody>
                    <a:bodyPr/>
                    <a:lstStyle/>
                    <a:p>
                      <a:pPr marL="285750" marR="0" lvl="0" indent="-171450" algn="l" rtl="0">
                        <a:lnSpc>
                          <a:spcPct val="100000"/>
                        </a:lnSpc>
                        <a:spcBef>
                          <a:spcPts val="0"/>
                        </a:spcBef>
                        <a:spcAft>
                          <a:spcPts val="0"/>
                        </a:spcAft>
                        <a:buClr>
                          <a:schemeClr val="dk1"/>
                        </a:buClr>
                        <a:buSzPts val="1800"/>
                        <a:buFont typeface="Courier New"/>
                        <a:buNone/>
                      </a:pPr>
                      <a:endParaRPr sz="1600" u="none" strike="noStrike" cap="none">
                        <a:latin typeface="Calibri"/>
                        <a:ea typeface="Calibri"/>
                        <a:cs typeface="Calibri"/>
                        <a:sym typeface="Calibri"/>
                      </a:endParaRPr>
                    </a:p>
                  </a:txBody>
                  <a:tcPr marL="91450" marR="91450" marT="45725" marB="45725"/>
                </a:tc>
                <a:tc>
                  <a:txBody>
                    <a:bodyPr/>
                    <a:lstStyle/>
                    <a:p>
                      <a:pPr marL="342900" marR="0" lvl="0" indent="-279400" algn="l" rtl="0">
                        <a:lnSpc>
                          <a:spcPct val="100000"/>
                        </a:lnSpc>
                        <a:spcBef>
                          <a:spcPts val="0"/>
                        </a:spcBef>
                        <a:spcAft>
                          <a:spcPts val="0"/>
                        </a:spcAft>
                        <a:buClr>
                          <a:srgbClr val="000000"/>
                        </a:buClr>
                        <a:buSzPts val="1000"/>
                        <a:buFont typeface="Noto Sans Symbols"/>
                        <a:buNone/>
                      </a:pPr>
                      <a:endParaRPr sz="1600" u="none" strike="noStrike" cap="none" dirty="0">
                        <a:latin typeface="Calibri"/>
                        <a:ea typeface="Calibri"/>
                        <a:cs typeface="Calibri"/>
                        <a:sym typeface="Calibri"/>
                      </a:endParaRPr>
                    </a:p>
                  </a:txBody>
                  <a:tcPr marL="114300" marR="114300" marT="0" marB="0"/>
                </a:tc>
                <a:extLst>
                  <a:ext uri="{0D108BD9-81ED-4DB2-BD59-A6C34878D82A}">
                    <a16:rowId xmlns:a16="http://schemas.microsoft.com/office/drawing/2014/main" val="1000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5" name="Google Shape;145;p11"/>
          <p:cNvPicPr preferRelativeResize="0"/>
          <p:nvPr/>
        </p:nvPicPr>
        <p:blipFill rotWithShape="1">
          <a:blip r:embed="rId4">
            <a:alphaModFix/>
          </a:blip>
          <a:srcRect/>
          <a:stretch/>
        </p:blipFill>
        <p:spPr>
          <a:xfrm>
            <a:off x="2331065" y="1222216"/>
            <a:ext cx="7529869" cy="4869747"/>
          </a:xfrm>
          <a:prstGeom prst="rect">
            <a:avLst/>
          </a:prstGeom>
          <a:noFill/>
          <a:ln>
            <a:noFill/>
          </a:ln>
        </p:spPr>
      </p:pic>
      <p:sp>
        <p:nvSpPr>
          <p:cNvPr id="146" name="Google Shape;146;p1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47" name="Google Shape;147;p11"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148" name="Google Shape;148;p1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49" name="Google Shape;149;p11"/>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150" name="Google Shape;150;p11"/>
          <p:cNvSpPr txBox="1"/>
          <p:nvPr/>
        </p:nvSpPr>
        <p:spPr>
          <a:xfrm>
            <a:off x="3692304" y="2175143"/>
            <a:ext cx="4807390"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6600" b="0" i="0" u="none" strike="noStrike" cap="none" dirty="0" err="1">
                <a:solidFill>
                  <a:srgbClr val="000000"/>
                </a:solidFill>
                <a:latin typeface="Arial"/>
                <a:ea typeface="Arial"/>
                <a:cs typeface="Arial"/>
                <a:sym typeface="Arial"/>
              </a:rPr>
              <a:t>Unità</a:t>
            </a:r>
            <a:r>
              <a:rPr lang="en-IE" sz="6600" b="0" i="0" u="none" strike="noStrike" cap="none" dirty="0">
                <a:solidFill>
                  <a:srgbClr val="000000"/>
                </a:solidFill>
                <a:latin typeface="Arial"/>
                <a:ea typeface="Arial"/>
                <a:cs typeface="Arial"/>
                <a:sym typeface="Arial"/>
              </a:rPr>
              <a:t> 1: Storytelling </a:t>
            </a:r>
            <a:r>
              <a:rPr lang="en-IE" sz="6600" b="0" i="0" u="none" strike="noStrike" cap="none" dirty="0" err="1">
                <a:solidFill>
                  <a:srgbClr val="000000"/>
                </a:solidFill>
                <a:latin typeface="Arial"/>
                <a:ea typeface="Arial"/>
                <a:cs typeface="Arial"/>
                <a:sym typeface="Arial"/>
              </a:rPr>
              <a:t>Digitale</a:t>
            </a:r>
            <a:r>
              <a:rPr lang="en-IE" sz="6600" b="0" i="0" u="none" strike="noStrike" cap="none" dirty="0">
                <a:solidFill>
                  <a:srgbClr val="000000"/>
                </a:solidFill>
                <a:latin typeface="Arial"/>
                <a:ea typeface="Arial"/>
                <a:cs typeface="Arial"/>
                <a:sym typeface="Arial"/>
              </a:rPr>
              <a:t> </a:t>
            </a:r>
            <a:endParaRPr sz="6600" b="0" i="0" u="none" strike="noStrike" cap="none"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7"/>
          <p:cNvPicPr preferRelativeResize="0"/>
          <p:nvPr/>
        </p:nvPicPr>
        <p:blipFill rotWithShape="1">
          <a:blip r:embed="rId3">
            <a:alphaModFix/>
          </a:blip>
          <a:srcRect/>
          <a:stretch/>
        </p:blipFill>
        <p:spPr>
          <a:xfrm>
            <a:off x="-1" y="0"/>
            <a:ext cx="12192000" cy="6858000"/>
          </a:xfrm>
          <a:prstGeom prst="rect">
            <a:avLst/>
          </a:prstGeom>
          <a:noFill/>
          <a:ln>
            <a:noFill/>
          </a:ln>
        </p:spPr>
      </p:pic>
      <p:sp>
        <p:nvSpPr>
          <p:cNvPr id="156" name="Google Shape;156;p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57" name="Google Shape;157;p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58" name="Google Shape;158;p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59" name="Google Shape;159;p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60" name="Google Shape;160;p7"/>
          <p:cNvSpPr txBox="1"/>
          <p:nvPr/>
        </p:nvSpPr>
        <p:spPr>
          <a:xfrm>
            <a:off x="832918" y="1674674"/>
            <a:ext cx="4001631" cy="3046948"/>
          </a:xfrm>
          <a:prstGeom prst="rect">
            <a:avLst/>
          </a:prstGeom>
          <a:noFill/>
          <a:ln>
            <a:noFill/>
          </a:ln>
        </p:spPr>
        <p:txBody>
          <a:bodyPr spcFirstLastPara="1" wrap="square" lIns="91425" tIns="45700" rIns="91425" bIns="45700" anchor="t" anchorCtr="0">
            <a:spAutoFit/>
          </a:bodyPr>
          <a:lstStyle/>
          <a:p>
            <a:pPr lvl="0"/>
            <a:r>
              <a:rPr lang="en-IE" sz="4800" b="1" dirty="0" err="1"/>
              <a:t>Cos'è</a:t>
            </a:r>
            <a:r>
              <a:rPr lang="en-IE" sz="4800" b="1" dirty="0"/>
              <a:t> lo storytelling </a:t>
            </a:r>
            <a:r>
              <a:rPr lang="en-IE" sz="4800" b="1" dirty="0" err="1"/>
              <a:t>digitale</a:t>
            </a:r>
            <a:r>
              <a:rPr lang="en-IE" sz="4800" b="1" dirty="0"/>
              <a:t>?
</a:t>
            </a:r>
            <a:endParaRPr sz="4800" b="1"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31"/>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66" name="Google Shape;166;p31"/>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167" name="Google Shape;167;p31"/>
          <p:cNvSpPr txBo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lvl="0">
              <a:lnSpc>
                <a:spcPct val="90000"/>
              </a:lnSpc>
              <a:buSzPts val="2000"/>
              <a:buFont typeface="Arial"/>
              <a:buChar char="•"/>
            </a:pPr>
            <a:r>
              <a:rPr lang="en-IE" sz="2000" b="0" i="0" u="none" strike="noStrike" cap="none" dirty="0">
                <a:solidFill>
                  <a:schemeClr val="lt1"/>
                </a:solidFill>
                <a:latin typeface="Arial"/>
                <a:ea typeface="Arial"/>
                <a:cs typeface="Arial"/>
                <a:sym typeface="Arial"/>
              </a:rPr>
              <a:t>Step 1: </a:t>
            </a:r>
            <a:r>
              <a:rPr lang="en-IE" sz="2000" dirty="0" err="1">
                <a:solidFill>
                  <a:schemeClr val="lt1"/>
                </a:solidFill>
              </a:rPr>
              <a:t>Vieni</a:t>
            </a:r>
            <a:r>
              <a:rPr lang="en-IE" sz="2000" dirty="0">
                <a:solidFill>
                  <a:schemeClr val="lt1"/>
                </a:solidFill>
              </a:rPr>
              <a:t> con </a:t>
            </a:r>
            <a:r>
              <a:rPr lang="en-IE" sz="2000" dirty="0" err="1">
                <a:solidFill>
                  <a:schemeClr val="lt1"/>
                </a:solidFill>
              </a:rPr>
              <a:t>un'idea</a:t>
            </a:r>
            <a:endParaRPr dirty="0"/>
          </a:p>
        </p:txBody>
      </p:sp>
      <p:cxnSp>
        <p:nvCxnSpPr>
          <p:cNvPr id="168" name="Google Shape;168;p31"/>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169" name="Google Shape;169;p31" descr="A hand holding a light bulb&#10;&#10;Description automatically generated"/>
          <p:cNvPicPr preferRelativeResize="0"/>
          <p:nvPr/>
        </p:nvPicPr>
        <p:blipFill rotWithShape="1">
          <a:blip r:embed="rId3">
            <a:alphaModFix/>
          </a:blip>
          <a:srcRect t="19215"/>
          <a:stretch/>
        </p:blipFill>
        <p:spPr>
          <a:xfrm>
            <a:off x="6525453" y="10"/>
            <a:ext cx="5666547" cy="6857990"/>
          </a:xfrm>
          <a:prstGeom prst="rect">
            <a:avLst/>
          </a:prstGeom>
          <a:noFill/>
          <a:ln>
            <a:noFill/>
          </a:ln>
        </p:spPr>
      </p:pic>
      <p:sp>
        <p:nvSpPr>
          <p:cNvPr id="170" name="Google Shape;170;p3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1" name="Google Shape;171;p3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72" name="Google Shape;172;p3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3" name="Google Shape;173;p3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sp>
        <p:nvSpPr>
          <p:cNvPr id="178" name="Google Shape;178;p32"/>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79" name="Google Shape;179;p32"/>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180" name="Google Shape;180;p32"/>
          <p:cNvSpPr txBo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lvl="0">
              <a:lnSpc>
                <a:spcPct val="90000"/>
              </a:lnSpc>
              <a:buSzPts val="2000"/>
              <a:buFont typeface="Arial"/>
              <a:buChar char="•"/>
            </a:pPr>
            <a:r>
              <a:rPr lang="it-IT" sz="2000" dirty="0">
                <a:solidFill>
                  <a:schemeClr val="lt1"/>
                </a:solidFill>
              </a:rPr>
              <a:t>Step 2: ricerca / esplora / impara
</a:t>
            </a:r>
            <a:endParaRPr dirty="0"/>
          </a:p>
        </p:txBody>
      </p:sp>
      <p:cxnSp>
        <p:nvCxnSpPr>
          <p:cNvPr id="181" name="Google Shape;181;p32"/>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182" name="Google Shape;182;p32" descr="A picture containing text, indoor&#10;&#10;Description automatically generated"/>
          <p:cNvPicPr preferRelativeResize="0"/>
          <p:nvPr/>
        </p:nvPicPr>
        <p:blipFill rotWithShape="1">
          <a:blip r:embed="rId3">
            <a:alphaModFix/>
          </a:blip>
          <a:srcRect t="1092" r="1" b="17821"/>
          <a:stretch/>
        </p:blipFill>
        <p:spPr>
          <a:xfrm>
            <a:off x="5704115" y="10"/>
            <a:ext cx="6487886" cy="6857990"/>
          </a:xfrm>
          <a:prstGeom prst="rect">
            <a:avLst/>
          </a:prstGeom>
          <a:noFill/>
          <a:ln>
            <a:noFill/>
          </a:ln>
        </p:spPr>
      </p:pic>
      <p:sp>
        <p:nvSpPr>
          <p:cNvPr id="183" name="Google Shape;183;p3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4" name="Google Shape;184;p3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85" name="Google Shape;185;p3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6" name="Google Shape;186;p32"/>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936</TotalTime>
  <Words>2076</Words>
  <Application>Microsoft Office PowerPoint</Application>
  <PresentationFormat>Widescreen</PresentationFormat>
  <Paragraphs>96</Paragraphs>
  <Slides>32</Slides>
  <Notes>32</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32</vt:i4>
      </vt:variant>
    </vt:vector>
  </HeadingPairs>
  <TitlesOfParts>
    <vt:vector size="42" baseType="lpstr">
      <vt:lpstr>Open Sans</vt:lpstr>
      <vt:lpstr>Arial Black</vt:lpstr>
      <vt:lpstr>Courier New</vt:lpstr>
      <vt:lpstr>Calibri</vt:lpstr>
      <vt:lpstr>Meiryo</vt:lpstr>
      <vt:lpstr>Noto Sans Symbols</vt:lpstr>
      <vt:lpstr>Arial</vt:lpstr>
      <vt:lpstr>Oxygen</vt:lpstr>
      <vt:lpstr>Office Theme</vt:lpstr>
      <vt:lpstr>Office Theme</vt:lpstr>
      <vt:lpstr>Modulo 3</vt:lpstr>
      <vt:lpstr>Presentazione standard di PowerPoint</vt:lpstr>
      <vt:lpstr>Modulo 3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dc:title>
  <dc:creator>Gary</dc:creator>
  <cp:lastModifiedBy>Asus</cp:lastModifiedBy>
  <cp:revision>3</cp:revision>
  <dcterms:created xsi:type="dcterms:W3CDTF">2021-04-20T08:47:25Z</dcterms:created>
  <dcterms:modified xsi:type="dcterms:W3CDTF">2022-11-22T10:17:02Z</dcterms:modified>
</cp:coreProperties>
</file>