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62" r:id="rId3"/>
  </p:sldMasterIdLst>
  <p:notesMasterIdLst>
    <p:notesMasterId r:id="rId3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Lst>
  <p:sldSz cx="12192000" cy="6858000"/>
  <p:notesSz cx="6858000" cy="9144000"/>
  <p:embeddedFontLst>
    <p:embeddedFont>
      <p:font typeface="Arial Black" panose="020B0A04020102020204" pitchFamily="34" charset="0"/>
      <p:regular r:id="rId36"/>
      <p:bold r:id="rId37"/>
    </p:embeddedFont>
    <p:embeddedFont>
      <p:font typeface="Calibri" panose="020F050202020403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h1Yd2UGLom1N8gisaM1JmSx/hp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60E43D-A3AD-40FA-94FE-E7847EAA9C5E}" v="59" dt="2022-11-18T11:24:59.799"/>
  </p1510:revLst>
</p1510:revInfo>
</file>

<file path=ppt/tableStyles.xml><?xml version="1.0" encoding="utf-8"?>
<a:tblStyleLst xmlns:a="http://schemas.openxmlformats.org/drawingml/2006/main" def="{EBC3C2BF-F59D-4774-AD1B-1E4602D6C8F8}">
  <a:tblStyle styleId="{EBC3C2BF-F59D-4774-AD1B-1E4602D6C8F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CE7"/>
          </a:solidFill>
        </a:fill>
      </a:tcStyle>
    </a:wholeTbl>
    <a:band1H>
      <a:tcTxStyle b="off" i="off"/>
      <a:tcStyle>
        <a:tcBdr/>
        <a:fill>
          <a:solidFill>
            <a:srgbClr val="F8D6CC"/>
          </a:solidFill>
        </a:fill>
      </a:tcStyle>
    </a:band1H>
    <a:band2H>
      <a:tcTxStyle b="off" i="off"/>
      <a:tcStyle>
        <a:tcBdr/>
      </a:tcStyle>
    </a:band2H>
    <a:band1V>
      <a:tcTxStyle b="off" i="off"/>
      <a:tcStyle>
        <a:tcBdr/>
        <a:fill>
          <a:solidFill>
            <a:srgbClr val="F8D6CC"/>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b="off" i="off"/>
      <a:tcStyle>
        <a:tcBdr/>
      </a:tcStyle>
    </a:neCell>
    <a:nwCell>
      <a:tcTxStyle b="off" i="off"/>
      <a:tcStyle>
        <a:tcBdr/>
      </a:tcStyle>
    </a:nwCell>
  </a:tblStyle>
  <a:tblStyle styleId="{A99872DC-DF15-4FC9-AC63-215F01B4C04B}" styleName="Table_1">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5">
              <a:alpha val="20000"/>
            </a:schemeClr>
          </a:solidFill>
        </a:fill>
      </a:tcStyle>
    </a:band1H>
    <a:band2H>
      <a:tcTxStyle/>
      <a:tcStyle>
        <a:tcBdr/>
      </a:tcStyle>
    </a:band2H>
    <a:band1V>
      <a:tcTxStyle/>
      <a:tcStyle>
        <a:tcBdr/>
        <a:fill>
          <a:solidFill>
            <a:schemeClr val="accent5">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5"/>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5"/>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slide" Target="slides/slide31.xml"/><Relationship Id="rId42" Type="http://customschemas.google.com/relationships/presentationmetadata" Target="metadata"/><Relationship Id="rId47"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 name="Google Shape;1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There are 5 types of narrative techniques. These vary according to the events and their sequence. The plot structure of a story can be:</a:t>
            </a:r>
            <a:endParaRPr/>
          </a:p>
          <a:p>
            <a:pPr marL="0" lvl="0" indent="0" algn="l" rtl="0">
              <a:lnSpc>
                <a:spcPct val="100000"/>
              </a:lnSpc>
              <a:spcBef>
                <a:spcPts val="0"/>
              </a:spcBef>
              <a:spcAft>
                <a:spcPts val="0"/>
              </a:spcAft>
              <a:buSzPts val="1100"/>
              <a:buNone/>
            </a:pPr>
            <a:r>
              <a:rPr lang="en-IE"/>
              <a:t>- Linear: events follow a chronological line.</a:t>
            </a:r>
            <a:endParaRPr/>
          </a:p>
          <a:p>
            <a:pPr marL="0" lvl="0" indent="0" algn="l" rtl="0">
              <a:lnSpc>
                <a:spcPct val="100000"/>
              </a:lnSpc>
              <a:spcBef>
                <a:spcPts val="0"/>
              </a:spcBef>
              <a:spcAft>
                <a:spcPts val="0"/>
              </a:spcAft>
              <a:buSzPts val="1100"/>
              <a:buNone/>
            </a:pPr>
            <a:r>
              <a:rPr lang="en-IE"/>
              <a:t>- Nonlinear: events do not follow a chronological line. They can therefore confuse the audience at first, but as the story progresses the scenes eventually make sense.</a:t>
            </a:r>
            <a:endParaRPr/>
          </a:p>
          <a:p>
            <a:pPr marL="0" lvl="0" indent="0" algn="l" rtl="0">
              <a:lnSpc>
                <a:spcPct val="100000"/>
              </a:lnSpc>
              <a:spcBef>
                <a:spcPts val="0"/>
              </a:spcBef>
              <a:spcAft>
                <a:spcPts val="0"/>
              </a:spcAft>
              <a:buSzPts val="1100"/>
              <a:buNone/>
            </a:pPr>
            <a:r>
              <a:rPr lang="en-IE"/>
              <a:t>- Parallel: as the name implies, the plot happens simultaneously / parallel with other stories.</a:t>
            </a:r>
            <a:endParaRPr/>
          </a:p>
          <a:p>
            <a:pPr marL="0" lvl="0" indent="0" algn="l" rtl="0">
              <a:lnSpc>
                <a:spcPct val="100000"/>
              </a:lnSpc>
              <a:spcBef>
                <a:spcPts val="0"/>
              </a:spcBef>
              <a:spcAft>
                <a:spcPts val="0"/>
              </a:spcAft>
              <a:buSzPts val="1100"/>
              <a:buNone/>
            </a:pPr>
            <a:r>
              <a:rPr lang="en-IE"/>
              <a:t>- Circular: in this narrative, the story ends as it began. As events go by, the story goes back to the beginning.</a:t>
            </a:r>
            <a:endParaRPr/>
          </a:p>
          <a:p>
            <a:pPr marL="0" lvl="0" indent="0" algn="l" rtl="0">
              <a:lnSpc>
                <a:spcPct val="100000"/>
              </a:lnSpc>
              <a:spcBef>
                <a:spcPts val="0"/>
              </a:spcBef>
              <a:spcAft>
                <a:spcPts val="0"/>
              </a:spcAft>
              <a:buSzPts val="1100"/>
              <a:buNone/>
            </a:pPr>
            <a:r>
              <a:rPr lang="en-IE"/>
              <a:t>- Interactive: the narrative follows the choices of the audience. The person chooses the direction he wants to take to history.</a:t>
            </a:r>
            <a:endParaRPr/>
          </a:p>
        </p:txBody>
      </p:sp>
      <p:sp>
        <p:nvSpPr>
          <p:cNvPr id="195" name="Google Shape;19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5" name="Google Shape;20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1 - To tell a story, the first step is to capture the audience's attention. The beginning of the story has to be like the cover and the title of a book, without reading, you are already interested in knowing more. </a:t>
            </a:r>
            <a:endParaRPr/>
          </a:p>
          <a:p>
            <a:pPr marL="0" lvl="0" indent="0" algn="l" rtl="0">
              <a:lnSpc>
                <a:spcPct val="100000"/>
              </a:lnSpc>
              <a:spcBef>
                <a:spcPts val="0"/>
              </a:spcBef>
              <a:spcAft>
                <a:spcPts val="0"/>
              </a:spcAft>
              <a:buSzPts val="1100"/>
              <a:buNone/>
            </a:pPr>
            <a:r>
              <a:rPr lang="en-IE"/>
              <a:t>For a storyteller it is important to bring the characters to life. </a:t>
            </a:r>
            <a:endParaRPr/>
          </a:p>
          <a:p>
            <a:pPr marL="0" lvl="0" indent="0" algn="l" rtl="0">
              <a:lnSpc>
                <a:spcPct val="100000"/>
              </a:lnSpc>
              <a:spcBef>
                <a:spcPts val="0"/>
              </a:spcBef>
              <a:spcAft>
                <a:spcPts val="0"/>
              </a:spcAft>
              <a:buSzPts val="1100"/>
              <a:buNone/>
            </a:pPr>
            <a:r>
              <a:rPr lang="en-IE"/>
              <a:t>The characters are at the centre of the story, they must create empathy and generate emotions in the audience, from laughing to crying.</a:t>
            </a:r>
            <a:endParaRPr/>
          </a:p>
          <a:p>
            <a:pPr marL="0" lvl="0" indent="0" algn="l" rtl="0">
              <a:lnSpc>
                <a:spcPct val="100000"/>
              </a:lnSpc>
              <a:spcBef>
                <a:spcPts val="0"/>
              </a:spcBef>
              <a:spcAft>
                <a:spcPts val="0"/>
              </a:spcAft>
              <a:buSzPts val="1100"/>
              <a:buNone/>
            </a:pPr>
            <a:r>
              <a:rPr lang="en-IE"/>
              <a:t>Throughout the story, the audience emerges in misfortunes or luck, along with the storyteller.</a:t>
            </a:r>
            <a:endParaRPr/>
          </a:p>
          <a:p>
            <a:pPr marL="0" lvl="0" indent="0" algn="l" rtl="0">
              <a:lnSpc>
                <a:spcPct val="100000"/>
              </a:lnSpc>
              <a:spcBef>
                <a:spcPts val="0"/>
              </a:spcBef>
              <a:spcAft>
                <a:spcPts val="0"/>
              </a:spcAft>
              <a:buSzPts val="1100"/>
              <a:buNone/>
            </a:pPr>
            <a:r>
              <a:rPr lang="en-IE"/>
              <a:t>2 - The storyteller should face the role of the main character. By telling your own story the audience shows interest more easily. Especially, when the story is about self-overcoming, challenges and / or adversities.</a:t>
            </a:r>
            <a:endParaRPr/>
          </a:p>
          <a:p>
            <a:pPr marL="0" lvl="0" indent="0" algn="l" rtl="0">
              <a:lnSpc>
                <a:spcPct val="100000"/>
              </a:lnSpc>
              <a:spcBef>
                <a:spcPts val="0"/>
              </a:spcBef>
              <a:spcAft>
                <a:spcPts val="0"/>
              </a:spcAft>
              <a:buSzPts val="1100"/>
              <a:buNone/>
            </a:pPr>
            <a:r>
              <a:rPr lang="en-IE"/>
              <a:t>By taking the lead role in your own story, you know it better than anyone else, you can create suspense during the events and in the end conclude with a situation that creates climax. In this way, the audience can be surprised by the outcome and your character will become unforgettable at the end.</a:t>
            </a:r>
            <a:endParaRPr/>
          </a:p>
        </p:txBody>
      </p:sp>
      <p:sp>
        <p:nvSpPr>
          <p:cNvPr id="215" name="Google Shape;21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3 - When the stories are told in the present, urge the audience to think about the simplicity and the immediate of the action. The storyteller transports the audience into the experience at the moment.</a:t>
            </a:r>
            <a:endParaRPr/>
          </a:p>
          <a:p>
            <a:pPr marL="0" lvl="0" indent="0" algn="l" rtl="0">
              <a:lnSpc>
                <a:spcPct val="100000"/>
              </a:lnSpc>
              <a:spcBef>
                <a:spcPts val="0"/>
              </a:spcBef>
              <a:spcAft>
                <a:spcPts val="0"/>
              </a:spcAft>
              <a:buSzPts val="1100"/>
              <a:buNone/>
            </a:pPr>
            <a:r>
              <a:rPr lang="en-IE"/>
              <a:t>When the story is told in the past there is an introduction of various moods. That is, the story is told in different scenarios and about various circumstances that remote to the past.</a:t>
            </a:r>
            <a:endParaRPr/>
          </a:p>
          <a:p>
            <a:pPr marL="0" lvl="0" indent="0" algn="l" rtl="0">
              <a:lnSpc>
                <a:spcPct val="100000"/>
              </a:lnSpc>
              <a:spcBef>
                <a:spcPts val="0"/>
              </a:spcBef>
              <a:spcAft>
                <a:spcPts val="0"/>
              </a:spcAft>
              <a:buSzPts val="1100"/>
              <a:buNone/>
            </a:pPr>
            <a:r>
              <a:rPr lang="en-IE"/>
              <a:t>In the future, the storyteller usually describes plans or strategies. The storyteller makes an accurate, decisive, and responsible speech.</a:t>
            </a:r>
            <a:endParaRPr/>
          </a:p>
          <a:p>
            <a:pPr marL="0" lvl="0" indent="0" algn="l" rtl="0">
              <a:lnSpc>
                <a:spcPct val="100000"/>
              </a:lnSpc>
              <a:spcBef>
                <a:spcPts val="0"/>
              </a:spcBef>
              <a:spcAft>
                <a:spcPts val="0"/>
              </a:spcAft>
              <a:buSzPts val="1100"/>
              <a:buNone/>
            </a:pPr>
            <a:r>
              <a:rPr lang="en-IE"/>
              <a:t>4 - When the story is told in the third person, it may mean that you have not actually experienced the events, that is, you are only reporting the story of someone else, instead of yours. Stories told in the third person can become less interesting and less captivating to the audience.</a:t>
            </a:r>
            <a:endParaRPr/>
          </a:p>
        </p:txBody>
      </p:sp>
      <p:sp>
        <p:nvSpPr>
          <p:cNvPr id="227" name="Google Shape;22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9" name="Google Shape;23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Eye contact: makes the connection between the speaker and the audience. It conveys an image of trust and credibility.</a:t>
            </a:r>
            <a:endParaRPr/>
          </a:p>
          <a:p>
            <a:pPr marL="0" lvl="0" indent="0" algn="l" rtl="0">
              <a:lnSpc>
                <a:spcPct val="100000"/>
              </a:lnSpc>
              <a:spcBef>
                <a:spcPts val="0"/>
              </a:spcBef>
              <a:spcAft>
                <a:spcPts val="0"/>
              </a:spcAft>
              <a:buSzPts val="1100"/>
              <a:buNone/>
            </a:pPr>
            <a:r>
              <a:rPr lang="en-IE"/>
              <a:t>Gestures: convey confidence and the feeling of tranquillity when speaking. </a:t>
            </a:r>
            <a:endParaRPr/>
          </a:p>
          <a:p>
            <a:pPr marL="0" lvl="0" indent="0" algn="l" rtl="0">
              <a:lnSpc>
                <a:spcPct val="100000"/>
              </a:lnSpc>
              <a:spcBef>
                <a:spcPts val="0"/>
              </a:spcBef>
              <a:spcAft>
                <a:spcPts val="0"/>
              </a:spcAft>
              <a:buSzPts val="1100"/>
              <a:buNone/>
            </a:pPr>
            <a:r>
              <a:rPr lang="en-IE"/>
              <a:t>Facial expressions: it is the most widespread form of non-verbal communication. Happiness, sadness, fear and anger are common all over the world.</a:t>
            </a:r>
            <a:endParaRPr/>
          </a:p>
          <a:p>
            <a:pPr marL="0" lvl="0" indent="0" algn="l" rtl="0">
              <a:lnSpc>
                <a:spcPct val="100000"/>
              </a:lnSpc>
              <a:spcBef>
                <a:spcPts val="0"/>
              </a:spcBef>
              <a:spcAft>
                <a:spcPts val="0"/>
              </a:spcAft>
              <a:buSzPts val="1100"/>
              <a:buNone/>
            </a:pPr>
            <a:r>
              <a:rPr lang="en-IE"/>
              <a:t>Paralinguistics: it is associated with the tone of voice. The same words spoken in different tones of voice (stronger, hesitant, etc.) are interpreted differently.</a:t>
            </a:r>
            <a:endParaRPr/>
          </a:p>
          <a:p>
            <a:pPr marL="0" lvl="0" indent="0" algn="l" rtl="0">
              <a:lnSpc>
                <a:spcPct val="100000"/>
              </a:lnSpc>
              <a:spcBef>
                <a:spcPts val="0"/>
              </a:spcBef>
              <a:spcAft>
                <a:spcPts val="0"/>
              </a:spcAft>
              <a:buSzPts val="1100"/>
              <a:buNone/>
            </a:pPr>
            <a:r>
              <a:rPr lang="en-IE"/>
              <a:t>Touch: it is a common behaviour. It can mean respect, trust, distance.</a:t>
            </a:r>
            <a:endParaRPr/>
          </a:p>
          <a:p>
            <a:pPr marL="0" lvl="0" indent="0" algn="l" rtl="0">
              <a:lnSpc>
                <a:spcPct val="100000"/>
              </a:lnSpc>
              <a:spcBef>
                <a:spcPts val="0"/>
              </a:spcBef>
              <a:spcAft>
                <a:spcPts val="0"/>
              </a:spcAft>
              <a:buSzPts val="1100"/>
              <a:buNone/>
            </a:pPr>
            <a:r>
              <a:rPr lang="en-IE"/>
              <a:t>Proxemics: personal space reflects the signs of proximity or social detachment between people.</a:t>
            </a:r>
            <a:endParaRPr/>
          </a:p>
        </p:txBody>
      </p:sp>
      <p:sp>
        <p:nvSpPr>
          <p:cNvPr id="249" name="Google Shape;24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1" name="Google Shape;261;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There are 4 fundamental pillars to build a strong and impactful narrative.</a:t>
            </a:r>
            <a:endParaRPr/>
          </a:p>
          <a:p>
            <a:pPr marL="0" lvl="0" indent="0" algn="l" rtl="0">
              <a:lnSpc>
                <a:spcPct val="100000"/>
              </a:lnSpc>
              <a:spcBef>
                <a:spcPts val="0"/>
              </a:spcBef>
              <a:spcAft>
                <a:spcPts val="0"/>
              </a:spcAft>
              <a:buSzPts val="1100"/>
              <a:buNone/>
            </a:pPr>
            <a:r>
              <a:rPr lang="en-IE"/>
              <a:t>These 4P’s Of Story Telling have to be cohesive and clear when it comes to telling the story. Well structured and together will create a greater impact and engagement of the audience.</a:t>
            </a:r>
            <a:endParaRPr/>
          </a:p>
        </p:txBody>
      </p:sp>
      <p:sp>
        <p:nvSpPr>
          <p:cNvPr id="272" name="Google Shape;27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People in the storytelling are the main role. </a:t>
            </a:r>
            <a:endParaRPr/>
          </a:p>
          <a:p>
            <a:pPr marL="0" lvl="0" indent="0" algn="l" rtl="0">
              <a:lnSpc>
                <a:spcPct val="100000"/>
              </a:lnSpc>
              <a:spcBef>
                <a:spcPts val="0"/>
              </a:spcBef>
              <a:spcAft>
                <a:spcPts val="0"/>
              </a:spcAft>
              <a:buSzPts val="1100"/>
              <a:buNone/>
            </a:pPr>
            <a:r>
              <a:rPr lang="en-IE"/>
              <a:t>Stories are told from people to people, and only in this way does it make sense to tell stories. </a:t>
            </a:r>
            <a:endParaRPr/>
          </a:p>
          <a:p>
            <a:pPr marL="0" lvl="0" indent="0" algn="l" rtl="0">
              <a:lnSpc>
                <a:spcPct val="100000"/>
              </a:lnSpc>
              <a:spcBef>
                <a:spcPts val="0"/>
              </a:spcBef>
              <a:spcAft>
                <a:spcPts val="0"/>
              </a:spcAft>
              <a:buSzPts val="1100"/>
              <a:buNone/>
            </a:pPr>
            <a:r>
              <a:rPr lang="en-IE"/>
              <a:t>In addition, the story must captivate, through emotions, connecting with the audience emotionally is an asset to achieve success.</a:t>
            </a:r>
            <a:endParaRPr/>
          </a:p>
        </p:txBody>
      </p:sp>
      <p:sp>
        <p:nvSpPr>
          <p:cNvPr id="282" name="Google Shape;28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b="0" i="0">
                <a:solidFill>
                  <a:srgbClr val="292929"/>
                </a:solidFill>
                <a:latin typeface="Arial"/>
                <a:ea typeface="Arial"/>
                <a:cs typeface="Arial"/>
                <a:sym typeface="Arial"/>
              </a:rPr>
              <a:t>The place where the story is set is as relevant as the stage where the story is told. </a:t>
            </a:r>
            <a:endParaRPr/>
          </a:p>
          <a:p>
            <a:pPr marL="0" lvl="0" indent="0" algn="l" rtl="0">
              <a:lnSpc>
                <a:spcPct val="100000"/>
              </a:lnSpc>
              <a:spcBef>
                <a:spcPts val="0"/>
              </a:spcBef>
              <a:spcAft>
                <a:spcPts val="0"/>
              </a:spcAft>
              <a:buSzPts val="1100"/>
              <a:buNone/>
            </a:pPr>
            <a:r>
              <a:rPr lang="en-IE" b="0" i="0">
                <a:solidFill>
                  <a:srgbClr val="292929"/>
                </a:solidFill>
                <a:latin typeface="Arial"/>
                <a:ea typeface="Arial"/>
                <a:cs typeface="Arial"/>
                <a:sym typeface="Arial"/>
              </a:rPr>
              <a:t>For the public to better understand the story it is important to describe the physical space, refer the thought of the audience in the exact place so that the story has a more authentic character.</a:t>
            </a:r>
            <a:endParaRPr/>
          </a:p>
        </p:txBody>
      </p:sp>
      <p:sp>
        <p:nvSpPr>
          <p:cNvPr id="296" name="Google Shape;29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4" name="Google Shape;11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The purpose is nothing more than the meaning of history. </a:t>
            </a:r>
            <a:endParaRPr/>
          </a:p>
          <a:p>
            <a:pPr marL="0" lvl="0" indent="0" algn="l" rtl="0">
              <a:lnSpc>
                <a:spcPct val="100000"/>
              </a:lnSpc>
              <a:spcBef>
                <a:spcPts val="0"/>
              </a:spcBef>
              <a:spcAft>
                <a:spcPts val="0"/>
              </a:spcAft>
              <a:buSzPts val="1100"/>
              <a:buNone/>
            </a:pPr>
            <a:r>
              <a:rPr lang="en-IE"/>
              <a:t>The stories, in addition to being felt by the storyteller, must convey feelings to the audience that listens to him/her. </a:t>
            </a:r>
            <a:endParaRPr/>
          </a:p>
          <a:p>
            <a:pPr marL="0" lvl="0" indent="0" algn="l" rtl="0">
              <a:lnSpc>
                <a:spcPct val="100000"/>
              </a:lnSpc>
              <a:spcBef>
                <a:spcPts val="0"/>
              </a:spcBef>
              <a:spcAft>
                <a:spcPts val="0"/>
              </a:spcAft>
              <a:buSzPts val="1100"/>
              <a:buNone/>
            </a:pPr>
            <a:r>
              <a:rPr lang="en-IE"/>
              <a:t>Stories with a sense, purpose and objective are more believable and empathetic.</a:t>
            </a:r>
            <a:endParaRPr/>
          </a:p>
        </p:txBody>
      </p:sp>
      <p:sp>
        <p:nvSpPr>
          <p:cNvPr id="307" name="Google Shape;307;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The plot is the structure of the narrative. </a:t>
            </a:r>
            <a:endParaRPr/>
          </a:p>
          <a:p>
            <a:pPr marL="0" lvl="0" indent="0" algn="l" rtl="0">
              <a:lnSpc>
                <a:spcPct val="100000"/>
              </a:lnSpc>
              <a:spcBef>
                <a:spcPts val="0"/>
              </a:spcBef>
              <a:spcAft>
                <a:spcPts val="0"/>
              </a:spcAft>
              <a:buSzPts val="1100"/>
              <a:buNone/>
            </a:pPr>
            <a:r>
              <a:rPr lang="en-IE"/>
              <a:t>There are some types of plots, for example tragedy, comedy, heroes, overcoming, etc. </a:t>
            </a:r>
            <a:endParaRPr/>
          </a:p>
          <a:p>
            <a:pPr marL="0" lvl="0" indent="0" algn="l" rtl="0">
              <a:lnSpc>
                <a:spcPct val="100000"/>
              </a:lnSpc>
              <a:spcBef>
                <a:spcPts val="0"/>
              </a:spcBef>
              <a:spcAft>
                <a:spcPts val="0"/>
              </a:spcAft>
              <a:buSzPts val="1100"/>
              <a:buNone/>
            </a:pPr>
            <a:r>
              <a:rPr lang="en-IE"/>
              <a:t>The plot consists , majority, in 5 elements: exposure, rising action, climax, falling action and denouement. (You can find more information here: https://www.authorlearningcenter.com/writing/fiction/w/plot-planning/7309/5-elements-of-plot-and-how-to-use-them-to-build-your-novel) </a:t>
            </a:r>
            <a:endParaRPr/>
          </a:p>
        </p:txBody>
      </p:sp>
      <p:sp>
        <p:nvSpPr>
          <p:cNvPr id="318" name="Google Shape;31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When you hear a story, you have the opportunity to learn from the experience of the person who is telling you the story. </a:t>
            </a:r>
            <a:endParaRPr/>
          </a:p>
          <a:p>
            <a:pPr marL="0" lvl="0" indent="0" algn="l" rtl="0">
              <a:lnSpc>
                <a:spcPct val="100000"/>
              </a:lnSpc>
              <a:spcBef>
                <a:spcPts val="0"/>
              </a:spcBef>
              <a:spcAft>
                <a:spcPts val="0"/>
              </a:spcAft>
              <a:buSzPts val="1100"/>
              <a:buNone/>
            </a:pPr>
            <a:r>
              <a:rPr lang="en-IE"/>
              <a:t>A good storyteller can change the way you see, evaluate, and even think about the values and opinions that were previously formed on the subject.</a:t>
            </a:r>
            <a:endParaRPr/>
          </a:p>
          <a:p>
            <a:pPr marL="0" lvl="0" indent="0" algn="l" rtl="0">
              <a:lnSpc>
                <a:spcPct val="100000"/>
              </a:lnSpc>
              <a:spcBef>
                <a:spcPts val="0"/>
              </a:spcBef>
              <a:spcAft>
                <a:spcPts val="0"/>
              </a:spcAft>
              <a:buSzPts val="1100"/>
              <a:buNone/>
            </a:pPr>
            <a:r>
              <a:rPr lang="en-IE"/>
              <a:t>According to Uri Hasson, professor of psychology and neuroscience at Princeton University, when listening to a story several areas of the brain become illuminated, not only those that networks involved in language processing, but also other neural circuits. </a:t>
            </a:r>
            <a:endParaRPr/>
          </a:p>
          <a:p>
            <a:pPr marL="0" lvl="0" indent="0" algn="l" rtl="0">
              <a:lnSpc>
                <a:spcPct val="100000"/>
              </a:lnSpc>
              <a:spcBef>
                <a:spcPts val="0"/>
              </a:spcBef>
              <a:spcAft>
                <a:spcPts val="0"/>
              </a:spcAft>
              <a:buSzPts val="1100"/>
              <a:buNone/>
            </a:pPr>
            <a:r>
              <a:rPr lang="en-IE"/>
              <a:t>When more exciting parts appear in the story, according to the same author, the part of the brain that processes sounds also becomes alert and activated. This means that as you listen to a story, your brainwaves synchronize with the storyteller.</a:t>
            </a:r>
            <a:endParaRPr/>
          </a:p>
        </p:txBody>
      </p:sp>
      <p:sp>
        <p:nvSpPr>
          <p:cNvPr id="332" name="Google Shape;332;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The stories that remain are impactful, true and realistic. </a:t>
            </a:r>
            <a:endParaRPr/>
          </a:p>
          <a:p>
            <a:pPr marL="0" lvl="0" indent="0" algn="l" rtl="0">
              <a:lnSpc>
                <a:spcPct val="100000"/>
              </a:lnSpc>
              <a:spcBef>
                <a:spcPts val="0"/>
              </a:spcBef>
              <a:spcAft>
                <a:spcPts val="0"/>
              </a:spcAft>
              <a:buSzPts val="1100"/>
              <a:buNone/>
            </a:pPr>
            <a:r>
              <a:rPr lang="en-IE"/>
              <a:t>For the story be remain in the memory of those who hear it, it must come from the heart, structured in the mind and transmit presence.</a:t>
            </a:r>
            <a:endParaRPr/>
          </a:p>
        </p:txBody>
      </p:sp>
      <p:sp>
        <p:nvSpPr>
          <p:cNvPr id="343" name="Google Shape;343;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Storytelling is not a process or a specific technique, but rather an art. The art of storytelling . This requires creativity, oratory skills and a lot of practice. </a:t>
            </a:r>
            <a:endParaRPr/>
          </a:p>
          <a:p>
            <a:pPr marL="0" lvl="0" indent="0" algn="l" rtl="0">
              <a:lnSpc>
                <a:spcPct val="100000"/>
              </a:lnSpc>
              <a:spcBef>
                <a:spcPts val="0"/>
              </a:spcBef>
              <a:spcAft>
                <a:spcPts val="0"/>
              </a:spcAft>
              <a:buSzPts val="1100"/>
              <a:buNone/>
            </a:pPr>
            <a:r>
              <a:rPr lang="en-IE"/>
              <a:t>The storyteller turns abstract concepts into solid images, mystifies complex concepts into simple and concrete phrases. </a:t>
            </a:r>
            <a:endParaRPr/>
          </a:p>
          <a:p>
            <a:pPr marL="0" lvl="0" indent="0" algn="l" rtl="0">
              <a:lnSpc>
                <a:spcPct val="100000"/>
              </a:lnSpc>
              <a:spcBef>
                <a:spcPts val="0"/>
              </a:spcBef>
              <a:spcAft>
                <a:spcPts val="0"/>
              </a:spcAft>
              <a:buSzPts val="1100"/>
              <a:buNone/>
            </a:pPr>
            <a:r>
              <a:rPr lang="en-IE"/>
              <a:t>The storyteller has the ability to reach people's hearts and minds because stories beyond bringing people and also brings communities and cultures together.</a:t>
            </a:r>
            <a:endParaRPr/>
          </a:p>
          <a:p>
            <a:pPr marL="0" lvl="0" indent="0" algn="l" rtl="0">
              <a:lnSpc>
                <a:spcPct val="100000"/>
              </a:lnSpc>
              <a:spcBef>
                <a:spcPts val="0"/>
              </a:spcBef>
              <a:spcAft>
                <a:spcPts val="0"/>
              </a:spcAft>
              <a:buSzPts val="1100"/>
              <a:buNone/>
            </a:pPr>
            <a:endParaRPr/>
          </a:p>
        </p:txBody>
      </p:sp>
      <p:sp>
        <p:nvSpPr>
          <p:cNvPr id="353" name="Google Shape;353;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5" name="Google Shape;365;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The first step is to search for your target audience. Who do you want to tell your story to?</a:t>
            </a:r>
            <a:endParaRPr/>
          </a:p>
          <a:p>
            <a:pPr marL="0" lvl="0" indent="0" algn="l" rtl="0">
              <a:lnSpc>
                <a:spcPct val="100000"/>
              </a:lnSpc>
              <a:spcBef>
                <a:spcPts val="0"/>
              </a:spcBef>
              <a:spcAft>
                <a:spcPts val="0"/>
              </a:spcAft>
              <a:buSzPts val="1100"/>
              <a:buNone/>
            </a:pPr>
            <a:r>
              <a:rPr lang="en-IE"/>
              <a:t>There is always something in common among the audience. That's what you should focus on, finding data and things in common among the people who will listen to you.</a:t>
            </a:r>
            <a:endParaRPr/>
          </a:p>
          <a:p>
            <a:pPr marL="0" lvl="0" indent="0" algn="l" rtl="0">
              <a:lnSpc>
                <a:spcPct val="100000"/>
              </a:lnSpc>
              <a:spcBef>
                <a:spcPts val="0"/>
              </a:spcBef>
              <a:spcAft>
                <a:spcPts val="0"/>
              </a:spcAft>
              <a:buSzPts val="1100"/>
              <a:buNone/>
            </a:pPr>
            <a:r>
              <a:rPr lang="en-IE"/>
              <a:t>After discovering and defining the data in common you can create a profile (with name, demographic details, etc.). This will make it easier to identify your audience and write your story. </a:t>
            </a:r>
            <a:endParaRPr/>
          </a:p>
          <a:p>
            <a:pPr marL="0" lvl="0" indent="0" algn="l" rtl="0">
              <a:lnSpc>
                <a:spcPct val="100000"/>
              </a:lnSpc>
              <a:spcBef>
                <a:spcPts val="0"/>
              </a:spcBef>
              <a:spcAft>
                <a:spcPts val="0"/>
              </a:spcAft>
              <a:buSzPts val="1100"/>
              <a:buNone/>
            </a:pPr>
            <a:r>
              <a:rPr lang="en-IE"/>
              <a:t>For example, if the speech is at a university, at the end of the year, in principle your audience will be young adults between the ages of 20 and 30. It is on this type of information that speech can focus.</a:t>
            </a:r>
            <a:endParaRPr/>
          </a:p>
        </p:txBody>
      </p:sp>
      <p:sp>
        <p:nvSpPr>
          <p:cNvPr id="375" name="Google Shape;375;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The problem with plot cliches is that they don't mention genuine details. </a:t>
            </a:r>
            <a:endParaRPr/>
          </a:p>
          <a:p>
            <a:pPr marL="0" lvl="0" indent="0" algn="l" rtl="0">
              <a:lnSpc>
                <a:spcPct val="100000"/>
              </a:lnSpc>
              <a:spcBef>
                <a:spcPts val="0"/>
              </a:spcBef>
              <a:spcAft>
                <a:spcPts val="0"/>
              </a:spcAft>
              <a:buSzPts val="1100"/>
              <a:buNone/>
            </a:pPr>
            <a:r>
              <a:rPr lang="en-IE"/>
              <a:t>Therefore, avoid telling stories that are not yours, do not belong to you, because the story will lose its veracity and authenticity.</a:t>
            </a:r>
            <a:endParaRPr/>
          </a:p>
          <a:p>
            <a:pPr marL="0" lvl="0" indent="0" algn="l" rtl="0">
              <a:lnSpc>
                <a:spcPct val="100000"/>
              </a:lnSpc>
              <a:spcBef>
                <a:spcPts val="0"/>
              </a:spcBef>
              <a:spcAft>
                <a:spcPts val="0"/>
              </a:spcAft>
              <a:buSzPts val="1100"/>
              <a:buNone/>
            </a:pPr>
            <a:r>
              <a:rPr lang="en-IE"/>
              <a:t>Avoid talking about sectionalist topics. Even if these are true. If you choose to do so, introduce your version of the theme into the story.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389" name="Google Shape;389;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9" name="Google Shape;39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0" name="Google Shape;41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5" name="Google Shape;12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5" name="Google Shape;43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9" name="Google Shape;44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6" name="Google Shape;14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4" name="Google Shape;15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Telling a story can mean many things, it just depends on the person who tells the story and the receiver. The people who tell stories convey facts, insert a context, a plot and the characters themselves. Their goal, when tell the story is to gain the attention of the listener. The listener has to feel interested and involved in the story, as if he/she also lived the story in the first person.</a:t>
            </a:r>
            <a:endParaRPr/>
          </a:p>
          <a:p>
            <a:pPr marL="0" lvl="0" indent="0" algn="l" rtl="0">
              <a:lnSpc>
                <a:spcPct val="100000"/>
              </a:lnSpc>
              <a:spcBef>
                <a:spcPts val="0"/>
              </a:spcBef>
              <a:spcAft>
                <a:spcPts val="0"/>
              </a:spcAft>
              <a:buSzPts val="1100"/>
              <a:buNone/>
            </a:pPr>
            <a:r>
              <a:rPr lang="en-IE"/>
              <a:t>One of the secrets of storytellers is the use of metaphors to talk about human experiences. The experiences are different for all people (even if they all went through the same experience, in the same place, at the same time, with the same people, etc.), so each one tells the story in their own way. And, this is the beauty of storytelling.</a:t>
            </a:r>
            <a:endParaRPr/>
          </a:p>
        </p:txBody>
      </p:sp>
      <p:sp>
        <p:nvSpPr>
          <p:cNvPr id="175" name="Google Shape;17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The structure of a narrative is its own organization. That is, how history organizes itself and at the same time develops. Mostly, the organizational structure of history has a beginning, middle and end. Narratives, as a rule, are engaging and pleasant.</a:t>
            </a:r>
            <a:endParaRPr/>
          </a:p>
        </p:txBody>
      </p:sp>
      <p:sp>
        <p:nvSpPr>
          <p:cNvPr id="185" name="Google Shape;18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8"/>
        <p:cNvGrpSpPr/>
        <p:nvPr/>
      </p:nvGrpSpPr>
      <p:grpSpPr>
        <a:xfrm>
          <a:off x="0" y="0"/>
          <a:ext cx="0" cy="0"/>
          <a:chOff x="0" y="0"/>
          <a:chExt cx="0" cy="0"/>
        </a:xfrm>
      </p:grpSpPr>
      <p:sp>
        <p:nvSpPr>
          <p:cNvPr id="99" name="Google Shape;99;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4" name="Google Shape;94;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 name="Google Shape;95;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a:t>
            </a:fld>
            <a:endParaRPr/>
          </a:p>
        </p:txBody>
      </p:sp>
    </p:spTree>
  </p:cSld>
  <p:clrMap bg1="lt1" tx1="dk1" bg2="dk2" tx2="lt2" accent1="accent1" accent2="accent2" accent3="accent3" accent4="accent4" accent5="accent5" accent6="accent6" hlink="hlink" folHlink="folHlink"/>
  <p:sldLayoutIdLst>
    <p:sldLayoutId id="214748366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jp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27.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
          <p:cNvSpPr txBox="1">
            <a:spLocks noGrp="1"/>
          </p:cNvSpPr>
          <p:nvPr>
            <p:ph type="ctrTitle"/>
          </p:nvPr>
        </p:nvSpPr>
        <p:spPr>
          <a:xfrm>
            <a:off x="3303013" y="5117807"/>
            <a:ext cx="5585974" cy="606374"/>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2400"/>
              <a:buFont typeface="Arial Black"/>
              <a:buNone/>
            </a:pPr>
            <a:r>
              <a:rPr lang="en-IE" sz="2400">
                <a:latin typeface="Arial Black"/>
                <a:ea typeface="Arial Black"/>
                <a:cs typeface="Arial Black"/>
                <a:sym typeface="Arial Black"/>
              </a:rPr>
              <a:t>Modulo 2 – Io come Storyteller</a:t>
            </a:r>
            <a:endParaRPr dirty="0"/>
          </a:p>
        </p:txBody>
      </p:sp>
      <p:pic>
        <p:nvPicPr>
          <p:cNvPr id="109" name="Google Shape;109;p1" descr="Text&#10;&#10;Description automatically generated"/>
          <p:cNvPicPr preferRelativeResize="0"/>
          <p:nvPr/>
        </p:nvPicPr>
        <p:blipFill rotWithShape="1">
          <a:blip r:embed="rId3">
            <a:alphaModFix/>
          </a:blip>
          <a:srcRect/>
          <a:stretch/>
        </p:blipFill>
        <p:spPr>
          <a:xfrm>
            <a:off x="235341" y="6247302"/>
            <a:ext cx="1964299" cy="427819"/>
          </a:xfrm>
          <a:prstGeom prst="rect">
            <a:avLst/>
          </a:prstGeom>
          <a:noFill/>
          <a:ln>
            <a:noFill/>
          </a:ln>
        </p:spPr>
      </p:pic>
      <p:pic>
        <p:nvPicPr>
          <p:cNvPr id="110" name="Google Shape;110;p1"/>
          <p:cNvPicPr preferRelativeResize="0"/>
          <p:nvPr/>
        </p:nvPicPr>
        <p:blipFill rotWithShape="1">
          <a:blip r:embed="rId4">
            <a:alphaModFix/>
          </a:blip>
          <a:srcRect/>
          <a:stretch/>
        </p:blipFill>
        <p:spPr>
          <a:xfrm>
            <a:off x="4542691" y="769716"/>
            <a:ext cx="3106618" cy="4021632"/>
          </a:xfrm>
          <a:prstGeom prst="rect">
            <a:avLst/>
          </a:prstGeom>
          <a:noFill/>
          <a:ln>
            <a:noFill/>
          </a:ln>
        </p:spPr>
      </p:pic>
      <p:pic>
        <p:nvPicPr>
          <p:cNvPr id="111" name="Google Shape;111;p1"/>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98" name="Google Shape;198;p33"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199" name="Google Shape;199;p3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00" name="Google Shape;200;p33"/>
          <p:cNvPicPr preferRelativeResize="0"/>
          <p:nvPr/>
        </p:nvPicPr>
        <p:blipFill rotWithShape="1">
          <a:blip r:embed="rId4">
            <a:alphaModFix/>
          </a:blip>
          <a:srcRect/>
          <a:stretch/>
        </p:blipFill>
        <p:spPr>
          <a:xfrm>
            <a:off x="11374639" y="152449"/>
            <a:ext cx="462675" cy="709197"/>
          </a:xfrm>
          <a:prstGeom prst="rect">
            <a:avLst/>
          </a:prstGeom>
          <a:noFill/>
          <a:ln>
            <a:noFill/>
          </a:ln>
        </p:spPr>
      </p:pic>
      <p:graphicFrame>
        <p:nvGraphicFramePr>
          <p:cNvPr id="201" name="Google Shape;201;p33"/>
          <p:cNvGraphicFramePr/>
          <p:nvPr>
            <p:extLst>
              <p:ext uri="{D42A27DB-BD31-4B8C-83A1-F6EECF244321}">
                <p14:modId xmlns:p14="http://schemas.microsoft.com/office/powerpoint/2010/main" val="1470990998"/>
              </p:ext>
            </p:extLst>
          </p:nvPr>
        </p:nvGraphicFramePr>
        <p:xfrm>
          <a:off x="1418592" y="1976094"/>
          <a:ext cx="9114950" cy="4572050"/>
        </p:xfrm>
        <a:graphic>
          <a:graphicData uri="http://schemas.openxmlformats.org/drawingml/2006/table">
            <a:tbl>
              <a:tblPr firstRow="1" bandRow="1">
                <a:noFill/>
                <a:tableStyleId>{A99872DC-DF15-4FC9-AC63-215F01B4C04B}</a:tableStyleId>
              </a:tblPr>
              <a:tblGrid>
                <a:gridCol w="2194550">
                  <a:extLst>
                    <a:ext uri="{9D8B030D-6E8A-4147-A177-3AD203B41FA5}">
                      <a16:colId xmlns:a16="http://schemas.microsoft.com/office/drawing/2014/main" val="20000"/>
                    </a:ext>
                  </a:extLst>
                </a:gridCol>
                <a:gridCol w="6920400">
                  <a:extLst>
                    <a:ext uri="{9D8B030D-6E8A-4147-A177-3AD203B41FA5}">
                      <a16:colId xmlns:a16="http://schemas.microsoft.com/office/drawing/2014/main" val="20001"/>
                    </a:ext>
                  </a:extLst>
                </a:gridCol>
              </a:tblGrid>
              <a:tr h="586625">
                <a:tc>
                  <a:txBody>
                    <a:bodyPr/>
                    <a:lstStyle/>
                    <a:p>
                      <a:pPr marL="0" marR="0" lvl="0" indent="0" algn="ctr" rtl="0">
                        <a:lnSpc>
                          <a:spcPct val="100000"/>
                        </a:lnSpc>
                        <a:spcBef>
                          <a:spcPts val="0"/>
                        </a:spcBef>
                        <a:spcAft>
                          <a:spcPts val="0"/>
                        </a:spcAft>
                        <a:buNone/>
                      </a:pPr>
                      <a:r>
                        <a:rPr lang="en-IE" sz="2400" b="1" u="none" strike="noStrike" cap="none" dirty="0" err="1"/>
                        <a:t>Lineare</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it-IT" sz="1800" b="0" u="none" strike="noStrike" cap="none" dirty="0"/>
                        <a:t>Gli eventi seguono una linea cronologica.
</a:t>
                      </a:r>
                      <a:endParaRPr sz="1800" b="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53150">
                <a:tc>
                  <a:txBody>
                    <a:bodyPr/>
                    <a:lstStyle/>
                    <a:p>
                      <a:pPr marL="0" marR="0" lvl="0" indent="0" algn="ctr" rtl="0">
                        <a:lnSpc>
                          <a:spcPct val="100000"/>
                        </a:lnSpc>
                        <a:spcBef>
                          <a:spcPts val="0"/>
                        </a:spcBef>
                        <a:spcAft>
                          <a:spcPts val="0"/>
                        </a:spcAft>
                        <a:buNone/>
                      </a:pPr>
                      <a:r>
                        <a:rPr lang="en-IE" sz="2400" b="1" u="none" strike="noStrike" cap="none" dirty="0"/>
                        <a:t>Non </a:t>
                      </a:r>
                      <a:r>
                        <a:rPr lang="en-IE" sz="2400" b="1" u="none" strike="noStrike" cap="none" dirty="0" err="1"/>
                        <a:t>lineare</a:t>
                      </a:r>
                      <a:r>
                        <a:rPr lang="en-IE" sz="2400" b="1" u="none" strike="noStrike" cap="none" dirty="0"/>
                        <a:t>
</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it-IT" sz="1800" b="0" u="none" strike="noStrike" cap="none" dirty="0"/>
                        <a:t>Gli eventi non seguono una linea cronologica. Possono confondere il pubblico all'inizio ma man mano che la storia progredisce le scene hanno un senso.
</a:t>
                      </a:r>
                      <a:endParaRPr sz="1800" b="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61700">
                <a:tc>
                  <a:txBody>
                    <a:bodyPr/>
                    <a:lstStyle/>
                    <a:p>
                      <a:pPr marL="0" marR="0" lvl="0" indent="0" algn="ctr" rtl="0">
                        <a:lnSpc>
                          <a:spcPct val="100000"/>
                        </a:lnSpc>
                        <a:spcBef>
                          <a:spcPts val="0"/>
                        </a:spcBef>
                        <a:spcAft>
                          <a:spcPts val="0"/>
                        </a:spcAft>
                        <a:buNone/>
                      </a:pPr>
                      <a:r>
                        <a:rPr lang="en-IE" sz="2400" b="1" u="none" strike="noStrike" cap="none" dirty="0" err="1"/>
                        <a:t>Parallelo</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it-IT" sz="1800" b="0" u="none" strike="noStrike" cap="none" dirty="0"/>
                        <a:t>Come suggerisce il nome, la trama avviene simultaneamente / parallelamente ad altre storie</a:t>
                      </a:r>
                      <a:r>
                        <a:rPr lang="en-IE" sz="1800" b="0" u="none" strike="noStrike" cap="none" dirty="0"/>
                        <a:t>.</a:t>
                      </a:r>
                      <a:endParaRPr dirty="0"/>
                    </a:p>
                    <a:p>
                      <a:pPr marL="0" marR="0" lvl="0" indent="0" algn="ctr" rtl="0">
                        <a:lnSpc>
                          <a:spcPct val="100000"/>
                        </a:lnSpc>
                        <a:spcBef>
                          <a:spcPts val="0"/>
                        </a:spcBef>
                        <a:spcAft>
                          <a:spcPts val="0"/>
                        </a:spcAft>
                        <a:buNone/>
                      </a:pPr>
                      <a:endParaRPr sz="1800" b="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22525">
                <a:tc>
                  <a:txBody>
                    <a:bodyPr/>
                    <a:lstStyle/>
                    <a:p>
                      <a:pPr marL="0" marR="0" lvl="0" indent="0" algn="ctr" rtl="0">
                        <a:lnSpc>
                          <a:spcPct val="100000"/>
                        </a:lnSpc>
                        <a:spcBef>
                          <a:spcPts val="0"/>
                        </a:spcBef>
                        <a:spcAft>
                          <a:spcPts val="0"/>
                        </a:spcAft>
                        <a:buNone/>
                      </a:pPr>
                      <a:r>
                        <a:rPr lang="en-IE" sz="2400" b="1" u="none" strike="noStrike" cap="none" dirty="0" err="1"/>
                        <a:t>Circolare</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it-IT" sz="1800" b="0" u="none" strike="noStrike" cap="none" dirty="0"/>
                        <a:t>In questa narrazione, la storia finisce com’è iniziata. Man mano che gli eventi passano, la storia torna all'inizio</a:t>
                      </a:r>
                      <a:r>
                        <a:rPr lang="en-IE" sz="1800" b="0" u="none" strike="noStrike" cap="none" dirty="0"/>
                        <a:t>.</a:t>
                      </a:r>
                      <a:endParaRPr dirty="0"/>
                    </a:p>
                    <a:p>
                      <a:pPr marL="0" marR="0" lvl="0" indent="0" algn="ctr" rtl="0">
                        <a:lnSpc>
                          <a:spcPct val="100000"/>
                        </a:lnSpc>
                        <a:spcBef>
                          <a:spcPts val="0"/>
                        </a:spcBef>
                        <a:spcAft>
                          <a:spcPts val="0"/>
                        </a:spcAft>
                        <a:buNone/>
                      </a:pPr>
                      <a:endParaRPr sz="1800" b="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35575">
                <a:tc>
                  <a:txBody>
                    <a:bodyPr/>
                    <a:lstStyle/>
                    <a:p>
                      <a:pPr marL="0" marR="0" lvl="0" indent="0" algn="ctr" rtl="0">
                        <a:lnSpc>
                          <a:spcPct val="100000"/>
                        </a:lnSpc>
                        <a:spcBef>
                          <a:spcPts val="0"/>
                        </a:spcBef>
                        <a:spcAft>
                          <a:spcPts val="0"/>
                        </a:spcAft>
                        <a:buNone/>
                      </a:pPr>
                      <a:r>
                        <a:rPr lang="en-IE" sz="2400" b="1" u="none" strike="noStrike" cap="none" dirty="0" err="1"/>
                        <a:t>Interattivo</a:t>
                      </a:r>
                      <a:r>
                        <a:rPr lang="en-IE" sz="2400" b="1" u="none" strike="noStrike" cap="none" dirty="0"/>
                        <a:t>
</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it-IT" sz="1800" b="0" u="none" strike="noStrike" cap="none" dirty="0"/>
                        <a:t>La narrazione segue le scelte del pubblico. </a:t>
                      </a:r>
                    </a:p>
                    <a:p>
                      <a:pPr marL="0" marR="0" lvl="0" indent="0" algn="ctr" rtl="0">
                        <a:lnSpc>
                          <a:spcPct val="100000"/>
                        </a:lnSpc>
                        <a:spcBef>
                          <a:spcPts val="0"/>
                        </a:spcBef>
                        <a:spcAft>
                          <a:spcPts val="0"/>
                        </a:spcAft>
                        <a:buNone/>
                      </a:pPr>
                      <a:r>
                        <a:rPr lang="it-IT" sz="1800" b="0" u="none" strike="noStrike" cap="none" dirty="0"/>
                        <a:t>La persona sceglie la direzione che vuol far prendere alla storia.
</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02" name="Google Shape;202;p33"/>
          <p:cNvSpPr txBox="1"/>
          <p:nvPr/>
        </p:nvSpPr>
        <p:spPr>
          <a:xfrm>
            <a:off x="1538513" y="261481"/>
            <a:ext cx="9114971" cy="1754286"/>
          </a:xfrm>
          <a:prstGeom prst="rect">
            <a:avLst/>
          </a:prstGeom>
          <a:noFill/>
          <a:ln>
            <a:noFill/>
          </a:ln>
        </p:spPr>
        <p:txBody>
          <a:bodyPr spcFirstLastPara="1" wrap="square" lIns="91425" tIns="45700" rIns="91425" bIns="45700" anchor="t" anchorCtr="0">
            <a:spAutoFit/>
          </a:bodyPr>
          <a:lstStyle/>
          <a:p>
            <a:pPr lvl="0"/>
            <a:r>
              <a:rPr lang="it-IT" sz="3600" dirty="0">
                <a:latin typeface="Arial Black"/>
                <a:ea typeface="Arial Black"/>
                <a:cs typeface="Arial Black"/>
                <a:sym typeface="Arial Black"/>
              </a:rPr>
              <a:t>Esistono 5 tipi di tecniche narrative:
</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08" name="Google Shape;208;p34"/>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09" name="Google Shape;209;p34"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10" name="Google Shape;210;p34"/>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11" name="Google Shape;211;p34"/>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212" name="Google Shape;212;p34"/>
          <p:cNvSpPr txBox="1"/>
          <p:nvPr/>
        </p:nvSpPr>
        <p:spPr>
          <a:xfrm>
            <a:off x="555572" y="2274838"/>
            <a:ext cx="4774073" cy="2862282"/>
          </a:xfrm>
          <a:prstGeom prst="rect">
            <a:avLst/>
          </a:prstGeom>
          <a:noFill/>
          <a:ln>
            <a:noFill/>
          </a:ln>
        </p:spPr>
        <p:txBody>
          <a:bodyPr spcFirstLastPara="1" wrap="square" lIns="91425" tIns="45700" rIns="91425" bIns="45700" anchor="t" anchorCtr="0">
            <a:spAutoFit/>
          </a:bodyPr>
          <a:lstStyle/>
          <a:p>
            <a:pPr lvl="0"/>
            <a:r>
              <a:rPr lang="it-IT" sz="3600" b="1" dirty="0">
                <a:solidFill>
                  <a:srgbClr val="292929"/>
                </a:solidFill>
                <a:latin typeface="Arial Black"/>
                <a:ea typeface="Arial Black"/>
                <a:cs typeface="Arial Black"/>
                <a:sym typeface="Arial Black"/>
              </a:rPr>
              <a:t>Cose da considerare quando si crea una narrazione
</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6"/>
        <p:cNvGrpSpPr/>
        <p:nvPr/>
      </p:nvGrpSpPr>
      <p:grpSpPr>
        <a:xfrm>
          <a:off x="0" y="0"/>
          <a:ext cx="0" cy="0"/>
          <a:chOff x="0" y="0"/>
          <a:chExt cx="0" cy="0"/>
        </a:xfrm>
      </p:grpSpPr>
      <p:sp>
        <p:nvSpPr>
          <p:cNvPr id="217" name="Google Shape;217;p3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8" name="Google Shape;218;p35"/>
          <p:cNvSpPr/>
          <p:nvPr/>
        </p:nvSpPr>
        <p:spPr>
          <a:xfrm>
            <a:off x="0" y="0"/>
            <a:ext cx="6096000" cy="6865473"/>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9" name="Google Shape;219;p35"/>
          <p:cNvSpPr txBox="1"/>
          <p:nvPr/>
        </p:nvSpPr>
        <p:spPr>
          <a:xfrm>
            <a:off x="753877" y="2398774"/>
            <a:ext cx="4353116" cy="3770434"/>
          </a:xfrm>
          <a:prstGeom prst="rect">
            <a:avLst/>
          </a:prstGeom>
          <a:noFill/>
          <a:ln>
            <a:noFill/>
          </a:ln>
        </p:spPr>
        <p:txBody>
          <a:bodyPr spcFirstLastPara="1" wrap="square" lIns="91425" tIns="45700" rIns="91425" bIns="45700" anchor="t" anchorCtr="0">
            <a:normAutofit/>
          </a:bodyPr>
          <a:lstStyle/>
          <a:p>
            <a:pPr marL="914400" lvl="0" indent="-228600">
              <a:lnSpc>
                <a:spcPct val="90000"/>
              </a:lnSpc>
              <a:buClr>
                <a:schemeClr val="dk1"/>
              </a:buClr>
              <a:buSzPts val="2000"/>
              <a:buFont typeface="Arial"/>
              <a:buChar char="•"/>
            </a:pPr>
            <a:r>
              <a:rPr lang="it-IT" sz="2000" dirty="0">
                <a:solidFill>
                  <a:srgbClr val="595959"/>
                </a:solidFill>
              </a:rPr>
              <a:t>Chi è il personaggio principale della storia?</a:t>
            </a:r>
            <a:endParaRPr sz="2000" b="0" i="0" u="none" strike="noStrike" cap="none" dirty="0">
              <a:solidFill>
                <a:srgbClr val="595959"/>
              </a:solidFill>
              <a:latin typeface="Arial"/>
              <a:ea typeface="Arial"/>
              <a:cs typeface="Arial"/>
              <a:sym typeface="Arial"/>
            </a:endParaRPr>
          </a:p>
          <a:p>
            <a:pPr marL="914400" lvl="0" indent="-228600">
              <a:lnSpc>
                <a:spcPct val="90000"/>
              </a:lnSpc>
              <a:spcBef>
                <a:spcPts val="600"/>
              </a:spcBef>
              <a:buClr>
                <a:schemeClr val="dk1"/>
              </a:buClr>
              <a:buSzPts val="2000"/>
              <a:buFont typeface="Arial"/>
              <a:buChar char="•"/>
            </a:pPr>
            <a:r>
              <a:rPr lang="it-IT" sz="2000" dirty="0">
                <a:solidFill>
                  <a:srgbClr val="595959"/>
                </a:solidFill>
              </a:rPr>
              <a:t>Qual è la sua posizione nello sviluppo della storia?</a:t>
            </a:r>
            <a:endParaRPr dirty="0"/>
          </a:p>
        </p:txBody>
      </p:sp>
      <p:pic>
        <p:nvPicPr>
          <p:cNvPr id="220" name="Google Shape;220;p35" descr="Uma imagem com texto&#10;&#10;Descrição gerada automaticamente"/>
          <p:cNvPicPr preferRelativeResize="0"/>
          <p:nvPr/>
        </p:nvPicPr>
        <p:blipFill rotWithShape="1">
          <a:blip r:embed="rId3">
            <a:alphaModFix/>
          </a:blip>
          <a:srcRect/>
          <a:stretch/>
        </p:blipFill>
        <p:spPr>
          <a:xfrm>
            <a:off x="6781801" y="1053257"/>
            <a:ext cx="4797056" cy="4797056"/>
          </a:xfrm>
          <a:prstGeom prst="rect">
            <a:avLst/>
          </a:prstGeom>
          <a:noFill/>
          <a:ln>
            <a:noFill/>
          </a:ln>
        </p:spPr>
      </p:pic>
      <p:sp>
        <p:nvSpPr>
          <p:cNvPr id="221" name="Google Shape;221;p35"/>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22" name="Google Shape;222;p35"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23" name="Google Shape;223;p35"/>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24" name="Google Shape;224;p35"/>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8"/>
        <p:cNvGrpSpPr/>
        <p:nvPr/>
      </p:nvGrpSpPr>
      <p:grpSpPr>
        <a:xfrm>
          <a:off x="0" y="0"/>
          <a:ext cx="0" cy="0"/>
          <a:chOff x="0" y="0"/>
          <a:chExt cx="0" cy="0"/>
        </a:xfrm>
      </p:grpSpPr>
      <p:sp>
        <p:nvSpPr>
          <p:cNvPr id="229" name="Google Shape;229;p3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0" name="Google Shape;230;p36"/>
          <p:cNvSpPr/>
          <p:nvPr/>
        </p:nvSpPr>
        <p:spPr>
          <a:xfrm>
            <a:off x="0" y="0"/>
            <a:ext cx="6096000" cy="6865473"/>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1" name="Google Shape;231;p36"/>
          <p:cNvSpPr txBox="1"/>
          <p:nvPr/>
        </p:nvSpPr>
        <p:spPr>
          <a:xfrm>
            <a:off x="780002" y="1977074"/>
            <a:ext cx="4353116" cy="3770434"/>
          </a:xfrm>
          <a:prstGeom prst="rect">
            <a:avLst/>
          </a:prstGeom>
          <a:noFill/>
          <a:ln>
            <a:noFill/>
          </a:ln>
        </p:spPr>
        <p:txBody>
          <a:bodyPr spcFirstLastPara="1" wrap="square" lIns="91425" tIns="45700" rIns="91425" bIns="45700" anchor="t" anchorCtr="0">
            <a:normAutofit/>
          </a:bodyPr>
          <a:lstStyle/>
          <a:p>
            <a:pPr marL="914400" lvl="0" indent="-228600">
              <a:lnSpc>
                <a:spcPct val="90000"/>
              </a:lnSpc>
              <a:buClr>
                <a:schemeClr val="dk1"/>
              </a:buClr>
              <a:buSzPts val="2000"/>
              <a:buFont typeface="Arial"/>
              <a:buChar char="•"/>
            </a:pPr>
            <a:r>
              <a:rPr lang="it-IT" sz="2000" dirty="0">
                <a:solidFill>
                  <a:srgbClr val="595959"/>
                </a:solidFill>
              </a:rPr>
              <a:t>Qual è l'impatto di quando la storia viene raccontata nel passato, nel presente e nel futuro? </a:t>
            </a:r>
            <a:endParaRPr sz="2000" b="0" i="0" u="none" strike="noStrike" cap="none" dirty="0">
              <a:solidFill>
                <a:srgbClr val="595959"/>
              </a:solidFill>
              <a:latin typeface="Arial"/>
              <a:ea typeface="Arial"/>
              <a:cs typeface="Arial"/>
              <a:sym typeface="Arial"/>
            </a:endParaRPr>
          </a:p>
          <a:p>
            <a:pPr marL="914400" lvl="0" indent="-228600">
              <a:lnSpc>
                <a:spcPct val="90000"/>
              </a:lnSpc>
              <a:spcBef>
                <a:spcPts val="600"/>
              </a:spcBef>
              <a:buClr>
                <a:schemeClr val="dk1"/>
              </a:buClr>
              <a:buSzPts val="2000"/>
              <a:buFont typeface="Arial"/>
              <a:buChar char="•"/>
            </a:pPr>
            <a:r>
              <a:rPr lang="it-IT" sz="2000" dirty="0">
                <a:solidFill>
                  <a:srgbClr val="595959"/>
                </a:solidFill>
              </a:rPr>
              <a:t>Qual è il formato della storia? Il narratore racconta la storia in 1a o in 3a persona?</a:t>
            </a:r>
            <a:endParaRPr sz="2000" b="0" i="0" u="none" strike="noStrike" cap="none" dirty="0">
              <a:solidFill>
                <a:srgbClr val="595959"/>
              </a:solidFill>
              <a:latin typeface="Arial"/>
              <a:ea typeface="Arial"/>
              <a:cs typeface="Arial"/>
              <a:sym typeface="Arial"/>
            </a:endParaRPr>
          </a:p>
          <a:p>
            <a:pPr marL="914400" marR="0" lvl="0" indent="-101600" algn="l" rtl="0">
              <a:lnSpc>
                <a:spcPct val="90000"/>
              </a:lnSpc>
              <a:spcBef>
                <a:spcPts val="600"/>
              </a:spcBef>
              <a:spcAft>
                <a:spcPts val="0"/>
              </a:spcAft>
              <a:buClr>
                <a:schemeClr val="dk1"/>
              </a:buClr>
              <a:buSzPts val="2000"/>
              <a:buFont typeface="Arial"/>
              <a:buNone/>
            </a:pPr>
            <a:endParaRPr sz="2000" b="0" i="0" u="none" strike="noStrike" cap="none" dirty="0">
              <a:solidFill>
                <a:srgbClr val="595959"/>
              </a:solidFill>
              <a:latin typeface="Arial"/>
              <a:ea typeface="Arial"/>
              <a:cs typeface="Arial"/>
              <a:sym typeface="Arial"/>
            </a:endParaRPr>
          </a:p>
        </p:txBody>
      </p:sp>
      <p:pic>
        <p:nvPicPr>
          <p:cNvPr id="232" name="Google Shape;232;p36"/>
          <p:cNvPicPr preferRelativeResize="0"/>
          <p:nvPr/>
        </p:nvPicPr>
        <p:blipFill rotWithShape="1">
          <a:blip r:embed="rId3">
            <a:alphaModFix/>
          </a:blip>
          <a:srcRect/>
          <a:stretch/>
        </p:blipFill>
        <p:spPr>
          <a:xfrm>
            <a:off x="6781801" y="1053257"/>
            <a:ext cx="4797056" cy="4797056"/>
          </a:xfrm>
          <a:prstGeom prst="rect">
            <a:avLst/>
          </a:prstGeom>
          <a:noFill/>
          <a:ln>
            <a:noFill/>
          </a:ln>
        </p:spPr>
      </p:pic>
      <p:sp>
        <p:nvSpPr>
          <p:cNvPr id="233" name="Google Shape;233;p36"/>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34" name="Google Shape;234;p36"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35" name="Google Shape;235;p36"/>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36" name="Google Shape;236;p36"/>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3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42" name="Google Shape;242;p3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43" name="Google Shape;243;p37"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44" name="Google Shape;244;p3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45" name="Google Shape;245;p37"/>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246" name="Google Shape;246;p37"/>
          <p:cNvSpPr txBox="1"/>
          <p:nvPr/>
        </p:nvSpPr>
        <p:spPr>
          <a:xfrm>
            <a:off x="673776" y="2047900"/>
            <a:ext cx="3342300" cy="3416279"/>
          </a:xfrm>
          <a:prstGeom prst="rect">
            <a:avLst/>
          </a:prstGeom>
          <a:noFill/>
          <a:ln>
            <a:noFill/>
          </a:ln>
        </p:spPr>
        <p:txBody>
          <a:bodyPr spcFirstLastPara="1" wrap="square" lIns="91425" tIns="45700" rIns="91425" bIns="45700" anchor="t" anchorCtr="0">
            <a:spAutoFit/>
          </a:bodyPr>
          <a:lstStyle/>
          <a:p>
            <a:pPr lvl="0"/>
            <a:r>
              <a:rPr lang="it-IT" sz="3600" b="1" dirty="0">
                <a:solidFill>
                  <a:srgbClr val="292929"/>
                </a:solidFill>
                <a:latin typeface="Arial Black"/>
                <a:ea typeface="Arial Black"/>
                <a:cs typeface="Arial Black"/>
                <a:sym typeface="Arial Black"/>
              </a:rPr>
              <a:t>Abilità oratorie necessarie per la narrazione
</a:t>
            </a:r>
            <a:endParaRPr sz="3600" b="1" i="0" u="none" strike="noStrike" cap="none" dirty="0">
              <a:solidFill>
                <a:srgbClr val="292929"/>
              </a:solidFill>
              <a:latin typeface="Arial Black"/>
              <a:ea typeface="Arial Black"/>
              <a:cs typeface="Arial Black"/>
              <a:sym typeface="Arial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0"/>
        <p:cNvGrpSpPr/>
        <p:nvPr/>
      </p:nvGrpSpPr>
      <p:grpSpPr>
        <a:xfrm>
          <a:off x="0" y="0"/>
          <a:ext cx="0" cy="0"/>
          <a:chOff x="0" y="0"/>
          <a:chExt cx="0" cy="0"/>
        </a:xfrm>
      </p:grpSpPr>
      <p:sp>
        <p:nvSpPr>
          <p:cNvPr id="251" name="Google Shape;251;p3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2" name="Google Shape;252;p38"/>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3" name="Google Shape;253;p38"/>
          <p:cNvSpPr txBox="1"/>
          <p:nvPr/>
        </p:nvSpPr>
        <p:spPr>
          <a:xfrm>
            <a:off x="587927" y="2711194"/>
            <a:ext cx="4243589" cy="3320668"/>
          </a:xfrm>
          <a:prstGeom prst="rect">
            <a:avLst/>
          </a:prstGeom>
          <a:noFill/>
          <a:ln>
            <a:noFill/>
          </a:ln>
        </p:spPr>
        <p:txBody>
          <a:bodyPr spcFirstLastPara="1" wrap="square" lIns="91425" tIns="45700" rIns="91425" bIns="45700" anchor="t" anchorCtr="0">
            <a:normAutofit/>
          </a:bodyPr>
          <a:lstStyle/>
          <a:p>
            <a:pPr lvl="0">
              <a:lnSpc>
                <a:spcPct val="90000"/>
              </a:lnSpc>
              <a:buSzPts val="2400"/>
              <a:buFont typeface="Arial"/>
              <a:buChar char="•"/>
            </a:pPr>
            <a:r>
              <a:rPr lang="it-IT" sz="2400" dirty="0">
                <a:solidFill>
                  <a:schemeClr val="dk1"/>
                </a:solidFill>
              </a:rPr>
              <a:t>In un discorso pubblico, la postura del corpo influenza la trasparenza e la qualità del messaggio.
Le abilità oratorie sono raggiungibili da qualsiasi persona perché possono essere acquisite</a:t>
            </a:r>
            <a:r>
              <a:rPr lang="en-IE" sz="2400" b="0" i="0" u="none" strike="noStrike" cap="none" dirty="0">
                <a:solidFill>
                  <a:schemeClr val="dk1"/>
                </a:solidFill>
                <a:latin typeface="Arial"/>
                <a:ea typeface="Arial"/>
                <a:cs typeface="Arial"/>
                <a:sym typeface="Arial"/>
              </a:rPr>
              <a:t>.</a:t>
            </a:r>
            <a:endParaRPr sz="2400" b="0" i="0" u="none" strike="noStrike" cap="none" dirty="0">
              <a:solidFill>
                <a:schemeClr val="dk1"/>
              </a:solidFill>
              <a:latin typeface="Arial"/>
              <a:ea typeface="Arial"/>
              <a:cs typeface="Arial"/>
              <a:sym typeface="Arial"/>
            </a:endParaRPr>
          </a:p>
        </p:txBody>
      </p:sp>
      <p:pic>
        <p:nvPicPr>
          <p:cNvPr id="254" name="Google Shape;254;p38" descr="Uma imagem com texto, cartão-de-visita, gráficos de vetor&#10;&#10;Descrição gerada automaticamente"/>
          <p:cNvPicPr preferRelativeResize="0"/>
          <p:nvPr/>
        </p:nvPicPr>
        <p:blipFill rotWithShape="1">
          <a:blip r:embed="rId3">
            <a:alphaModFix/>
          </a:blip>
          <a:srcRect l="21220" r="22298" b="24089"/>
          <a:stretch/>
        </p:blipFill>
        <p:spPr>
          <a:xfrm>
            <a:off x="4834563" y="1"/>
            <a:ext cx="7354389" cy="685800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55" name="Google Shape;255;p38"/>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56" name="Google Shape;256;p38"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57" name="Google Shape;257;p38"/>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58" name="Google Shape;258;p38"/>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3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64" name="Google Shape;264;p39"/>
          <p:cNvPicPr preferRelativeResize="0"/>
          <p:nvPr/>
        </p:nvPicPr>
        <p:blipFill rotWithShape="1">
          <a:blip r:embed="rId4">
            <a:alphaModFix/>
          </a:blip>
          <a:srcRect/>
          <a:stretch/>
        </p:blipFill>
        <p:spPr>
          <a:xfrm>
            <a:off x="2410836" y="461082"/>
            <a:ext cx="7363984" cy="4933766"/>
          </a:xfrm>
          <a:prstGeom prst="rect">
            <a:avLst/>
          </a:prstGeom>
          <a:noFill/>
          <a:ln>
            <a:noFill/>
          </a:ln>
        </p:spPr>
      </p:pic>
      <p:sp>
        <p:nvSpPr>
          <p:cNvPr id="265" name="Google Shape;265;p39"/>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66" name="Google Shape;266;p39"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267" name="Google Shape;267;p39"/>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68" name="Google Shape;268;p39"/>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269" name="Google Shape;269;p39"/>
          <p:cNvSpPr txBox="1"/>
          <p:nvPr/>
        </p:nvSpPr>
        <p:spPr>
          <a:xfrm>
            <a:off x="3170549" y="2176435"/>
            <a:ext cx="6096000" cy="584775"/>
          </a:xfrm>
          <a:prstGeom prst="rect">
            <a:avLst/>
          </a:prstGeom>
          <a:noFill/>
          <a:ln>
            <a:noFill/>
          </a:ln>
        </p:spPr>
        <p:txBody>
          <a:bodyPr spcFirstLastPara="1" wrap="square" lIns="91425" tIns="45700" rIns="91425" bIns="45700" anchor="t" anchorCtr="0">
            <a:spAutoFit/>
          </a:bodyPr>
          <a:lstStyle/>
          <a:p>
            <a:pPr lvl="0" algn="ctr">
              <a:buSzPts val="3200"/>
            </a:pPr>
            <a:r>
              <a:rPr lang="en-IE" sz="3200" b="0" i="0" u="none" strike="noStrike" cap="none" dirty="0" err="1">
                <a:solidFill>
                  <a:schemeClr val="dk1"/>
                </a:solidFill>
                <a:latin typeface="Arial Black"/>
                <a:ea typeface="Arial Black"/>
                <a:cs typeface="Arial Black"/>
                <a:sym typeface="Arial Black"/>
              </a:rPr>
              <a:t>Unità</a:t>
            </a:r>
            <a:r>
              <a:rPr lang="en-IE" sz="3200" b="0" i="0" u="none" strike="noStrike" cap="none" dirty="0">
                <a:solidFill>
                  <a:schemeClr val="dk1"/>
                </a:solidFill>
                <a:latin typeface="Arial Black"/>
                <a:ea typeface="Arial Black"/>
                <a:cs typeface="Arial Black"/>
                <a:sym typeface="Arial Black"/>
              </a:rPr>
              <a:t> 2: </a:t>
            </a:r>
            <a:r>
              <a:rPr lang="en-IE" sz="3200" dirty="0">
                <a:solidFill>
                  <a:schemeClr val="dk1"/>
                </a:solidFill>
                <a:latin typeface="Arial Black"/>
                <a:ea typeface="Arial Black"/>
                <a:cs typeface="Arial Black"/>
                <a:sym typeface="Arial Black"/>
              </a:rPr>
              <a:t>La </a:t>
            </a:r>
            <a:r>
              <a:rPr lang="en-IE" sz="3200" dirty="0" err="1">
                <a:solidFill>
                  <a:schemeClr val="dk1"/>
                </a:solidFill>
                <a:latin typeface="Arial Black"/>
                <a:ea typeface="Arial Black"/>
                <a:cs typeface="Arial Black"/>
                <a:sym typeface="Arial Black"/>
              </a:rPr>
              <a:t>tua</a:t>
            </a:r>
            <a:r>
              <a:rPr lang="en-IE" sz="3200" dirty="0">
                <a:solidFill>
                  <a:schemeClr val="dk1"/>
                </a:solidFill>
                <a:latin typeface="Arial Black"/>
                <a:ea typeface="Arial Black"/>
                <a:cs typeface="Arial Black"/>
                <a:sym typeface="Arial Black"/>
              </a:rPr>
              <a:t> </a:t>
            </a:r>
            <a:r>
              <a:rPr lang="en-IE" sz="3200" dirty="0" err="1">
                <a:solidFill>
                  <a:schemeClr val="dk1"/>
                </a:solidFill>
                <a:latin typeface="Arial Black"/>
                <a:ea typeface="Arial Black"/>
                <a:cs typeface="Arial Black"/>
                <a:sym typeface="Arial Black"/>
              </a:rPr>
              <a:t>storia</a:t>
            </a:r>
            <a:endParaRPr sz="3200" b="0" i="0" u="none" strike="noStrike" cap="none" dirty="0">
              <a:solidFill>
                <a:schemeClr val="dk1"/>
              </a:solidFill>
              <a:latin typeface="Arial Black"/>
              <a:ea typeface="Arial Black"/>
              <a:cs typeface="Arial Black"/>
              <a:sym typeface="Arial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4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75" name="Google Shape;275;p4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76" name="Google Shape;276;p40"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77" name="Google Shape;277;p4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78" name="Google Shape;278;p40"/>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279" name="Google Shape;279;p40"/>
          <p:cNvSpPr txBox="1"/>
          <p:nvPr/>
        </p:nvSpPr>
        <p:spPr>
          <a:xfrm>
            <a:off x="673769" y="1971691"/>
            <a:ext cx="3031957" cy="1754326"/>
          </a:xfrm>
          <a:prstGeom prst="rect">
            <a:avLst/>
          </a:prstGeom>
          <a:noFill/>
          <a:ln>
            <a:noFill/>
          </a:ln>
        </p:spPr>
        <p:txBody>
          <a:bodyPr spcFirstLastPara="1" wrap="square" lIns="91425" tIns="45700" rIns="91425" bIns="45700" anchor="t" anchorCtr="0">
            <a:spAutoFit/>
          </a:bodyPr>
          <a:lstStyle/>
          <a:p>
            <a:pPr lvl="0"/>
            <a:r>
              <a:rPr lang="en-IE" sz="3600" b="1" dirty="0">
                <a:solidFill>
                  <a:srgbClr val="292929"/>
                </a:solidFill>
                <a:latin typeface="Arial Black"/>
                <a:ea typeface="Arial Black"/>
                <a:cs typeface="Arial Black"/>
                <a:sym typeface="Arial Black"/>
              </a:rPr>
              <a:t>Le 4P </a:t>
            </a:r>
            <a:r>
              <a:rPr lang="en-IE" sz="3600" b="1" dirty="0" err="1">
                <a:solidFill>
                  <a:srgbClr val="292929"/>
                </a:solidFill>
                <a:latin typeface="Arial Black"/>
                <a:ea typeface="Arial Black"/>
                <a:cs typeface="Arial Black"/>
                <a:sym typeface="Arial Black"/>
              </a:rPr>
              <a:t>della</a:t>
            </a:r>
            <a:r>
              <a:rPr lang="en-IE" sz="3600" b="1" dirty="0">
                <a:solidFill>
                  <a:srgbClr val="292929"/>
                </a:solidFill>
                <a:latin typeface="Arial Black"/>
                <a:ea typeface="Arial Black"/>
                <a:cs typeface="Arial Black"/>
                <a:sym typeface="Arial Black"/>
              </a:rPr>
              <a:t> </a:t>
            </a:r>
            <a:r>
              <a:rPr lang="en-IE" sz="3600" b="1" dirty="0" err="1">
                <a:solidFill>
                  <a:srgbClr val="292929"/>
                </a:solidFill>
                <a:latin typeface="Arial Black"/>
                <a:ea typeface="Arial Black"/>
                <a:cs typeface="Arial Black"/>
                <a:sym typeface="Arial Black"/>
              </a:rPr>
              <a:t>narrazione</a:t>
            </a:r>
            <a:r>
              <a:rPr lang="en-IE" sz="3600" b="1" dirty="0">
                <a:solidFill>
                  <a:srgbClr val="292929"/>
                </a:solidFill>
                <a:latin typeface="Arial Black"/>
                <a:ea typeface="Arial Black"/>
                <a:cs typeface="Arial Black"/>
                <a:sym typeface="Arial Black"/>
              </a:rPr>
              <a:t>
</a:t>
            </a:r>
            <a:endParaRPr sz="3600" b="1" i="0" u="none" strike="noStrike" cap="none" dirty="0">
              <a:solidFill>
                <a:srgbClr val="292929"/>
              </a:solidFill>
              <a:latin typeface="Arial Black"/>
              <a:ea typeface="Arial Black"/>
              <a:cs typeface="Arial Black"/>
              <a:sym typeface="Arial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3"/>
        <p:cNvGrpSpPr/>
        <p:nvPr/>
      </p:nvGrpSpPr>
      <p:grpSpPr>
        <a:xfrm>
          <a:off x="0" y="0"/>
          <a:ext cx="0" cy="0"/>
          <a:chOff x="0" y="0"/>
          <a:chExt cx="0" cy="0"/>
        </a:xfrm>
      </p:grpSpPr>
      <p:sp>
        <p:nvSpPr>
          <p:cNvPr id="284" name="Google Shape;284;p41"/>
          <p:cNvSpPr/>
          <p:nvPr/>
        </p:nvSpPr>
        <p:spPr>
          <a:xfrm>
            <a:off x="0" y="2"/>
            <a:ext cx="12192000" cy="685799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5" name="Google Shape;285;p41"/>
          <p:cNvSpPr txBox="1"/>
          <p:nvPr/>
        </p:nvSpPr>
        <p:spPr>
          <a:xfrm>
            <a:off x="982639" y="2545046"/>
            <a:ext cx="4613300" cy="1103647"/>
          </a:xfrm>
          <a:prstGeom prst="rect">
            <a:avLst/>
          </a:prstGeom>
          <a:noFill/>
          <a:ln>
            <a:noFill/>
          </a:ln>
        </p:spPr>
        <p:txBody>
          <a:bodyPr spcFirstLastPara="1" wrap="square" lIns="91425" tIns="45700" rIns="91425" bIns="45700" anchor="t" anchorCtr="0">
            <a:normAutofit fontScale="62500" lnSpcReduction="20000"/>
          </a:bodyPr>
          <a:lstStyle/>
          <a:p>
            <a:pPr marL="0" marR="0" lvl="0" indent="0" algn="l" rtl="0">
              <a:lnSpc>
                <a:spcPct val="90000"/>
              </a:lnSpc>
              <a:spcBef>
                <a:spcPts val="0"/>
              </a:spcBef>
              <a:spcAft>
                <a:spcPts val="0"/>
              </a:spcAft>
              <a:buNone/>
            </a:pPr>
            <a:r>
              <a:rPr lang="en-IE" sz="7200" b="0" i="0" u="none" strike="noStrike" cap="none" dirty="0">
                <a:solidFill>
                  <a:schemeClr val="dk1"/>
                </a:solidFill>
                <a:latin typeface="Arial"/>
                <a:ea typeface="Arial"/>
                <a:cs typeface="Arial"/>
                <a:sym typeface="Arial"/>
              </a:rPr>
              <a:t>People</a:t>
            </a:r>
          </a:p>
          <a:p>
            <a:pPr marL="0" marR="0" lvl="0" indent="0" algn="l" rtl="0">
              <a:lnSpc>
                <a:spcPct val="90000"/>
              </a:lnSpc>
              <a:spcBef>
                <a:spcPts val="0"/>
              </a:spcBef>
              <a:spcAft>
                <a:spcPts val="0"/>
              </a:spcAft>
              <a:buNone/>
            </a:pPr>
            <a:r>
              <a:rPr lang="en-IE" sz="7200" dirty="0" err="1">
                <a:solidFill>
                  <a:schemeClr val="dk1"/>
                </a:solidFill>
              </a:rPr>
              <a:t>Persone</a:t>
            </a:r>
            <a:endParaRPr dirty="0"/>
          </a:p>
        </p:txBody>
      </p:sp>
      <p:sp>
        <p:nvSpPr>
          <p:cNvPr id="286" name="Google Shape;286;p41"/>
          <p:cNvSpPr/>
          <p:nvPr/>
        </p:nvSpPr>
        <p:spPr>
          <a:xfrm flipH="1">
            <a:off x="8123336" y="-3"/>
            <a:ext cx="4068664" cy="6858000"/>
          </a:xfrm>
          <a:prstGeom prst="rect">
            <a:avLst/>
          </a:prstGeom>
          <a:gradFill>
            <a:gsLst>
              <a:gs pos="0">
                <a:srgbClr val="000000"/>
              </a:gs>
              <a:gs pos="26000">
                <a:srgbClr val="000000"/>
              </a:gs>
              <a:gs pos="100000">
                <a:schemeClr val="accent1"/>
              </a:gs>
            </a:gsLst>
            <a:lin ang="9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7" name="Google Shape;287;p41"/>
          <p:cNvSpPr/>
          <p:nvPr/>
        </p:nvSpPr>
        <p:spPr>
          <a:xfrm flipH="1">
            <a:off x="8123336" y="-3"/>
            <a:ext cx="3611463" cy="6858000"/>
          </a:xfrm>
          <a:prstGeom prst="rect">
            <a:avLst/>
          </a:prstGeom>
          <a:gradFill>
            <a:gsLst>
              <a:gs pos="0">
                <a:srgbClr val="2F5496">
                  <a:alpha val="55686"/>
                </a:srgbClr>
              </a:gs>
              <a:gs pos="100000">
                <a:srgbClr val="000000">
                  <a:alpha val="51764"/>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8" name="Google Shape;288;p41"/>
          <p:cNvSpPr/>
          <p:nvPr/>
        </p:nvSpPr>
        <p:spPr>
          <a:xfrm rot="5400000">
            <a:off x="8230721" y="-107390"/>
            <a:ext cx="3853890" cy="4068665"/>
          </a:xfrm>
          <a:prstGeom prst="rect">
            <a:avLst/>
          </a:prstGeom>
          <a:gradFill>
            <a:gsLst>
              <a:gs pos="0">
                <a:srgbClr val="000000">
                  <a:alpha val="33725"/>
                </a:srgbClr>
              </a:gs>
              <a:gs pos="96000">
                <a:srgbClr val="4472C4">
                  <a:alpha val="0"/>
                </a:srgbClr>
              </a:gs>
              <a:gs pos="100000">
                <a:srgbClr val="4472C4">
                  <a:alpha val="0"/>
                </a:srgbClr>
              </a:gs>
            </a:gsLst>
            <a:lin ang="8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89" name="Google Shape;289;p41" descr="Logo&#10;&#10;Description automatically generated"/>
          <p:cNvPicPr preferRelativeResize="0"/>
          <p:nvPr/>
        </p:nvPicPr>
        <p:blipFill rotWithShape="1">
          <a:blip r:embed="rId3">
            <a:alphaModFix/>
          </a:blip>
          <a:srcRect l="5500" r="-3" b="-3"/>
          <a:stretch/>
        </p:blipFill>
        <p:spPr>
          <a:xfrm>
            <a:off x="5595939" y="1012536"/>
            <a:ext cx="5256223" cy="4756162"/>
          </a:xfrm>
          <a:custGeom>
            <a:avLst/>
            <a:gdLst/>
            <a:ahLst/>
            <a:cxnLst/>
            <a:rect l="l" t="t" r="r" b="b"/>
            <a:pathLst>
              <a:path w="5031136" h="5031136" extrusionOk="0">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ln>
            <a:noFill/>
          </a:ln>
        </p:spPr>
      </p:pic>
      <p:sp>
        <p:nvSpPr>
          <p:cNvPr id="290" name="Google Shape;290;p4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91" name="Google Shape;291;p41"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92" name="Google Shape;292;p4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93" name="Google Shape;293;p41"/>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7"/>
        <p:cNvGrpSpPr/>
        <p:nvPr/>
      </p:nvGrpSpPr>
      <p:grpSpPr>
        <a:xfrm>
          <a:off x="0" y="0"/>
          <a:ext cx="0" cy="0"/>
          <a:chOff x="0" y="0"/>
          <a:chExt cx="0" cy="0"/>
        </a:xfrm>
      </p:grpSpPr>
      <p:sp>
        <p:nvSpPr>
          <p:cNvPr id="298" name="Google Shape;298;p42"/>
          <p:cNvSpPr/>
          <p:nvPr/>
        </p:nvSpPr>
        <p:spPr>
          <a:xfrm>
            <a:off x="7403089" y="0"/>
            <a:ext cx="4788912" cy="68580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9" name="Google Shape;299;p42"/>
          <p:cNvSpPr txBox="1"/>
          <p:nvPr/>
        </p:nvSpPr>
        <p:spPr>
          <a:xfrm>
            <a:off x="8108953" y="2737146"/>
            <a:ext cx="3377183" cy="1383707"/>
          </a:xfrm>
          <a:prstGeom prst="rect">
            <a:avLst/>
          </a:prstGeom>
          <a:noFill/>
          <a:ln>
            <a:noFill/>
          </a:ln>
        </p:spPr>
        <p:txBody>
          <a:bodyPr spcFirstLastPara="1" wrap="square" lIns="91425" tIns="45700" rIns="91425" bIns="45700" anchor="b" anchorCtr="0">
            <a:normAutofit fontScale="77500" lnSpcReduction="20000"/>
          </a:bodyPr>
          <a:lstStyle/>
          <a:p>
            <a:pPr marL="0" marR="0" lvl="0" indent="0" algn="l" rtl="0">
              <a:lnSpc>
                <a:spcPct val="90000"/>
              </a:lnSpc>
              <a:spcBef>
                <a:spcPts val="0"/>
              </a:spcBef>
              <a:spcAft>
                <a:spcPts val="0"/>
              </a:spcAft>
              <a:buNone/>
            </a:pPr>
            <a:r>
              <a:rPr lang="en-IE" sz="7200" b="0" i="0" u="none" strike="noStrike" cap="none" dirty="0">
                <a:solidFill>
                  <a:schemeClr val="lt1"/>
                </a:solidFill>
                <a:latin typeface="Arial"/>
                <a:ea typeface="Arial"/>
                <a:cs typeface="Arial"/>
                <a:sym typeface="Arial"/>
              </a:rPr>
              <a:t>Place</a:t>
            </a:r>
          </a:p>
          <a:p>
            <a:pPr marL="0" marR="0" lvl="0" indent="0" algn="l" rtl="0">
              <a:lnSpc>
                <a:spcPct val="90000"/>
              </a:lnSpc>
              <a:spcBef>
                <a:spcPts val="0"/>
              </a:spcBef>
              <a:spcAft>
                <a:spcPts val="0"/>
              </a:spcAft>
              <a:buNone/>
            </a:pPr>
            <a:r>
              <a:rPr lang="en-IE" sz="7200" dirty="0" err="1">
                <a:solidFill>
                  <a:schemeClr val="lt1"/>
                </a:solidFill>
              </a:rPr>
              <a:t>Luogo</a:t>
            </a:r>
            <a:endParaRPr dirty="0"/>
          </a:p>
        </p:txBody>
      </p:sp>
      <p:pic>
        <p:nvPicPr>
          <p:cNvPr id="300" name="Google Shape;300;p42" descr="A picture containing text, device, vector graphics&#10;&#10;Description automatically generated"/>
          <p:cNvPicPr preferRelativeResize="0"/>
          <p:nvPr/>
        </p:nvPicPr>
        <p:blipFill rotWithShape="1">
          <a:blip r:embed="rId3">
            <a:alphaModFix/>
          </a:blip>
          <a:srcRect r="2" b="8982"/>
          <a:stretch/>
        </p:blipFill>
        <p:spPr>
          <a:xfrm>
            <a:off x="20" y="10"/>
            <a:ext cx="7534636" cy="6857990"/>
          </a:xfrm>
          <a:prstGeom prst="rect">
            <a:avLst/>
          </a:prstGeom>
          <a:noFill/>
          <a:ln>
            <a:noFill/>
          </a:ln>
        </p:spPr>
      </p:pic>
      <p:sp>
        <p:nvSpPr>
          <p:cNvPr id="301" name="Google Shape;301;p4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02" name="Google Shape;302;p4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03" name="Google Shape;303;p4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04" name="Google Shape;304;p42"/>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17" name="Google Shape;117;p2"/>
          <p:cNvPicPr preferRelativeResize="0"/>
          <p:nvPr/>
        </p:nvPicPr>
        <p:blipFill rotWithShape="1">
          <a:blip r:embed="rId4">
            <a:alphaModFix/>
          </a:blip>
          <a:srcRect/>
          <a:stretch/>
        </p:blipFill>
        <p:spPr>
          <a:xfrm rot="5400000">
            <a:off x="4017640" y="-488420"/>
            <a:ext cx="4156720" cy="7335722"/>
          </a:xfrm>
          <a:prstGeom prst="rect">
            <a:avLst/>
          </a:prstGeom>
          <a:noFill/>
          <a:ln>
            <a:noFill/>
          </a:ln>
        </p:spPr>
      </p:pic>
      <p:sp>
        <p:nvSpPr>
          <p:cNvPr id="118" name="Google Shape;118;p2"/>
          <p:cNvSpPr txBox="1"/>
          <p:nvPr/>
        </p:nvSpPr>
        <p:spPr>
          <a:xfrm>
            <a:off x="2997272" y="2084079"/>
            <a:ext cx="6197455" cy="120028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600"/>
              <a:buFont typeface="Arial"/>
              <a:buNone/>
            </a:pPr>
            <a:r>
              <a:rPr lang="en-IE" sz="3600" b="0" i="0" u="none" strike="noStrike" cap="none" dirty="0">
                <a:solidFill>
                  <a:srgbClr val="FD3259"/>
                </a:solidFill>
                <a:latin typeface="Arial Black"/>
                <a:ea typeface="Arial Black"/>
                <a:cs typeface="Arial Black"/>
                <a:sym typeface="Arial Black"/>
              </a:rPr>
              <a:t>Modulo 2: </a:t>
            </a:r>
            <a:r>
              <a:rPr lang="en-IE" sz="3600" dirty="0">
                <a:solidFill>
                  <a:srgbClr val="FD3259"/>
                </a:solidFill>
                <a:latin typeface="Arial Black"/>
                <a:ea typeface="Arial Black"/>
                <a:cs typeface="Arial Black"/>
                <a:sym typeface="Arial Black"/>
              </a:rPr>
              <a:t>Io come</a:t>
            </a:r>
            <a:r>
              <a:rPr lang="en-IE" sz="3600" b="0" i="0" u="none" strike="noStrike" cap="none" dirty="0">
                <a:solidFill>
                  <a:srgbClr val="FD3259"/>
                </a:solidFill>
                <a:latin typeface="Arial Black"/>
                <a:ea typeface="Arial Black"/>
                <a:cs typeface="Arial Black"/>
                <a:sym typeface="Arial Black"/>
              </a:rPr>
              <a:t> Storyteller </a:t>
            </a:r>
            <a:endParaRPr sz="3600" b="0" i="0" u="none" strike="noStrike" cap="none" dirty="0">
              <a:solidFill>
                <a:srgbClr val="FD3259"/>
              </a:solidFill>
              <a:latin typeface="Arial Black"/>
              <a:ea typeface="Arial Black"/>
              <a:cs typeface="Arial Black"/>
              <a:sym typeface="Arial Black"/>
            </a:endParaRPr>
          </a:p>
        </p:txBody>
      </p:sp>
      <p:sp>
        <p:nvSpPr>
          <p:cNvPr id="119" name="Google Shape;119;p2"/>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20" name="Google Shape;120;p2" descr="Text&#10;&#10;Description automatically generated"/>
          <p:cNvPicPr preferRelativeResize="0"/>
          <p:nvPr/>
        </p:nvPicPr>
        <p:blipFill rotWithShape="1">
          <a:blip r:embed="rId5">
            <a:alphaModFix/>
          </a:blip>
          <a:srcRect/>
          <a:stretch/>
        </p:blipFill>
        <p:spPr>
          <a:xfrm>
            <a:off x="235341" y="6247302"/>
            <a:ext cx="1964299" cy="427819"/>
          </a:xfrm>
          <a:prstGeom prst="rect">
            <a:avLst/>
          </a:prstGeom>
          <a:noFill/>
          <a:ln>
            <a:noFill/>
          </a:ln>
        </p:spPr>
      </p:pic>
      <p:sp>
        <p:nvSpPr>
          <p:cNvPr id="121" name="Google Shape;121;p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22" name="Google Shape;122;p2"/>
          <p:cNvPicPr preferRelativeResize="0"/>
          <p:nvPr/>
        </p:nvPicPr>
        <p:blipFill rotWithShape="1">
          <a:blip r:embed="rId6">
            <a:alphaModFix/>
          </a:blip>
          <a:srcRect/>
          <a:stretch/>
        </p:blipFill>
        <p:spPr>
          <a:xfrm>
            <a:off x="11374639" y="152449"/>
            <a:ext cx="462675" cy="70919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8"/>
        <p:cNvGrpSpPr/>
        <p:nvPr/>
      </p:nvGrpSpPr>
      <p:grpSpPr>
        <a:xfrm>
          <a:off x="0" y="0"/>
          <a:ext cx="0" cy="0"/>
          <a:chOff x="0" y="0"/>
          <a:chExt cx="0" cy="0"/>
        </a:xfrm>
      </p:grpSpPr>
      <p:sp>
        <p:nvSpPr>
          <p:cNvPr id="309" name="Google Shape;309;p43"/>
          <p:cNvSpPr/>
          <p:nvPr/>
        </p:nvSpPr>
        <p:spPr>
          <a:xfrm rot="-5400000">
            <a:off x="800100" y="1491343"/>
            <a:ext cx="3333749" cy="349910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0" name="Google Shape;310;p43"/>
          <p:cNvSpPr txBox="1"/>
          <p:nvPr/>
        </p:nvSpPr>
        <p:spPr>
          <a:xfrm>
            <a:off x="581786" y="1967265"/>
            <a:ext cx="3634740" cy="2547257"/>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r>
              <a:rPr lang="en-IE" sz="7200" b="0" i="0" u="none" strike="noStrike" cap="none" dirty="0">
                <a:solidFill>
                  <a:srgbClr val="FFFFFF"/>
                </a:solidFill>
                <a:latin typeface="Arial"/>
                <a:ea typeface="Arial"/>
                <a:cs typeface="Arial"/>
                <a:sym typeface="Arial"/>
              </a:rPr>
              <a:t>Purpose</a:t>
            </a:r>
          </a:p>
          <a:p>
            <a:pPr marL="0" marR="0" lvl="0" indent="0" algn="ctr" rtl="0">
              <a:lnSpc>
                <a:spcPct val="90000"/>
              </a:lnSpc>
              <a:spcBef>
                <a:spcPts val="0"/>
              </a:spcBef>
              <a:spcAft>
                <a:spcPts val="0"/>
              </a:spcAft>
              <a:buNone/>
            </a:pPr>
            <a:r>
              <a:rPr lang="en-IE" sz="7200" dirty="0" err="1">
                <a:solidFill>
                  <a:srgbClr val="FFFFFF"/>
                </a:solidFill>
              </a:rPr>
              <a:t>Scopo</a:t>
            </a:r>
            <a:endParaRPr dirty="0"/>
          </a:p>
        </p:txBody>
      </p:sp>
      <p:pic>
        <p:nvPicPr>
          <p:cNvPr id="311" name="Google Shape;311;p43" descr="A picture containing chart&#10;&#10;Description automatically generated"/>
          <p:cNvPicPr preferRelativeResize="0"/>
          <p:nvPr/>
        </p:nvPicPr>
        <p:blipFill rotWithShape="1">
          <a:blip r:embed="rId3">
            <a:alphaModFix/>
          </a:blip>
          <a:srcRect l="7303" t="12247" r="8674" b="9703"/>
          <a:stretch/>
        </p:blipFill>
        <p:spPr>
          <a:xfrm>
            <a:off x="5170215" y="643466"/>
            <a:ext cx="5994902" cy="5568739"/>
          </a:xfrm>
          <a:prstGeom prst="rect">
            <a:avLst/>
          </a:prstGeom>
          <a:noFill/>
          <a:ln>
            <a:noFill/>
          </a:ln>
        </p:spPr>
      </p:pic>
      <p:sp>
        <p:nvSpPr>
          <p:cNvPr id="312" name="Google Shape;312;p4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13" name="Google Shape;313;p43"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14" name="Google Shape;314;p4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15" name="Google Shape;315;p43"/>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9"/>
        <p:cNvGrpSpPr/>
        <p:nvPr/>
      </p:nvGrpSpPr>
      <p:grpSpPr>
        <a:xfrm>
          <a:off x="0" y="0"/>
          <a:ext cx="0" cy="0"/>
          <a:chOff x="0" y="0"/>
          <a:chExt cx="0" cy="0"/>
        </a:xfrm>
      </p:grpSpPr>
      <p:sp>
        <p:nvSpPr>
          <p:cNvPr id="320" name="Google Shape;320;p44"/>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1" name="Google Shape;321;p44"/>
          <p:cNvSpPr/>
          <p:nvPr/>
        </p:nvSpPr>
        <p:spPr>
          <a:xfrm>
            <a:off x="3" y="0"/>
            <a:ext cx="9339206" cy="6858000"/>
          </a:xfrm>
          <a:prstGeom prst="rect">
            <a:avLst/>
          </a:prstGeom>
          <a:gradFill>
            <a:gsLst>
              <a:gs pos="0">
                <a:srgbClr val="000000">
                  <a:alpha val="0"/>
                </a:srgbClr>
              </a:gs>
              <a:gs pos="33000">
                <a:srgbClr val="000000">
                  <a:alpha val="63921"/>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22" name="Google Shape;322;p44" descr="A picture containing text, vector graphics, silhouette&#10;&#10;Description automatically generated"/>
          <p:cNvPicPr preferRelativeResize="0"/>
          <p:nvPr/>
        </p:nvPicPr>
        <p:blipFill rotWithShape="1">
          <a:blip r:embed="rId3">
            <a:alphaModFix/>
          </a:blip>
          <a:srcRect t="22903" r="9091" b="26211"/>
          <a:stretch/>
        </p:blipFill>
        <p:spPr>
          <a:xfrm>
            <a:off x="2852791" y="-486493"/>
            <a:ext cx="9898380" cy="7830985"/>
          </a:xfrm>
          <a:prstGeom prst="rect">
            <a:avLst/>
          </a:prstGeom>
          <a:noFill/>
          <a:ln>
            <a:noFill/>
          </a:ln>
        </p:spPr>
      </p:pic>
      <p:sp>
        <p:nvSpPr>
          <p:cNvPr id="323" name="Google Shape;323;p44"/>
          <p:cNvSpPr txBox="1"/>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None/>
            </a:pPr>
            <a:r>
              <a:rPr lang="en-IE" sz="4800" b="0" i="0" u="none" strike="noStrike" cap="none" dirty="0">
                <a:solidFill>
                  <a:schemeClr val="lt1"/>
                </a:solidFill>
                <a:latin typeface="Arial"/>
                <a:ea typeface="Arial"/>
                <a:cs typeface="Arial"/>
                <a:sym typeface="Arial"/>
              </a:rPr>
              <a:t>Plot</a:t>
            </a:r>
          </a:p>
          <a:p>
            <a:pPr marL="0" marR="0" lvl="0" indent="0" algn="l" rtl="0">
              <a:lnSpc>
                <a:spcPct val="90000"/>
              </a:lnSpc>
              <a:spcBef>
                <a:spcPts val="0"/>
              </a:spcBef>
              <a:spcAft>
                <a:spcPts val="0"/>
              </a:spcAft>
              <a:buNone/>
            </a:pPr>
            <a:r>
              <a:rPr lang="en-IE" sz="4800" dirty="0" err="1">
                <a:solidFill>
                  <a:schemeClr val="lt1"/>
                </a:solidFill>
              </a:rPr>
              <a:t>Trama</a:t>
            </a:r>
            <a:endParaRPr dirty="0"/>
          </a:p>
        </p:txBody>
      </p:sp>
      <p:sp>
        <p:nvSpPr>
          <p:cNvPr id="324" name="Google Shape;324;p44"/>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325" name="Google Shape;325;p44"/>
          <p:cNvSpPr/>
          <p:nvPr/>
        </p:nvSpPr>
        <p:spPr>
          <a:xfrm>
            <a:off x="481029" y="4546920"/>
            <a:ext cx="39776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6" name="Google Shape;326;p44"/>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27" name="Google Shape;327;p44"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28" name="Google Shape;328;p44"/>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29" name="Google Shape;329;p44"/>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45"/>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335" name="Google Shape;335;p45"/>
          <p:cNvPicPr preferRelativeResize="0"/>
          <p:nvPr/>
        </p:nvPicPr>
        <p:blipFill rotWithShape="1">
          <a:blip r:embed="rId4">
            <a:alphaModFix/>
          </a:blip>
          <a:srcRect/>
          <a:stretch/>
        </p:blipFill>
        <p:spPr>
          <a:xfrm>
            <a:off x="2410836" y="461082"/>
            <a:ext cx="7363984" cy="4933766"/>
          </a:xfrm>
          <a:prstGeom prst="rect">
            <a:avLst/>
          </a:prstGeom>
          <a:noFill/>
          <a:ln>
            <a:noFill/>
          </a:ln>
        </p:spPr>
      </p:pic>
      <p:sp>
        <p:nvSpPr>
          <p:cNvPr id="336" name="Google Shape;336;p45"/>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37" name="Google Shape;337;p45"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338" name="Google Shape;338;p45"/>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39" name="Google Shape;339;p45"/>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340" name="Google Shape;340;p45"/>
          <p:cNvSpPr txBox="1"/>
          <p:nvPr/>
        </p:nvSpPr>
        <p:spPr>
          <a:xfrm>
            <a:off x="3170549" y="2176435"/>
            <a:ext cx="6096000" cy="1077218"/>
          </a:xfrm>
          <a:prstGeom prst="rect">
            <a:avLst/>
          </a:prstGeom>
          <a:noFill/>
          <a:ln>
            <a:noFill/>
          </a:ln>
        </p:spPr>
        <p:txBody>
          <a:bodyPr spcFirstLastPara="1" wrap="square" lIns="91425" tIns="45700" rIns="91425" bIns="45700" anchor="t" anchorCtr="0">
            <a:spAutoFit/>
          </a:bodyPr>
          <a:lstStyle/>
          <a:p>
            <a:pPr lvl="0" algn="ctr">
              <a:buSzPts val="3200"/>
            </a:pPr>
            <a:r>
              <a:rPr lang="en-IE" sz="3200" b="0" i="0" u="none" strike="noStrike" cap="none" dirty="0" err="1">
                <a:solidFill>
                  <a:schemeClr val="dk1"/>
                </a:solidFill>
                <a:latin typeface="Arial Black"/>
                <a:ea typeface="Arial Black"/>
                <a:cs typeface="Arial Black"/>
                <a:sym typeface="Arial Black"/>
              </a:rPr>
              <a:t>Unità</a:t>
            </a:r>
            <a:r>
              <a:rPr lang="en-IE" sz="3200" b="0" i="0" u="none" strike="noStrike" cap="none" dirty="0">
                <a:solidFill>
                  <a:schemeClr val="dk1"/>
                </a:solidFill>
                <a:latin typeface="Arial Black"/>
                <a:ea typeface="Arial Black"/>
                <a:cs typeface="Arial Black"/>
                <a:sym typeface="Arial Black"/>
              </a:rPr>
              <a:t> 3: </a:t>
            </a:r>
            <a:r>
              <a:rPr lang="en-IE" sz="3200" dirty="0">
                <a:solidFill>
                  <a:schemeClr val="dk1"/>
                </a:solidFill>
                <a:latin typeface="Arial Black"/>
                <a:ea typeface="Arial Black"/>
                <a:cs typeface="Arial Black"/>
                <a:sym typeface="Arial Black"/>
              </a:rPr>
              <a:t>Il </a:t>
            </a:r>
            <a:r>
              <a:rPr lang="en-IE" sz="3200" dirty="0" err="1">
                <a:solidFill>
                  <a:schemeClr val="dk1"/>
                </a:solidFill>
                <a:latin typeface="Arial Black"/>
                <a:ea typeface="Arial Black"/>
                <a:cs typeface="Arial Black"/>
                <a:sym typeface="Arial Black"/>
              </a:rPr>
              <a:t>potere</a:t>
            </a:r>
            <a:r>
              <a:rPr lang="en-IE" sz="3200" dirty="0">
                <a:solidFill>
                  <a:schemeClr val="dk1"/>
                </a:solidFill>
                <a:latin typeface="Arial Black"/>
                <a:ea typeface="Arial Black"/>
                <a:cs typeface="Arial Black"/>
                <a:sym typeface="Arial Black"/>
              </a:rPr>
              <a:t> </a:t>
            </a:r>
            <a:r>
              <a:rPr lang="en-IE" sz="3200" dirty="0" err="1">
                <a:solidFill>
                  <a:schemeClr val="dk1"/>
                </a:solidFill>
                <a:latin typeface="Arial Black"/>
                <a:ea typeface="Arial Black"/>
                <a:cs typeface="Arial Black"/>
                <a:sym typeface="Arial Black"/>
              </a:rPr>
              <a:t>dello</a:t>
            </a:r>
            <a:r>
              <a:rPr lang="en-IE" sz="3200" dirty="0">
                <a:solidFill>
                  <a:schemeClr val="dk1"/>
                </a:solidFill>
                <a:latin typeface="Arial Black"/>
                <a:ea typeface="Arial Black"/>
                <a:cs typeface="Arial Black"/>
                <a:sym typeface="Arial Black"/>
              </a:rPr>
              <a:t> Storytelling</a:t>
            </a:r>
            <a:endParaRPr sz="3200" b="0" i="0" u="none" strike="noStrike" cap="none" dirty="0">
              <a:solidFill>
                <a:schemeClr val="dk1"/>
              </a:solidFill>
              <a:latin typeface="Arial Black"/>
              <a:ea typeface="Arial Black"/>
              <a:cs typeface="Arial Black"/>
              <a:sym typeface="Arial Black"/>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4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46" name="Google Shape;346;p46"/>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47" name="Google Shape;347;p46"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48" name="Google Shape;348;p46"/>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49" name="Google Shape;349;p46"/>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50" name="Google Shape;350;p46"/>
          <p:cNvSpPr txBox="1"/>
          <p:nvPr/>
        </p:nvSpPr>
        <p:spPr>
          <a:xfrm>
            <a:off x="673769" y="1971691"/>
            <a:ext cx="3031957" cy="2308284"/>
          </a:xfrm>
          <a:prstGeom prst="rect">
            <a:avLst/>
          </a:prstGeom>
          <a:noFill/>
          <a:ln>
            <a:noFill/>
          </a:ln>
        </p:spPr>
        <p:txBody>
          <a:bodyPr spcFirstLastPara="1" wrap="square" lIns="91425" tIns="45700" rIns="91425" bIns="45700" anchor="t" anchorCtr="0">
            <a:spAutoFit/>
          </a:bodyPr>
          <a:lstStyle/>
          <a:p>
            <a:pPr lvl="0"/>
            <a:r>
              <a:rPr lang="en-IE" sz="3600" b="1" i="1" dirty="0">
                <a:solidFill>
                  <a:srgbClr val="292929"/>
                </a:solidFill>
                <a:latin typeface="Arial Black"/>
                <a:ea typeface="Arial Black"/>
                <a:cs typeface="Arial Black"/>
                <a:sym typeface="Arial Black"/>
              </a:rPr>
              <a:t>Testa, </a:t>
            </a:r>
            <a:r>
              <a:rPr lang="en-IE" sz="3600" b="1" i="1" dirty="0" err="1">
                <a:solidFill>
                  <a:srgbClr val="292929"/>
                </a:solidFill>
                <a:latin typeface="Arial Black"/>
                <a:ea typeface="Arial Black"/>
                <a:cs typeface="Arial Black"/>
                <a:sym typeface="Arial Black"/>
              </a:rPr>
              <a:t>cuore</a:t>
            </a:r>
            <a:r>
              <a:rPr lang="en-IE" sz="3600" b="1" i="1" dirty="0">
                <a:solidFill>
                  <a:srgbClr val="292929"/>
                </a:solidFill>
                <a:latin typeface="Arial Black"/>
                <a:ea typeface="Arial Black"/>
                <a:cs typeface="Arial Black"/>
                <a:sym typeface="Arial Black"/>
              </a:rPr>
              <a:t> e </a:t>
            </a:r>
            <a:r>
              <a:rPr lang="en-IE" sz="3600" b="1" i="1" dirty="0" err="1">
                <a:solidFill>
                  <a:srgbClr val="292929"/>
                </a:solidFill>
                <a:latin typeface="Arial Black"/>
                <a:ea typeface="Arial Black"/>
                <a:cs typeface="Arial Black"/>
                <a:sym typeface="Arial Black"/>
              </a:rPr>
              <a:t>presenza</a:t>
            </a:r>
            <a:r>
              <a:rPr lang="en-IE" sz="3600" b="1" i="1" dirty="0">
                <a:solidFill>
                  <a:srgbClr val="292929"/>
                </a:solidFill>
                <a:latin typeface="Arial Black"/>
                <a:ea typeface="Arial Black"/>
                <a:cs typeface="Arial Black"/>
                <a:sym typeface="Arial Black"/>
              </a:rPr>
              <a:t>
</a:t>
            </a:r>
            <a:endParaRPr sz="3600" b="1" i="1" u="none" strike="noStrike" cap="none" dirty="0">
              <a:solidFill>
                <a:srgbClr val="292929"/>
              </a:solidFill>
              <a:latin typeface="Arial Black"/>
              <a:ea typeface="Arial Black"/>
              <a:cs typeface="Arial Black"/>
              <a:sym typeface="Arial Black"/>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4"/>
        <p:cNvGrpSpPr/>
        <p:nvPr/>
      </p:nvGrpSpPr>
      <p:grpSpPr>
        <a:xfrm>
          <a:off x="0" y="0"/>
          <a:ext cx="0" cy="0"/>
          <a:chOff x="0" y="0"/>
          <a:chExt cx="0" cy="0"/>
        </a:xfrm>
      </p:grpSpPr>
      <p:sp>
        <p:nvSpPr>
          <p:cNvPr id="355" name="Google Shape;355;p4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6" name="Google Shape;356;p47"/>
          <p:cNvSpPr/>
          <p:nvPr/>
        </p:nvSpPr>
        <p:spPr>
          <a:xfrm>
            <a:off x="0" y="0"/>
            <a:ext cx="12188952"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7" name="Google Shape;357;p47"/>
          <p:cNvSpPr/>
          <p:nvPr/>
        </p:nvSpPr>
        <p:spPr>
          <a:xfrm>
            <a:off x="0" y="0"/>
            <a:ext cx="12192000" cy="6219825"/>
          </a:xfrm>
          <a:custGeom>
            <a:avLst/>
            <a:gdLst/>
            <a:ahLst/>
            <a:cxnLst/>
            <a:rect l="l" t="t" r="r" b="b"/>
            <a:pathLst>
              <a:path w="12192000" h="6219825" extrusionOk="0">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58" name="Google Shape;358;p47"/>
          <p:cNvPicPr preferRelativeResize="0"/>
          <p:nvPr/>
        </p:nvPicPr>
        <p:blipFill rotWithShape="1">
          <a:blip r:embed="rId3">
            <a:alphaModFix/>
          </a:blip>
          <a:srcRect/>
          <a:stretch/>
        </p:blipFill>
        <p:spPr>
          <a:xfrm>
            <a:off x="1841093" y="-137279"/>
            <a:ext cx="8506765" cy="6380074"/>
          </a:xfrm>
          <a:prstGeom prst="rect">
            <a:avLst/>
          </a:prstGeom>
          <a:noFill/>
          <a:ln>
            <a:noFill/>
          </a:ln>
        </p:spPr>
      </p:pic>
      <p:sp>
        <p:nvSpPr>
          <p:cNvPr id="359" name="Google Shape;359;p4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60" name="Google Shape;360;p47"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61" name="Google Shape;361;p4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62" name="Google Shape;362;p47"/>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4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68" name="Google Shape;368;p48"/>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69" name="Google Shape;369;p48"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70" name="Google Shape;370;p48"/>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71" name="Google Shape;371;p48"/>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72" name="Google Shape;372;p48"/>
          <p:cNvSpPr txBox="1"/>
          <p:nvPr/>
        </p:nvSpPr>
        <p:spPr>
          <a:xfrm>
            <a:off x="673769" y="1971691"/>
            <a:ext cx="3031957" cy="2308284"/>
          </a:xfrm>
          <a:prstGeom prst="rect">
            <a:avLst/>
          </a:prstGeom>
          <a:noFill/>
          <a:ln>
            <a:noFill/>
          </a:ln>
        </p:spPr>
        <p:txBody>
          <a:bodyPr spcFirstLastPara="1" wrap="square" lIns="91425" tIns="45700" rIns="91425" bIns="45700" anchor="t" anchorCtr="0">
            <a:spAutoFit/>
          </a:bodyPr>
          <a:lstStyle/>
          <a:p>
            <a:pPr lvl="0"/>
            <a:r>
              <a:rPr lang="en-IE" sz="3600" b="1" i="1" dirty="0" err="1">
                <a:solidFill>
                  <a:srgbClr val="292929"/>
                </a:solidFill>
                <a:latin typeface="Arial Black"/>
                <a:ea typeface="Arial Black"/>
                <a:cs typeface="Arial Black"/>
                <a:sym typeface="Arial Black"/>
              </a:rPr>
              <a:t>Conosci</a:t>
            </a:r>
            <a:r>
              <a:rPr lang="en-IE" sz="3600" b="1" i="1" dirty="0">
                <a:solidFill>
                  <a:srgbClr val="292929"/>
                </a:solidFill>
                <a:latin typeface="Arial Black"/>
                <a:ea typeface="Arial Black"/>
                <a:cs typeface="Arial Black"/>
                <a:sym typeface="Arial Black"/>
              </a:rPr>
              <a:t> il </a:t>
            </a:r>
            <a:r>
              <a:rPr lang="en-IE" sz="3600" b="1" i="1" dirty="0" err="1">
                <a:solidFill>
                  <a:srgbClr val="292929"/>
                </a:solidFill>
                <a:latin typeface="Arial Black"/>
                <a:ea typeface="Arial Black"/>
                <a:cs typeface="Arial Black"/>
                <a:sym typeface="Arial Black"/>
              </a:rPr>
              <a:t>tuo</a:t>
            </a:r>
            <a:r>
              <a:rPr lang="en-IE" sz="3600" b="1" i="1" dirty="0">
                <a:solidFill>
                  <a:srgbClr val="292929"/>
                </a:solidFill>
                <a:latin typeface="Arial Black"/>
                <a:ea typeface="Arial Black"/>
                <a:cs typeface="Arial Black"/>
                <a:sym typeface="Arial Black"/>
              </a:rPr>
              <a:t> </a:t>
            </a:r>
            <a:r>
              <a:rPr lang="en-IE" sz="3600" b="1" i="1" dirty="0" err="1">
                <a:solidFill>
                  <a:srgbClr val="292929"/>
                </a:solidFill>
                <a:latin typeface="Arial Black"/>
                <a:ea typeface="Arial Black"/>
                <a:cs typeface="Arial Black"/>
                <a:sym typeface="Arial Black"/>
              </a:rPr>
              <a:t>pubblico</a:t>
            </a:r>
            <a:r>
              <a:rPr lang="en-IE" sz="3600" b="1" i="1" dirty="0">
                <a:solidFill>
                  <a:srgbClr val="292929"/>
                </a:solidFill>
                <a:latin typeface="Arial Black"/>
                <a:ea typeface="Arial Black"/>
                <a:cs typeface="Arial Black"/>
                <a:sym typeface="Arial Black"/>
              </a:rPr>
              <a:t>
</a:t>
            </a:r>
            <a:endParaRPr sz="3600" b="1" i="1" u="none" strike="noStrike" cap="none" dirty="0">
              <a:solidFill>
                <a:srgbClr val="292929"/>
              </a:solidFill>
              <a:latin typeface="Arial Black"/>
              <a:ea typeface="Arial Black"/>
              <a:cs typeface="Arial Black"/>
              <a:sym typeface="Arial Black"/>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6"/>
        <p:cNvGrpSpPr/>
        <p:nvPr/>
      </p:nvGrpSpPr>
      <p:grpSpPr>
        <a:xfrm>
          <a:off x="0" y="0"/>
          <a:ext cx="0" cy="0"/>
          <a:chOff x="0" y="0"/>
          <a:chExt cx="0" cy="0"/>
        </a:xfrm>
      </p:grpSpPr>
      <p:sp>
        <p:nvSpPr>
          <p:cNvPr id="377" name="Google Shape;377;p49"/>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78" name="Google Shape;378;p49" descr="Uma imagem com texto, captura de ecrã, interior, apresentação&#10;&#10;Descrição gerada automaticamente"/>
          <p:cNvPicPr preferRelativeResize="0"/>
          <p:nvPr/>
        </p:nvPicPr>
        <p:blipFill rotWithShape="1">
          <a:blip r:embed="rId3">
            <a:alphaModFix/>
          </a:blip>
          <a:srcRect t="8572" r="35363" b="519"/>
          <a:stretch/>
        </p:blipFill>
        <p:spPr>
          <a:xfrm>
            <a:off x="3523488" y="10"/>
            <a:ext cx="8668512" cy="6857990"/>
          </a:xfrm>
          <a:prstGeom prst="rect">
            <a:avLst/>
          </a:prstGeom>
          <a:noFill/>
          <a:ln>
            <a:noFill/>
          </a:ln>
        </p:spPr>
      </p:pic>
      <p:sp>
        <p:nvSpPr>
          <p:cNvPr id="379" name="Google Shape;379;p49"/>
          <p:cNvSpPr/>
          <p:nvPr/>
        </p:nvSpPr>
        <p:spPr>
          <a:xfrm>
            <a:off x="3" y="0"/>
            <a:ext cx="9339206" cy="6858000"/>
          </a:xfrm>
          <a:prstGeom prst="rect">
            <a:avLst/>
          </a:prstGeom>
          <a:gradFill>
            <a:gsLst>
              <a:gs pos="0">
                <a:srgbClr val="000000">
                  <a:alpha val="0"/>
                </a:srgbClr>
              </a:gs>
              <a:gs pos="33000">
                <a:srgbClr val="000000">
                  <a:alpha val="63921"/>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0" name="Google Shape;380;p49"/>
          <p:cNvSpPr txBox="1"/>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lvl="0">
              <a:lnSpc>
                <a:spcPct val="90000"/>
              </a:lnSpc>
            </a:pPr>
            <a:r>
              <a:rPr lang="en-IE" sz="4800" dirty="0" err="1">
                <a:solidFill>
                  <a:schemeClr val="lt1"/>
                </a:solidFill>
              </a:rPr>
              <a:t>Pubblico</a:t>
            </a:r>
            <a:r>
              <a:rPr lang="en-IE" sz="4800" dirty="0">
                <a:solidFill>
                  <a:schemeClr val="lt1"/>
                </a:solidFill>
              </a:rPr>
              <a:t>
</a:t>
            </a:r>
            <a:endParaRPr dirty="0"/>
          </a:p>
        </p:txBody>
      </p:sp>
      <p:sp>
        <p:nvSpPr>
          <p:cNvPr id="381" name="Google Shape;381;p49"/>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382" name="Google Shape;382;p49"/>
          <p:cNvSpPr/>
          <p:nvPr/>
        </p:nvSpPr>
        <p:spPr>
          <a:xfrm>
            <a:off x="481029" y="4546920"/>
            <a:ext cx="39776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3" name="Google Shape;383;p49"/>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84" name="Google Shape;384;p49"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85" name="Google Shape;385;p49"/>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86" name="Google Shape;386;p49"/>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5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92" name="Google Shape;392;p5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93" name="Google Shape;393;p50"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94" name="Google Shape;394;p5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95" name="Google Shape;395;p50"/>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96" name="Google Shape;396;p50"/>
          <p:cNvSpPr txBox="1"/>
          <p:nvPr/>
        </p:nvSpPr>
        <p:spPr>
          <a:xfrm>
            <a:off x="673769" y="1971691"/>
            <a:ext cx="3032100" cy="2862282"/>
          </a:xfrm>
          <a:prstGeom prst="rect">
            <a:avLst/>
          </a:prstGeom>
          <a:noFill/>
          <a:ln>
            <a:noFill/>
          </a:ln>
        </p:spPr>
        <p:txBody>
          <a:bodyPr spcFirstLastPara="1" wrap="square" lIns="91425" tIns="45700" rIns="91425" bIns="45700" anchor="t" anchorCtr="0">
            <a:spAutoFit/>
          </a:bodyPr>
          <a:lstStyle/>
          <a:p>
            <a:pPr lvl="0"/>
            <a:r>
              <a:rPr lang="it-IT" sz="3600" b="1" i="1" dirty="0">
                <a:solidFill>
                  <a:srgbClr val="292929"/>
                </a:solidFill>
                <a:latin typeface="Arial Black"/>
                <a:ea typeface="Arial Black"/>
                <a:cs typeface="Arial Black"/>
                <a:sym typeface="Arial Black"/>
              </a:rPr>
              <a:t>Evita i cliché comuni della trama
</a:t>
            </a:r>
            <a:endParaRPr sz="3600" b="1" i="1" u="none" strike="noStrike" cap="none" dirty="0">
              <a:solidFill>
                <a:srgbClr val="292929"/>
              </a:solidFill>
              <a:latin typeface="Arial Black"/>
              <a:ea typeface="Arial Black"/>
              <a:cs typeface="Arial Black"/>
              <a:sym typeface="Arial Black"/>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0"/>
        <p:cNvGrpSpPr/>
        <p:nvPr/>
      </p:nvGrpSpPr>
      <p:grpSpPr>
        <a:xfrm>
          <a:off x="0" y="0"/>
          <a:ext cx="0" cy="0"/>
          <a:chOff x="0" y="0"/>
          <a:chExt cx="0" cy="0"/>
        </a:xfrm>
      </p:grpSpPr>
      <p:sp>
        <p:nvSpPr>
          <p:cNvPr id="401" name="Google Shape;401;p5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2" name="Google Shape;402;p51"/>
          <p:cNvSpPr txBox="1"/>
          <p:nvPr/>
        </p:nvSpPr>
        <p:spPr>
          <a:xfrm>
            <a:off x="855874" y="2201838"/>
            <a:ext cx="4391100" cy="24543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rmAutofit fontScale="92500"/>
          </a:bodyPr>
          <a:lstStyle/>
          <a:p>
            <a:pPr marL="457200" lvl="0">
              <a:lnSpc>
                <a:spcPct val="90000"/>
              </a:lnSpc>
            </a:pPr>
            <a:r>
              <a:rPr lang="it-IT" sz="2550" dirty="0">
                <a:solidFill>
                  <a:schemeClr val="dk1"/>
                </a:solidFill>
              </a:rPr>
              <a:t>Cliché comuni della trama:
Amori impossibili / proibiti
Lieto fine
Incontri / Amore inaspettato
Mistero
Tabù
</a:t>
            </a:r>
            <a:endParaRPr sz="2000" b="0" i="0" u="none" strike="noStrike" cap="none" dirty="0">
              <a:solidFill>
                <a:schemeClr val="lt1"/>
              </a:solidFill>
              <a:latin typeface="Arial"/>
              <a:ea typeface="Arial"/>
              <a:cs typeface="Arial"/>
              <a:sym typeface="Arial"/>
            </a:endParaRPr>
          </a:p>
          <a:p>
            <a:pPr marL="685800" marR="0" lvl="0" indent="-101600" algn="l" rtl="0">
              <a:lnSpc>
                <a:spcPct val="90000"/>
              </a:lnSpc>
              <a:spcBef>
                <a:spcPts val="600"/>
              </a:spcBef>
              <a:spcAft>
                <a:spcPts val="0"/>
              </a:spcAft>
              <a:buClr>
                <a:schemeClr val="dk1"/>
              </a:buClr>
              <a:buSzPct val="100000"/>
              <a:buFont typeface="Arial"/>
              <a:buNone/>
            </a:pPr>
            <a:endParaRPr sz="2000" b="0" i="0" u="none" strike="noStrike" cap="none" dirty="0">
              <a:solidFill>
                <a:schemeClr val="lt1"/>
              </a:solidFill>
              <a:latin typeface="Arial"/>
              <a:ea typeface="Arial"/>
              <a:cs typeface="Arial"/>
              <a:sym typeface="Arial"/>
            </a:endParaRPr>
          </a:p>
        </p:txBody>
      </p:sp>
      <p:pic>
        <p:nvPicPr>
          <p:cNvPr id="403" name="Google Shape;403;p51"/>
          <p:cNvPicPr preferRelativeResize="0"/>
          <p:nvPr/>
        </p:nvPicPr>
        <p:blipFill rotWithShape="1">
          <a:blip r:embed="rId3">
            <a:alphaModFix/>
          </a:blip>
          <a:srcRect l="7728" t="12841" r="7967" b="13966"/>
          <a:stretch/>
        </p:blipFill>
        <p:spPr>
          <a:xfrm>
            <a:off x="6095999" y="1436622"/>
            <a:ext cx="5260976" cy="3945732"/>
          </a:xfrm>
          <a:prstGeom prst="rect">
            <a:avLst/>
          </a:prstGeom>
          <a:noFill/>
          <a:ln>
            <a:noFill/>
          </a:ln>
        </p:spPr>
      </p:pic>
      <p:sp>
        <p:nvSpPr>
          <p:cNvPr id="404" name="Google Shape;404;p5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05" name="Google Shape;405;p51"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406" name="Google Shape;406;p5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07" name="Google Shape;407;p51"/>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1"/>
        <p:cNvGrpSpPr/>
        <p:nvPr/>
      </p:nvGrpSpPr>
      <p:grpSpPr>
        <a:xfrm>
          <a:off x="0" y="0"/>
          <a:ext cx="0" cy="0"/>
          <a:chOff x="0" y="0"/>
          <a:chExt cx="0" cy="0"/>
        </a:xfrm>
      </p:grpSpPr>
      <p:sp>
        <p:nvSpPr>
          <p:cNvPr id="412" name="Google Shape;412;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3" name="Google Shape;413;p8"/>
          <p:cNvSpPr/>
          <p:nvPr/>
        </p:nvSpPr>
        <p:spPr>
          <a:xfrm rot="2700000">
            <a:off x="11052629" y="2120024"/>
            <a:ext cx="645368" cy="645368"/>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4" name="Google Shape;414;p8"/>
          <p:cNvSpPr/>
          <p:nvPr/>
        </p:nvSpPr>
        <p:spPr>
          <a:xfrm rot="-5400000">
            <a:off x="10289068" y="1343027"/>
            <a:ext cx="2532832" cy="1273032"/>
          </a:xfrm>
          <a:prstGeom prst="triangle">
            <a:avLst>
              <a:gd name="adj" fmla="val 50000"/>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5" name="Google Shape;415;p8"/>
          <p:cNvSpPr/>
          <p:nvPr/>
        </p:nvSpPr>
        <p:spPr>
          <a:xfrm rot="5400000">
            <a:off x="-501760" y="5103257"/>
            <a:ext cx="2017580" cy="1014060"/>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6" name="Google Shape;416;p8"/>
          <p:cNvSpPr/>
          <p:nvPr/>
        </p:nvSpPr>
        <p:spPr>
          <a:xfrm rot="2700000">
            <a:off x="427916" y="5728708"/>
            <a:ext cx="485578" cy="48557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7" name="Google Shape;417;p8"/>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18" name="Google Shape;418;p8"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419" name="Google Shape;419;p8"/>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20" name="Google Shape;420;p8"/>
          <p:cNvPicPr preferRelativeResize="0"/>
          <p:nvPr/>
        </p:nvPicPr>
        <p:blipFill rotWithShape="1">
          <a:blip r:embed="rId4">
            <a:alphaModFix/>
          </a:blip>
          <a:srcRect/>
          <a:stretch/>
        </p:blipFill>
        <p:spPr>
          <a:xfrm>
            <a:off x="11374639" y="152449"/>
            <a:ext cx="462675" cy="709197"/>
          </a:xfrm>
          <a:prstGeom prst="rect">
            <a:avLst/>
          </a:prstGeom>
          <a:noFill/>
          <a:ln>
            <a:noFill/>
          </a:ln>
        </p:spPr>
      </p:pic>
      <p:sp>
        <p:nvSpPr>
          <p:cNvPr id="421" name="Google Shape;421;p8"/>
          <p:cNvSpPr txBox="1"/>
          <p:nvPr/>
        </p:nvSpPr>
        <p:spPr>
          <a:xfrm>
            <a:off x="3958217" y="1592028"/>
            <a:ext cx="4599470" cy="10310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800" b="1"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None/>
            </a:pPr>
            <a:endParaRPr sz="2800" b="1" i="0" u="none" strike="noStrike" cap="none">
              <a:solidFill>
                <a:srgbClr val="000000"/>
              </a:solidFill>
              <a:latin typeface="Arial"/>
              <a:ea typeface="Arial"/>
              <a:cs typeface="Arial"/>
              <a:sym typeface="Arial"/>
            </a:endParaRPr>
          </a:p>
        </p:txBody>
      </p:sp>
      <p:grpSp>
        <p:nvGrpSpPr>
          <p:cNvPr id="422" name="Google Shape;422;p8"/>
          <p:cNvGrpSpPr/>
          <p:nvPr/>
        </p:nvGrpSpPr>
        <p:grpSpPr>
          <a:xfrm>
            <a:off x="913709" y="1847137"/>
            <a:ext cx="9863148" cy="3476780"/>
            <a:chOff x="-1" y="0"/>
            <a:chExt cx="9863148" cy="3476780"/>
          </a:xfrm>
        </p:grpSpPr>
        <p:sp>
          <p:nvSpPr>
            <p:cNvPr id="423" name="Google Shape;423;p8"/>
            <p:cNvSpPr/>
            <p:nvPr/>
          </p:nvSpPr>
          <p:spPr>
            <a:xfrm rot="-5400000">
              <a:off x="1596591" y="-1596591"/>
              <a:ext cx="1738390" cy="4931573"/>
            </a:xfrm>
            <a:prstGeom prst="round1Rect">
              <a:avLst>
                <a:gd name="adj" fmla="val 16667"/>
              </a:avLst>
            </a:prstGeom>
            <a:solidFill>
              <a:schemeClr val="accent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txBox="1"/>
            <p:nvPr/>
          </p:nvSpPr>
          <p:spPr>
            <a:xfrm>
              <a:off x="0" y="0"/>
              <a:ext cx="4931573" cy="1303792"/>
            </a:xfrm>
            <a:prstGeom prst="rect">
              <a:avLst/>
            </a:prstGeom>
            <a:noFill/>
            <a:ln>
              <a:noFill/>
            </a:ln>
          </p:spPr>
          <p:txBody>
            <a:bodyPr spcFirstLastPara="1" wrap="square" lIns="177800" tIns="177800" rIns="177800" bIns="177800" anchor="ctr" anchorCtr="0">
              <a:noAutofit/>
            </a:bodyPr>
            <a:lstStyle/>
            <a:p>
              <a:pPr lvl="0" algn="ctr">
                <a:lnSpc>
                  <a:spcPct val="90000"/>
                </a:lnSpc>
                <a:buSzPts val="2500"/>
              </a:pPr>
              <a:r>
                <a:rPr lang="en-IE" sz="2500" b="1" dirty="0" err="1">
                  <a:solidFill>
                    <a:schemeClr val="lt1"/>
                  </a:solidFill>
                </a:rPr>
                <a:t>Personale</a:t>
              </a:r>
              <a:r>
                <a:rPr lang="en-IE" sz="2500" b="1" dirty="0">
                  <a:solidFill>
                    <a:schemeClr val="lt1"/>
                  </a:solidFill>
                </a:rPr>
                <a:t>
</a:t>
              </a:r>
              <a:endParaRPr sz="2500" b="1" i="0" u="none" strike="noStrike" cap="none" dirty="0">
                <a:solidFill>
                  <a:schemeClr val="lt1"/>
                </a:solidFill>
                <a:latin typeface="Arial"/>
                <a:ea typeface="Arial"/>
                <a:cs typeface="Arial"/>
                <a:sym typeface="Arial"/>
              </a:endParaRPr>
            </a:p>
          </p:txBody>
        </p:sp>
        <p:sp>
          <p:nvSpPr>
            <p:cNvPr id="425" name="Google Shape;425;p8"/>
            <p:cNvSpPr/>
            <p:nvPr/>
          </p:nvSpPr>
          <p:spPr>
            <a:xfrm>
              <a:off x="4931573" y="0"/>
              <a:ext cx="4931573" cy="1738390"/>
            </a:xfrm>
            <a:prstGeom prst="round1Rect">
              <a:avLst>
                <a:gd name="adj" fmla="val 16667"/>
              </a:avLst>
            </a:prstGeom>
            <a:solidFill>
              <a:srgbClr val="D07A5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txBox="1"/>
            <p:nvPr/>
          </p:nvSpPr>
          <p:spPr>
            <a:xfrm>
              <a:off x="4931573" y="0"/>
              <a:ext cx="4931573" cy="1303792"/>
            </a:xfrm>
            <a:prstGeom prst="rect">
              <a:avLst/>
            </a:prstGeom>
            <a:noFill/>
            <a:ln>
              <a:noFill/>
            </a:ln>
          </p:spPr>
          <p:txBody>
            <a:bodyPr spcFirstLastPara="1" wrap="square" lIns="177800" tIns="177800" rIns="177800" bIns="177800" anchor="ctr" anchorCtr="0">
              <a:noAutofit/>
            </a:bodyPr>
            <a:lstStyle/>
            <a:p>
              <a:pPr lvl="0" algn="ctr">
                <a:lnSpc>
                  <a:spcPct val="90000"/>
                </a:lnSpc>
                <a:buSzPts val="2500"/>
              </a:pPr>
              <a:r>
                <a:rPr lang="en-IE" sz="2500" b="1" dirty="0">
                  <a:solidFill>
                    <a:schemeClr val="lt1"/>
                  </a:solidFill>
                </a:rPr>
                <a:t>Semplice
</a:t>
              </a:r>
              <a:endParaRPr sz="2500" b="1" i="0" u="none" strike="noStrike" cap="none" dirty="0">
                <a:solidFill>
                  <a:schemeClr val="lt1"/>
                </a:solidFill>
                <a:latin typeface="Arial"/>
                <a:ea typeface="Arial"/>
                <a:cs typeface="Arial"/>
                <a:sym typeface="Arial"/>
              </a:endParaRPr>
            </a:p>
          </p:txBody>
        </p:sp>
        <p:sp>
          <p:nvSpPr>
            <p:cNvPr id="427" name="Google Shape;427;p8"/>
            <p:cNvSpPr/>
            <p:nvPr/>
          </p:nvSpPr>
          <p:spPr>
            <a:xfrm rot="10800000">
              <a:off x="0" y="1738390"/>
              <a:ext cx="4931573" cy="1738390"/>
            </a:xfrm>
            <a:prstGeom prst="round1Rect">
              <a:avLst>
                <a:gd name="adj" fmla="val 16667"/>
              </a:avLst>
            </a:prstGeom>
            <a:solidFill>
              <a:srgbClr val="B8888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txBox="1"/>
            <p:nvPr/>
          </p:nvSpPr>
          <p:spPr>
            <a:xfrm>
              <a:off x="0" y="2172987"/>
              <a:ext cx="4931573" cy="1303792"/>
            </a:xfrm>
            <a:prstGeom prst="rect">
              <a:avLst/>
            </a:prstGeom>
            <a:noFill/>
            <a:ln>
              <a:noFill/>
            </a:ln>
          </p:spPr>
          <p:txBody>
            <a:bodyPr spcFirstLastPara="1" wrap="square" lIns="177800" tIns="177800" rIns="177800" bIns="177800" anchor="ctr" anchorCtr="0">
              <a:noAutofit/>
            </a:bodyPr>
            <a:lstStyle/>
            <a:p>
              <a:pPr lvl="0" algn="ctr">
                <a:lnSpc>
                  <a:spcPct val="90000"/>
                </a:lnSpc>
                <a:buSzPts val="2500"/>
              </a:pPr>
              <a:r>
                <a:rPr lang="en-IE" sz="2500" b="1" dirty="0">
                  <a:solidFill>
                    <a:schemeClr val="lt1"/>
                  </a:solidFill>
                </a:rPr>
                <a:t>Memorabile
</a:t>
              </a:r>
              <a:endParaRPr sz="2500" b="1" i="0" u="none" strike="noStrike" cap="none" dirty="0">
                <a:solidFill>
                  <a:schemeClr val="lt1"/>
                </a:solidFill>
                <a:latin typeface="Arial"/>
                <a:ea typeface="Arial"/>
                <a:cs typeface="Arial"/>
                <a:sym typeface="Arial"/>
              </a:endParaRPr>
            </a:p>
          </p:txBody>
        </p:sp>
        <p:sp>
          <p:nvSpPr>
            <p:cNvPr id="429" name="Google Shape;429;p8"/>
            <p:cNvSpPr/>
            <p:nvPr/>
          </p:nvSpPr>
          <p:spPr>
            <a:xfrm rot="5400000">
              <a:off x="6528165" y="141798"/>
              <a:ext cx="1738390" cy="4931573"/>
            </a:xfrm>
            <a:prstGeom prst="round1Rect">
              <a:avLst>
                <a:gd name="adj" fmla="val 16667"/>
              </a:avLst>
            </a:prstGeom>
            <a:solidFill>
              <a:srgbClr val="A4A4A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txBox="1"/>
            <p:nvPr/>
          </p:nvSpPr>
          <p:spPr>
            <a:xfrm>
              <a:off x="4931574" y="2172986"/>
              <a:ext cx="4931573" cy="1303792"/>
            </a:xfrm>
            <a:prstGeom prst="rect">
              <a:avLst/>
            </a:prstGeom>
            <a:noFill/>
            <a:ln>
              <a:noFill/>
            </a:ln>
          </p:spPr>
          <p:txBody>
            <a:bodyPr spcFirstLastPara="1" wrap="square" lIns="177800" tIns="177800" rIns="177800" bIns="177800" anchor="ctr" anchorCtr="0">
              <a:noAutofit/>
            </a:bodyPr>
            <a:lstStyle/>
            <a:p>
              <a:pPr lvl="0" algn="ctr">
                <a:lnSpc>
                  <a:spcPct val="90000"/>
                </a:lnSpc>
                <a:buSzPts val="2500"/>
              </a:pPr>
              <a:r>
                <a:rPr lang="en-IE" sz="2500" b="1" dirty="0" err="1">
                  <a:solidFill>
                    <a:schemeClr val="lt1"/>
                  </a:solidFill>
                </a:rPr>
                <a:t>Coinvolgente</a:t>
              </a:r>
              <a:r>
                <a:rPr lang="en-IE" sz="2500" b="1" dirty="0">
                  <a:solidFill>
                    <a:schemeClr val="lt1"/>
                  </a:solidFill>
                </a:rPr>
                <a:t> e </a:t>
              </a:r>
              <a:r>
                <a:rPr lang="en-IE" sz="2500" b="1" dirty="0" err="1">
                  <a:solidFill>
                    <a:schemeClr val="lt1"/>
                  </a:solidFill>
                </a:rPr>
                <a:t>divertente</a:t>
              </a:r>
              <a:r>
                <a:rPr lang="en-IE" sz="2500" b="1" dirty="0">
                  <a:solidFill>
                    <a:schemeClr val="lt1"/>
                  </a:solidFill>
                </a:rPr>
                <a:t>
</a:t>
              </a:r>
              <a:endParaRPr sz="2500" b="1" i="0" u="none" strike="noStrike" cap="none" dirty="0">
                <a:solidFill>
                  <a:schemeClr val="lt1"/>
                </a:solidFill>
                <a:latin typeface="Arial"/>
                <a:ea typeface="Arial"/>
                <a:cs typeface="Arial"/>
                <a:sym typeface="Arial"/>
              </a:endParaRPr>
            </a:p>
          </p:txBody>
        </p:sp>
        <p:sp>
          <p:nvSpPr>
            <p:cNvPr id="431" name="Google Shape;431;p8"/>
            <p:cNvSpPr/>
            <p:nvPr/>
          </p:nvSpPr>
          <p:spPr>
            <a:xfrm>
              <a:off x="3452101" y="1303792"/>
              <a:ext cx="2958944" cy="869195"/>
            </a:xfrm>
            <a:prstGeom prst="roundRect">
              <a:avLst>
                <a:gd name="adj" fmla="val 16667"/>
              </a:avLst>
            </a:prstGeom>
            <a:solidFill>
              <a:srgbClr val="F7D5C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txBox="1"/>
            <p:nvPr/>
          </p:nvSpPr>
          <p:spPr>
            <a:xfrm>
              <a:off x="3494532" y="1346223"/>
              <a:ext cx="2874082" cy="784333"/>
            </a:xfrm>
            <a:prstGeom prst="rect">
              <a:avLst/>
            </a:prstGeom>
            <a:noFill/>
            <a:ln>
              <a:noFill/>
            </a:ln>
          </p:spPr>
          <p:txBody>
            <a:bodyPr spcFirstLastPara="1" wrap="square" lIns="95250" tIns="95250" rIns="95250" bIns="95250" anchor="ctr" anchorCtr="0">
              <a:noAutofit/>
            </a:bodyPr>
            <a:lstStyle/>
            <a:p>
              <a:pPr lvl="0" algn="ctr">
                <a:lnSpc>
                  <a:spcPct val="90000"/>
                </a:lnSpc>
                <a:buSzPts val="2500"/>
              </a:pPr>
              <a:endParaRPr lang="en-IE" sz="2500" dirty="0"/>
            </a:p>
            <a:p>
              <a:pPr lvl="0" algn="ctr">
                <a:lnSpc>
                  <a:spcPct val="90000"/>
                </a:lnSpc>
                <a:buSzPts val="2500"/>
              </a:pPr>
              <a:r>
                <a:rPr lang="en-IE" sz="2500" dirty="0"/>
                <a:t>Le belle </a:t>
              </a:r>
              <a:r>
                <a:rPr lang="en-IE" sz="2500" dirty="0" err="1"/>
                <a:t>storie</a:t>
              </a:r>
              <a:r>
                <a:rPr lang="en-IE" sz="2500" dirty="0"/>
                <a:t> </a:t>
              </a:r>
              <a:r>
                <a:rPr lang="en-IE" sz="2500" dirty="0" err="1"/>
                <a:t>sono</a:t>
              </a:r>
              <a:r>
                <a:rPr lang="en-IE" sz="2500" dirty="0"/>
                <a:t>...
</a:t>
              </a:r>
              <a:endParaRPr dirty="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28" name="Google Shape;128;p3" descr="Text&#10;&#10;Description automatically generated"/>
          <p:cNvPicPr preferRelativeResize="0"/>
          <p:nvPr/>
        </p:nvPicPr>
        <p:blipFill rotWithShape="1">
          <a:blip r:embed="rId3">
            <a:alphaModFix/>
          </a:blip>
          <a:srcRect/>
          <a:stretch/>
        </p:blipFill>
        <p:spPr>
          <a:xfrm>
            <a:off x="235341" y="6247302"/>
            <a:ext cx="1964299" cy="427819"/>
          </a:xfrm>
          <a:prstGeom prst="rect">
            <a:avLst/>
          </a:prstGeom>
          <a:noFill/>
          <a:ln>
            <a:noFill/>
          </a:ln>
        </p:spPr>
      </p:pic>
      <p:sp>
        <p:nvSpPr>
          <p:cNvPr id="129" name="Google Shape;129;p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30" name="Google Shape;130;p3"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pic>
        <p:nvPicPr>
          <p:cNvPr id="131" name="Google Shape;131;p3"/>
          <p:cNvPicPr preferRelativeResize="0"/>
          <p:nvPr/>
        </p:nvPicPr>
        <p:blipFill rotWithShape="1">
          <a:blip r:embed="rId4">
            <a:alphaModFix/>
          </a:blip>
          <a:srcRect/>
          <a:stretch/>
        </p:blipFill>
        <p:spPr>
          <a:xfrm>
            <a:off x="853482" y="-13184"/>
            <a:ext cx="857250" cy="5667375"/>
          </a:xfrm>
          <a:prstGeom prst="rect">
            <a:avLst/>
          </a:prstGeom>
          <a:noFill/>
          <a:ln>
            <a:noFill/>
          </a:ln>
        </p:spPr>
      </p:pic>
      <p:sp>
        <p:nvSpPr>
          <p:cNvPr id="132" name="Google Shape;132;p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33" name="Google Shape;133;p3"/>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134" name="Google Shape;134;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IE" dirty="0"/>
              <a:t>Io come Storyteller</a:t>
            </a:r>
            <a:endParaRPr dirty="0"/>
          </a:p>
        </p:txBody>
      </p:sp>
      <p:sp>
        <p:nvSpPr>
          <p:cNvPr id="135" name="Google Shape;135;p3"/>
          <p:cNvSpPr txBox="1"/>
          <p:nvPr/>
        </p:nvSpPr>
        <p:spPr>
          <a:xfrm>
            <a:off x="-774031" y="2616649"/>
            <a:ext cx="10515600" cy="1325563"/>
          </a:xfrm>
          <a:prstGeom prst="rect">
            <a:avLst/>
          </a:prstGeom>
          <a:noFill/>
          <a:ln>
            <a:noFill/>
          </a:ln>
        </p:spPr>
        <p:txBody>
          <a:bodyPr spcFirstLastPara="1" wrap="square" lIns="91425" tIns="45700" rIns="91425" bIns="45700" anchor="ctr" anchorCtr="0">
            <a:normAutofit/>
          </a:bodyPr>
          <a:lstStyle/>
          <a:p>
            <a:pPr lvl="0" algn="ctr">
              <a:lnSpc>
                <a:spcPct val="90000"/>
              </a:lnSpc>
              <a:buClr>
                <a:schemeClr val="dk1"/>
              </a:buClr>
              <a:buSzPts val="4400"/>
            </a:pPr>
            <a:r>
              <a:rPr lang="en-IE" sz="3600" dirty="0">
                <a:solidFill>
                  <a:srgbClr val="FF9900"/>
                </a:solidFill>
                <a:latin typeface="Arial Black"/>
                <a:ea typeface="Arial Black"/>
                <a:cs typeface="Arial Black"/>
                <a:sym typeface="Arial Black"/>
              </a:rPr>
              <a:t>        </a:t>
            </a:r>
            <a:r>
              <a:rPr lang="en-IE" sz="3600" dirty="0" err="1">
                <a:solidFill>
                  <a:srgbClr val="FF9900"/>
                </a:solidFill>
                <a:latin typeface="Arial Black"/>
                <a:ea typeface="Arial Black"/>
                <a:cs typeface="Arial Black"/>
                <a:sym typeface="Arial Black"/>
              </a:rPr>
              <a:t>Risultati</a:t>
            </a:r>
            <a:r>
              <a:rPr lang="en-IE" sz="3600" dirty="0">
                <a:solidFill>
                  <a:srgbClr val="FF9900"/>
                </a:solidFill>
                <a:latin typeface="Arial Black"/>
                <a:ea typeface="Arial Black"/>
                <a:cs typeface="Arial Black"/>
                <a:sym typeface="Arial Black"/>
              </a:rPr>
              <a:t> </a:t>
            </a:r>
            <a:r>
              <a:rPr lang="en-IE" sz="3600" dirty="0" err="1">
                <a:solidFill>
                  <a:srgbClr val="FF9900"/>
                </a:solidFill>
                <a:latin typeface="Arial Black"/>
                <a:ea typeface="Arial Black"/>
                <a:cs typeface="Arial Black"/>
                <a:sym typeface="Arial Black"/>
              </a:rPr>
              <a:t>dell’apprendimento</a:t>
            </a:r>
            <a:r>
              <a:rPr lang="en-IE" sz="3600" dirty="0">
                <a:solidFill>
                  <a:srgbClr val="FF9900"/>
                </a:solidFill>
                <a:latin typeface="Arial Black"/>
                <a:ea typeface="Arial Black"/>
                <a:cs typeface="Arial Black"/>
                <a:sym typeface="Arial Black"/>
              </a:rPr>
              <a:t>
</a:t>
            </a:r>
            <a:endParaRPr sz="3600" b="0" i="0" u="none" strike="noStrike" cap="none" dirty="0">
              <a:solidFill>
                <a:srgbClr val="FF9900"/>
              </a:solidFill>
              <a:latin typeface="Arial Black"/>
              <a:ea typeface="Arial Black"/>
              <a:cs typeface="Arial Black"/>
              <a:sym typeface="Arial Black"/>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6"/>
        <p:cNvGrpSpPr/>
        <p:nvPr/>
      </p:nvGrpSpPr>
      <p:grpSpPr>
        <a:xfrm>
          <a:off x="0" y="0"/>
          <a:ext cx="0" cy="0"/>
          <a:chOff x="0" y="0"/>
          <a:chExt cx="0" cy="0"/>
        </a:xfrm>
      </p:grpSpPr>
      <p:sp>
        <p:nvSpPr>
          <p:cNvPr id="437" name="Google Shape;437;p10"/>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38" name="Google Shape;438;p10" descr="Icon&#10;&#10;Description automatically generated"/>
          <p:cNvPicPr preferRelativeResize="0"/>
          <p:nvPr/>
        </p:nvPicPr>
        <p:blipFill rotWithShape="1">
          <a:blip r:embed="rId3">
            <a:alphaModFix/>
          </a:blip>
          <a:srcRect t="17667" r="2" b="2741"/>
          <a:stretch/>
        </p:blipFill>
        <p:spPr>
          <a:xfrm>
            <a:off x="20" y="10"/>
            <a:ext cx="6095980" cy="6857990"/>
          </a:xfrm>
          <a:prstGeom prst="rect">
            <a:avLst/>
          </a:prstGeom>
          <a:noFill/>
          <a:ln>
            <a:noFill/>
          </a:ln>
        </p:spPr>
      </p:pic>
      <p:pic>
        <p:nvPicPr>
          <p:cNvPr id="439" name="Google Shape;439;p10"/>
          <p:cNvPicPr preferRelativeResize="0"/>
          <p:nvPr/>
        </p:nvPicPr>
        <p:blipFill rotWithShape="1">
          <a:blip r:embed="rId4">
            <a:alphaModFix/>
          </a:blip>
          <a:srcRect l="25882" r="24118"/>
          <a:stretch/>
        </p:blipFill>
        <p:spPr>
          <a:xfrm>
            <a:off x="6096000" y="10"/>
            <a:ext cx="6096000" cy="6857990"/>
          </a:xfrm>
          <a:prstGeom prst="rect">
            <a:avLst/>
          </a:prstGeom>
          <a:noFill/>
          <a:ln>
            <a:noFill/>
          </a:ln>
        </p:spPr>
      </p:pic>
      <p:sp>
        <p:nvSpPr>
          <p:cNvPr id="440" name="Google Shape;440;p10"/>
          <p:cNvSpPr/>
          <p:nvPr/>
        </p:nvSpPr>
        <p:spPr>
          <a:xfrm rot="2700000">
            <a:off x="4409915" y="1742916"/>
            <a:ext cx="3372170" cy="337216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1" name="Google Shape;441;p10"/>
          <p:cNvSpPr txBox="1"/>
          <p:nvPr/>
        </p:nvSpPr>
        <p:spPr>
          <a:xfrm>
            <a:off x="4286858" y="2761554"/>
            <a:ext cx="3618284" cy="1345720"/>
          </a:xfrm>
          <a:prstGeom prst="rect">
            <a:avLst/>
          </a:prstGeom>
          <a:noFill/>
          <a:ln>
            <a:noFill/>
          </a:ln>
        </p:spPr>
        <p:txBody>
          <a:bodyPr spcFirstLastPara="1" wrap="square" lIns="91425" tIns="45700" rIns="91425" bIns="45700" anchor="ctr" anchorCtr="0">
            <a:normAutofit/>
          </a:bodyPr>
          <a:lstStyle/>
          <a:p>
            <a:pPr lvl="0" algn="ctr">
              <a:lnSpc>
                <a:spcPct val="90000"/>
              </a:lnSpc>
            </a:pPr>
            <a:r>
              <a:rPr lang="en-IE" sz="2800" dirty="0" err="1">
                <a:solidFill>
                  <a:srgbClr val="080808"/>
                </a:solidFill>
              </a:rPr>
              <a:t>Domande</a:t>
            </a:r>
            <a:r>
              <a:rPr lang="en-IE" sz="2800" dirty="0">
                <a:solidFill>
                  <a:srgbClr val="080808"/>
                </a:solidFill>
              </a:rPr>
              <a:t>?
</a:t>
            </a:r>
            <a:endParaRPr sz="2800" b="1" i="0" u="none" strike="noStrike" cap="none" dirty="0">
              <a:solidFill>
                <a:srgbClr val="080808"/>
              </a:solidFill>
              <a:latin typeface="Arial"/>
              <a:ea typeface="Arial"/>
              <a:cs typeface="Arial"/>
              <a:sym typeface="Arial"/>
            </a:endParaRPr>
          </a:p>
        </p:txBody>
      </p:sp>
      <p:sp>
        <p:nvSpPr>
          <p:cNvPr id="442" name="Google Shape;442;p10"/>
          <p:cNvSpPr/>
          <p:nvPr/>
        </p:nvSpPr>
        <p:spPr>
          <a:xfrm rot="2700000">
            <a:off x="3971277" y="1304278"/>
            <a:ext cx="4249446" cy="4249444"/>
          </a:xfrm>
          <a:prstGeom prst="frame">
            <a:avLst>
              <a:gd name="adj1" fmla="val 1195"/>
            </a:avLst>
          </a:pr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43" name="Google Shape;443;p1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44" name="Google Shape;444;p10"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445" name="Google Shape;445;p1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46" name="Google Shape;446;p10"/>
          <p:cNvPicPr preferRelativeResize="0"/>
          <p:nvPr/>
        </p:nvPicPr>
        <p:blipFill rotWithShape="1">
          <a:blip r:embed="rId6">
            <a:alphaModFix/>
          </a:blip>
          <a:srcRect/>
          <a:stretch/>
        </p:blipFill>
        <p:spPr>
          <a:xfrm>
            <a:off x="11374639" y="152449"/>
            <a:ext cx="462675" cy="70919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17"/>
          <p:cNvSpPr txBox="1"/>
          <p:nvPr/>
        </p:nvSpPr>
        <p:spPr>
          <a:xfrm>
            <a:off x="3037812" y="6117162"/>
            <a:ext cx="677164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IE" sz="1000" b="0" i="0" u="none" strike="noStrike" cap="none">
                <a:solidFill>
                  <a:schemeClr val="dk1"/>
                </a:solidFill>
                <a:latin typeface="Arial"/>
                <a:ea typeface="Arial"/>
                <a:cs typeface="Arial"/>
                <a:sym typeface="Arial"/>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2020-1-FR01-KA227-ADU-095130</a:t>
            </a:r>
            <a:endParaRPr sz="1400" b="0" i="0" u="none" strike="noStrike" cap="none">
              <a:solidFill>
                <a:srgbClr val="000000"/>
              </a:solidFill>
              <a:latin typeface="Arial"/>
              <a:ea typeface="Arial"/>
              <a:cs typeface="Arial"/>
              <a:sym typeface="Arial"/>
            </a:endParaRPr>
          </a:p>
        </p:txBody>
      </p:sp>
      <p:pic>
        <p:nvPicPr>
          <p:cNvPr id="452" name="Google Shape;452;p17"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453" name="Google Shape;453;p1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54" name="Google Shape;454;p17"/>
          <p:cNvPicPr preferRelativeResize="0"/>
          <p:nvPr/>
        </p:nvPicPr>
        <p:blipFill rotWithShape="1">
          <a:blip r:embed="rId4">
            <a:alphaModFix/>
          </a:blip>
          <a:srcRect/>
          <a:stretch/>
        </p:blipFill>
        <p:spPr>
          <a:xfrm>
            <a:off x="11374639" y="152449"/>
            <a:ext cx="462675" cy="709197"/>
          </a:xfrm>
          <a:prstGeom prst="rect">
            <a:avLst/>
          </a:prstGeom>
          <a:noFill/>
          <a:ln>
            <a:noFill/>
          </a:ln>
        </p:spPr>
      </p:pic>
      <p:grpSp>
        <p:nvGrpSpPr>
          <p:cNvPr id="455" name="Google Shape;455;p17"/>
          <p:cNvGrpSpPr/>
          <p:nvPr/>
        </p:nvGrpSpPr>
        <p:grpSpPr>
          <a:xfrm>
            <a:off x="2602130" y="3591659"/>
            <a:ext cx="6987740" cy="2019664"/>
            <a:chOff x="1671918" y="2487063"/>
            <a:chExt cx="6453775" cy="1865333"/>
          </a:xfrm>
        </p:grpSpPr>
        <p:pic>
          <p:nvPicPr>
            <p:cNvPr id="456" name="Google Shape;456;p17"/>
            <p:cNvPicPr preferRelativeResize="0"/>
            <p:nvPr/>
          </p:nvPicPr>
          <p:blipFill rotWithShape="1">
            <a:blip r:embed="rId5">
              <a:alphaModFix/>
            </a:blip>
            <a:srcRect/>
            <a:stretch/>
          </p:blipFill>
          <p:spPr>
            <a:xfrm>
              <a:off x="3628337" y="3554732"/>
              <a:ext cx="1131311" cy="754207"/>
            </a:xfrm>
            <a:prstGeom prst="rect">
              <a:avLst/>
            </a:prstGeom>
            <a:noFill/>
            <a:ln>
              <a:noFill/>
            </a:ln>
          </p:spPr>
        </p:pic>
        <p:pic>
          <p:nvPicPr>
            <p:cNvPr id="457" name="Google Shape;457;p17" descr="Logo&#10;&#10;Description automatically generated"/>
            <p:cNvPicPr preferRelativeResize="0"/>
            <p:nvPr/>
          </p:nvPicPr>
          <p:blipFill rotWithShape="1">
            <a:blip r:embed="rId6">
              <a:alphaModFix/>
            </a:blip>
            <a:srcRect/>
            <a:stretch/>
          </p:blipFill>
          <p:spPr>
            <a:xfrm>
              <a:off x="6637985" y="3567439"/>
              <a:ext cx="1487708" cy="741500"/>
            </a:xfrm>
            <a:prstGeom prst="rect">
              <a:avLst/>
            </a:prstGeom>
            <a:noFill/>
            <a:ln>
              <a:noFill/>
            </a:ln>
          </p:spPr>
        </p:pic>
        <p:pic>
          <p:nvPicPr>
            <p:cNvPr id="458" name="Google Shape;458;p17" descr="A picture containing text, first-aid kit, sign&#10;&#10;Description automatically generated"/>
            <p:cNvPicPr preferRelativeResize="0"/>
            <p:nvPr/>
          </p:nvPicPr>
          <p:blipFill rotWithShape="1">
            <a:blip r:embed="rId7">
              <a:alphaModFix/>
            </a:blip>
            <a:srcRect/>
            <a:stretch/>
          </p:blipFill>
          <p:spPr>
            <a:xfrm>
              <a:off x="4572000" y="2510287"/>
              <a:ext cx="594745" cy="853963"/>
            </a:xfrm>
            <a:prstGeom prst="rect">
              <a:avLst/>
            </a:prstGeom>
            <a:noFill/>
            <a:ln>
              <a:noFill/>
            </a:ln>
          </p:spPr>
        </p:pic>
        <p:pic>
          <p:nvPicPr>
            <p:cNvPr id="459" name="Google Shape;459;p17" descr="A picture containing text&#10;&#10;Description automatically generated"/>
            <p:cNvPicPr preferRelativeResize="0"/>
            <p:nvPr/>
          </p:nvPicPr>
          <p:blipFill rotWithShape="1">
            <a:blip r:embed="rId8">
              <a:alphaModFix/>
            </a:blip>
            <a:srcRect/>
            <a:stretch/>
          </p:blipFill>
          <p:spPr>
            <a:xfrm>
              <a:off x="5827597" y="2487063"/>
              <a:ext cx="1007918" cy="1007918"/>
            </a:xfrm>
            <a:prstGeom prst="rect">
              <a:avLst/>
            </a:prstGeom>
            <a:noFill/>
            <a:ln>
              <a:noFill/>
            </a:ln>
          </p:spPr>
        </p:pic>
        <p:pic>
          <p:nvPicPr>
            <p:cNvPr id="460" name="Google Shape;460;p17" descr="A picture containing text&#10;&#10;Description automatically generated"/>
            <p:cNvPicPr preferRelativeResize="0"/>
            <p:nvPr/>
          </p:nvPicPr>
          <p:blipFill rotWithShape="1">
            <a:blip r:embed="rId9">
              <a:alphaModFix/>
            </a:blip>
            <a:srcRect/>
            <a:stretch/>
          </p:blipFill>
          <p:spPr>
            <a:xfrm>
              <a:off x="5228359" y="3462417"/>
              <a:ext cx="889979" cy="889979"/>
            </a:xfrm>
            <a:prstGeom prst="rect">
              <a:avLst/>
            </a:prstGeom>
            <a:noFill/>
            <a:ln>
              <a:noFill/>
            </a:ln>
          </p:spPr>
        </p:pic>
        <p:pic>
          <p:nvPicPr>
            <p:cNvPr id="461" name="Google Shape;461;p17" descr="Logo&#10;&#10;Description automatically generated with medium confidence"/>
            <p:cNvPicPr preferRelativeResize="0"/>
            <p:nvPr/>
          </p:nvPicPr>
          <p:blipFill rotWithShape="1">
            <a:blip r:embed="rId10">
              <a:alphaModFix/>
            </a:blip>
            <a:srcRect/>
            <a:stretch/>
          </p:blipFill>
          <p:spPr>
            <a:xfrm>
              <a:off x="1671918" y="3687222"/>
              <a:ext cx="1487708" cy="607605"/>
            </a:xfrm>
            <a:prstGeom prst="rect">
              <a:avLst/>
            </a:prstGeom>
            <a:noFill/>
            <a:ln>
              <a:noFill/>
            </a:ln>
          </p:spPr>
        </p:pic>
        <p:pic>
          <p:nvPicPr>
            <p:cNvPr id="462" name="Google Shape;462;p17" descr="Logo&#10;&#10;Description automatically generated with medium confidence"/>
            <p:cNvPicPr preferRelativeResize="0"/>
            <p:nvPr/>
          </p:nvPicPr>
          <p:blipFill rotWithShape="1">
            <a:blip r:embed="rId11">
              <a:alphaModFix/>
            </a:blip>
            <a:srcRect/>
            <a:stretch/>
          </p:blipFill>
          <p:spPr>
            <a:xfrm>
              <a:off x="2822894" y="2510287"/>
              <a:ext cx="1007918" cy="984694"/>
            </a:xfrm>
            <a:prstGeom prst="rect">
              <a:avLst/>
            </a:prstGeom>
            <a:noFill/>
            <a:ln>
              <a:noFill/>
            </a:ln>
          </p:spPr>
        </p:pic>
      </p:grpSp>
      <p:pic>
        <p:nvPicPr>
          <p:cNvPr id="463" name="Google Shape;463;p17"/>
          <p:cNvPicPr preferRelativeResize="0"/>
          <p:nvPr/>
        </p:nvPicPr>
        <p:blipFill rotWithShape="1">
          <a:blip r:embed="rId12">
            <a:alphaModFix/>
          </a:blip>
          <a:srcRect/>
          <a:stretch/>
        </p:blipFill>
        <p:spPr>
          <a:xfrm>
            <a:off x="5129963" y="398400"/>
            <a:ext cx="1932074" cy="25011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4"/>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41" name="Google Shape;141;p4"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pic>
        <p:nvPicPr>
          <p:cNvPr id="142" name="Google Shape;142;p4"/>
          <p:cNvPicPr preferRelativeResize="0"/>
          <p:nvPr/>
        </p:nvPicPr>
        <p:blipFill rotWithShape="1">
          <a:blip r:embed="rId5">
            <a:alphaModFix/>
          </a:blip>
          <a:srcRect/>
          <a:stretch/>
        </p:blipFill>
        <p:spPr>
          <a:xfrm>
            <a:off x="11374639" y="152449"/>
            <a:ext cx="462675" cy="709197"/>
          </a:xfrm>
          <a:prstGeom prst="rect">
            <a:avLst/>
          </a:prstGeom>
          <a:noFill/>
          <a:ln>
            <a:noFill/>
          </a:ln>
        </p:spPr>
      </p:pic>
      <p:graphicFrame>
        <p:nvGraphicFramePr>
          <p:cNvPr id="143" name="Google Shape;143;p4"/>
          <p:cNvGraphicFramePr/>
          <p:nvPr>
            <p:extLst>
              <p:ext uri="{D42A27DB-BD31-4B8C-83A1-F6EECF244321}">
                <p14:modId xmlns:p14="http://schemas.microsoft.com/office/powerpoint/2010/main" val="2644038613"/>
              </p:ext>
            </p:extLst>
          </p:nvPr>
        </p:nvGraphicFramePr>
        <p:xfrm>
          <a:off x="882469" y="352721"/>
          <a:ext cx="10137500" cy="7343743"/>
        </p:xfrm>
        <a:graphic>
          <a:graphicData uri="http://schemas.openxmlformats.org/drawingml/2006/table">
            <a:tbl>
              <a:tblPr firstRow="1" bandRow="1">
                <a:noFill/>
                <a:tableStyleId>{EBC3C2BF-F59D-4774-AD1B-1E4602D6C8F8}</a:tableStyleId>
              </a:tblPr>
              <a:tblGrid>
                <a:gridCol w="1675875">
                  <a:extLst>
                    <a:ext uri="{9D8B030D-6E8A-4147-A177-3AD203B41FA5}">
                      <a16:colId xmlns:a16="http://schemas.microsoft.com/office/drawing/2014/main" val="20000"/>
                    </a:ext>
                  </a:extLst>
                </a:gridCol>
                <a:gridCol w="3392875">
                  <a:extLst>
                    <a:ext uri="{9D8B030D-6E8A-4147-A177-3AD203B41FA5}">
                      <a16:colId xmlns:a16="http://schemas.microsoft.com/office/drawing/2014/main" val="20001"/>
                    </a:ext>
                  </a:extLst>
                </a:gridCol>
                <a:gridCol w="2534375">
                  <a:extLst>
                    <a:ext uri="{9D8B030D-6E8A-4147-A177-3AD203B41FA5}">
                      <a16:colId xmlns:a16="http://schemas.microsoft.com/office/drawing/2014/main" val="20002"/>
                    </a:ext>
                  </a:extLst>
                </a:gridCol>
                <a:gridCol w="2534375">
                  <a:extLst>
                    <a:ext uri="{9D8B030D-6E8A-4147-A177-3AD203B41FA5}">
                      <a16:colId xmlns:a16="http://schemas.microsoft.com/office/drawing/2014/main" val="20003"/>
                    </a:ext>
                  </a:extLst>
                </a:gridCol>
              </a:tblGrid>
              <a:tr h="1075275">
                <a:tc rowSpan="5">
                  <a:txBody>
                    <a:bodyPr/>
                    <a:lstStyle/>
                    <a:p>
                      <a:pPr marL="0" marR="0" lvl="0" indent="0" algn="l" rtl="0">
                        <a:lnSpc>
                          <a:spcPct val="100000"/>
                        </a:lnSpc>
                        <a:spcBef>
                          <a:spcPts val="0"/>
                        </a:spcBef>
                        <a:spcAft>
                          <a:spcPts val="0"/>
                        </a:spcAft>
                        <a:buClr>
                          <a:srgbClr val="000000"/>
                        </a:buClr>
                        <a:buSzPts val="1800"/>
                        <a:buFont typeface="Arial"/>
                        <a:buNone/>
                      </a:pPr>
                      <a:r>
                        <a:rPr lang="it-IT" sz="1800" u="none" strike="noStrike" cap="none" dirty="0"/>
                        <a:t>Al completamento con successo di questo modulo, i partecipanti adulti saranno in grado di
</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Conoscenze</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p>
                    <a:p>
                      <a:pPr marL="0" marR="0" lvl="0" indent="0" algn="ctr" rtl="0">
                        <a:lnSpc>
                          <a:spcPct val="100000"/>
                        </a:lnSpc>
                        <a:spcBef>
                          <a:spcPts val="0"/>
                        </a:spcBef>
                        <a:spcAft>
                          <a:spcPts val="0"/>
                        </a:spcAft>
                        <a:buClr>
                          <a:srgbClr val="000000"/>
                        </a:buClr>
                        <a:buSzPts val="1800"/>
                        <a:buFont typeface="Arial"/>
                        <a:buNone/>
                      </a:pPr>
                      <a:r>
                        <a:rPr lang="en-IE" sz="1800" u="none" strike="noStrike" cap="none"/>
                        <a:t>Skills </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Attitudini</a:t>
                      </a:r>
                      <a:r>
                        <a:rPr lang="en-IE" sz="1800" u="none" strike="noStrike" cap="none" dirty="0"/>
                        <a:t> </a:t>
                      </a:r>
                      <a:endParaRPr sz="1800" u="none" strike="noStrike" cap="none" dirty="0"/>
                    </a:p>
                  </a:txBody>
                  <a:tcPr marL="91450" marR="91450" marT="45725" marB="45725"/>
                </a:tc>
                <a:extLst>
                  <a:ext uri="{0D108BD9-81ED-4DB2-BD59-A6C34878D82A}">
                    <a16:rowId xmlns:a16="http://schemas.microsoft.com/office/drawing/2014/main" val="10000"/>
                  </a:ext>
                </a:extLst>
              </a:tr>
              <a:tr h="1075275">
                <a:tc vMerge="1">
                  <a:txBody>
                    <a:bodyPr/>
                    <a:lstStyle/>
                    <a:p>
                      <a:endParaRPr lang="it-IT"/>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it-IT" u="none" strike="noStrike" cap="none" dirty="0">
                          <a:solidFill>
                            <a:srgbClr val="000000"/>
                          </a:solidFill>
                        </a:rPr>
                        <a:t>Conoscenze di base su come formare la struttura di una storia</a:t>
                      </a:r>
                    </a:p>
                    <a:p>
                      <a:pPr marL="0" marR="0" lvl="0" indent="0" algn="l" rtl="0">
                        <a:lnSpc>
                          <a:spcPct val="150000"/>
                        </a:lnSpc>
                        <a:spcBef>
                          <a:spcPts val="0"/>
                        </a:spcBef>
                        <a:spcAft>
                          <a:spcPts val="0"/>
                        </a:spcAft>
                        <a:buClr>
                          <a:srgbClr val="000000"/>
                        </a:buClr>
                        <a:buSzPts val="1400"/>
                        <a:buFont typeface="Calibri"/>
                        <a:buNone/>
                      </a:pPr>
                      <a:endParaRPr lang="it-IT" u="none" strike="noStrike" cap="none" dirty="0">
                        <a:solidFill>
                          <a:srgbClr val="000000"/>
                        </a:solidFill>
                      </a:endParaRPr>
                    </a:p>
                  </a:txBody>
                  <a:tcPr marL="114300" marR="114300" marT="0" marB="0"/>
                </a:tc>
                <a:tc>
                  <a:txBody>
                    <a:bodyPr/>
                    <a:lstStyle/>
                    <a:p>
                      <a:pPr marL="285750" marR="0" lvl="0" indent="-285750" algn="l" rtl="0">
                        <a:lnSpc>
                          <a:spcPct val="150000"/>
                        </a:lnSpc>
                        <a:spcBef>
                          <a:spcPts val="0"/>
                        </a:spcBef>
                        <a:spcAft>
                          <a:spcPts val="0"/>
                        </a:spcAft>
                        <a:buClr>
                          <a:srgbClr val="000000"/>
                        </a:buClr>
                        <a:buSzPts val="1400"/>
                        <a:buFont typeface="Arial" panose="020B0604020202020204" pitchFamily="34" charset="0"/>
                        <a:buChar char="•"/>
                      </a:pPr>
                      <a:r>
                        <a:rPr lang="it-IT" u="none" strike="noStrike" cap="none" dirty="0">
                          <a:solidFill>
                            <a:srgbClr val="000000"/>
                          </a:solidFill>
                        </a:rPr>
                        <a:t>Discuti su come creare storie</a:t>
                      </a:r>
                      <a:endParaRPr u="none" strike="noStrike" cap="none" dirty="0">
                        <a:solidFill>
                          <a:srgbClr val="000000"/>
                        </a:solidFill>
                      </a:endParaRPr>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it-IT" u="none" strike="noStrike" cap="none" dirty="0">
                          <a:solidFill>
                            <a:srgbClr val="000000"/>
                          </a:solidFill>
                        </a:rPr>
                        <a:t>Raccontare storie per promuovere la comprensione e la comunicazione interculturale </a:t>
                      </a:r>
                      <a:endParaRPr u="none" strike="noStrike" cap="none" dirty="0">
                        <a:solidFill>
                          <a:srgbClr val="000000"/>
                        </a:solidFill>
                      </a:endParaRPr>
                    </a:p>
                  </a:txBody>
                  <a:tcPr marL="114300" marR="114300" marT="0" marB="0"/>
                </a:tc>
                <a:extLst>
                  <a:ext uri="{0D108BD9-81ED-4DB2-BD59-A6C34878D82A}">
                    <a16:rowId xmlns:a16="http://schemas.microsoft.com/office/drawing/2014/main" val="10001"/>
                  </a:ext>
                </a:extLst>
              </a:tr>
              <a:tr h="1075275">
                <a:tc vMerge="1">
                  <a:txBody>
                    <a:bodyPr/>
                    <a:lstStyle/>
                    <a:p>
                      <a:endParaRPr lang="it-IT"/>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it-IT" u="none" strike="noStrike" cap="none" dirty="0">
                          <a:solidFill>
                            <a:srgbClr val="000000"/>
                          </a:solidFill>
                        </a:rPr>
                        <a:t>Conoscenza di base dei diversi stili narrativi e come trovare la propria voce come narratore</a:t>
                      </a:r>
                      <a:endParaRPr u="none" strike="noStrike" cap="none" dirty="0"/>
                    </a:p>
                  </a:txBody>
                  <a:tcPr marL="114300" marR="114300" marT="0" marB="0"/>
                </a:tc>
                <a:tc>
                  <a:txBody>
                    <a:bodyPr/>
                    <a:lstStyle/>
                    <a:p>
                      <a:pPr marL="285750" marR="0" lvl="0" indent="-285750" algn="l" rtl="0">
                        <a:lnSpc>
                          <a:spcPct val="150000"/>
                        </a:lnSpc>
                        <a:spcBef>
                          <a:spcPts val="0"/>
                        </a:spcBef>
                        <a:spcAft>
                          <a:spcPts val="0"/>
                        </a:spcAft>
                        <a:buClr>
                          <a:srgbClr val="000000"/>
                        </a:buClr>
                        <a:buSzPts val="1400"/>
                        <a:buFont typeface="Arial" panose="020B0604020202020204" pitchFamily="34" charset="0"/>
                        <a:buChar char="•"/>
                      </a:pPr>
                      <a:r>
                        <a:rPr lang="it-IT" u="none" strike="noStrike" cap="none" dirty="0">
                          <a:solidFill>
                            <a:srgbClr val="000000"/>
                          </a:solidFill>
                        </a:rPr>
                        <a:t>Saper stimolare emozioni, drammi e anticipazioni attraverso la narrazione</a:t>
                      </a:r>
                    </a:p>
                    <a:p>
                      <a:pPr marL="0" marR="0" lvl="0" indent="0" algn="l" rtl="0">
                        <a:lnSpc>
                          <a:spcPct val="150000"/>
                        </a:lnSpc>
                        <a:spcBef>
                          <a:spcPts val="0"/>
                        </a:spcBef>
                        <a:spcAft>
                          <a:spcPts val="0"/>
                        </a:spcAft>
                        <a:buClr>
                          <a:srgbClr val="000000"/>
                        </a:buClr>
                        <a:buSzPts val="1400"/>
                        <a:buFont typeface="Arial" panose="020B0604020202020204" pitchFamily="34" charset="0"/>
                        <a:buNone/>
                      </a:pPr>
                      <a:endParaRPr u="none" strike="noStrike" cap="none" dirty="0">
                        <a:solidFill>
                          <a:srgbClr val="000000"/>
                        </a:solidFill>
                      </a:endParaRPr>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it-IT" dirty="0">
                          <a:solidFill>
                            <a:srgbClr val="000000"/>
                          </a:solidFill>
                        </a:rPr>
                        <a:t>Valutare come stimolare emozioni, drammi, anticipazioni attraverso la narrazione</a:t>
                      </a:r>
                    </a:p>
                    <a:p>
                      <a:pPr marL="342900" marR="0" lvl="0" indent="-355600" algn="l" rtl="0">
                        <a:lnSpc>
                          <a:spcPct val="150000"/>
                        </a:lnSpc>
                        <a:spcBef>
                          <a:spcPts val="0"/>
                        </a:spcBef>
                        <a:spcAft>
                          <a:spcPts val="0"/>
                        </a:spcAft>
                        <a:buClr>
                          <a:srgbClr val="000000"/>
                        </a:buClr>
                        <a:buSzPts val="1400"/>
                        <a:buFont typeface="Calibri"/>
                        <a:buChar char="∙"/>
                      </a:pPr>
                      <a:endParaRPr u="none" strike="noStrike" cap="none" dirty="0">
                        <a:solidFill>
                          <a:srgbClr val="000000"/>
                        </a:solidFill>
                      </a:endParaRPr>
                    </a:p>
                  </a:txBody>
                  <a:tcPr marL="114300" marR="114300" marT="0" marB="0"/>
                </a:tc>
                <a:extLst>
                  <a:ext uri="{0D108BD9-81ED-4DB2-BD59-A6C34878D82A}">
                    <a16:rowId xmlns:a16="http://schemas.microsoft.com/office/drawing/2014/main" val="10002"/>
                  </a:ext>
                </a:extLst>
              </a:tr>
              <a:tr h="537650">
                <a:tc vMerge="1">
                  <a:txBody>
                    <a:bodyPr/>
                    <a:lstStyle/>
                    <a:p>
                      <a:endParaRPr lang="it-IT"/>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it-IT" u="none" strike="noStrike" cap="none" dirty="0">
                          <a:solidFill>
                            <a:srgbClr val="000000"/>
                          </a:solidFill>
                        </a:rPr>
                        <a:t>Conoscenze di base su come sviluppare un buon carattere</a:t>
                      </a:r>
                      <a:endParaRPr u="none" strike="noStrike" cap="none" dirty="0"/>
                    </a:p>
                  </a:txBody>
                  <a:tcPr marL="114300" marR="114300" marT="0" marB="0"/>
                </a:tc>
                <a:tc>
                  <a:txBody>
                    <a:bodyPr/>
                    <a:lstStyle/>
                    <a:p>
                      <a:pPr marL="285750" marR="0" lvl="0" indent="-285750" algn="l" rtl="0">
                        <a:lnSpc>
                          <a:spcPct val="150000"/>
                        </a:lnSpc>
                        <a:spcBef>
                          <a:spcPts val="0"/>
                        </a:spcBef>
                        <a:spcAft>
                          <a:spcPts val="0"/>
                        </a:spcAft>
                        <a:buClr>
                          <a:srgbClr val="000000"/>
                        </a:buClr>
                        <a:buSzPts val="1400"/>
                        <a:buFont typeface="Arial" panose="020B0604020202020204" pitchFamily="34" charset="0"/>
                        <a:buChar char="•"/>
                      </a:pPr>
                      <a:r>
                        <a:rPr lang="it-IT" u="none" strike="noStrike" cap="none" dirty="0">
                          <a:solidFill>
                            <a:srgbClr val="000000"/>
                          </a:solidFill>
                        </a:rPr>
                        <a:t>Identificare i principi, gli elementi e le tecniche della narrazione e come integrarli nelle storie </a:t>
                      </a:r>
                    </a:p>
                    <a:p>
                      <a:pPr marL="0" marR="0" lvl="0" indent="0" algn="l" rtl="0">
                        <a:lnSpc>
                          <a:spcPct val="150000"/>
                        </a:lnSpc>
                        <a:spcBef>
                          <a:spcPts val="0"/>
                        </a:spcBef>
                        <a:spcAft>
                          <a:spcPts val="0"/>
                        </a:spcAft>
                        <a:buClr>
                          <a:srgbClr val="000000"/>
                        </a:buClr>
                        <a:buSzPts val="1400"/>
                        <a:buFont typeface="Arial" panose="020B0604020202020204" pitchFamily="34" charset="0"/>
                        <a:buNone/>
                      </a:pPr>
                      <a:endParaRPr u="none" strike="noStrike" cap="none" dirty="0">
                        <a:solidFill>
                          <a:srgbClr val="000000"/>
                        </a:solidFill>
                      </a:endParaRPr>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it-IT" u="none" strike="noStrike" cap="none" dirty="0">
                          <a:solidFill>
                            <a:srgbClr val="000000"/>
                          </a:solidFill>
                        </a:rPr>
                        <a:t>Apprezzare l'impatto culturale che hanno le storie</a:t>
                      </a:r>
                      <a:endParaRPr u="none" strike="noStrike" cap="none" dirty="0">
                        <a:solidFill>
                          <a:srgbClr val="000000"/>
                        </a:solidFill>
                      </a:endParaRPr>
                    </a:p>
                  </a:txBody>
                  <a:tcPr marL="114300" marR="114300" marT="0" marB="0"/>
                </a:tc>
                <a:extLst>
                  <a:ext uri="{0D108BD9-81ED-4DB2-BD59-A6C34878D82A}">
                    <a16:rowId xmlns:a16="http://schemas.microsoft.com/office/drawing/2014/main" val="10003"/>
                  </a:ext>
                </a:extLst>
              </a:tr>
              <a:tr h="537650">
                <a:tc vMerge="1">
                  <a:txBody>
                    <a:bodyPr/>
                    <a:lstStyle/>
                    <a:p>
                      <a:endParaRPr lang="it-IT"/>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it-IT" u="none" strike="noStrike" cap="none" dirty="0">
                          <a:solidFill>
                            <a:srgbClr val="000000"/>
                          </a:solidFill>
                        </a:rPr>
                        <a:t>Conoscenza pratica dei diversi formati delle storie – narratore in prima persona o narratore in terza persona</a:t>
                      </a:r>
                      <a:endParaRPr u="none" strike="noStrike" cap="none" dirty="0"/>
                    </a:p>
                  </a:txBody>
                  <a:tcPr marL="114300" marR="114300" marT="0" marB="0"/>
                </a:tc>
                <a:tc>
                  <a:txBody>
                    <a:bodyPr/>
                    <a:lstStyle/>
                    <a:p>
                      <a:pPr marL="285750" marR="0" lvl="0" indent="-285750" algn="l" rtl="0">
                        <a:lnSpc>
                          <a:spcPct val="150000"/>
                        </a:lnSpc>
                        <a:spcBef>
                          <a:spcPts val="0"/>
                        </a:spcBef>
                        <a:spcAft>
                          <a:spcPts val="0"/>
                        </a:spcAft>
                        <a:buClr>
                          <a:srgbClr val="000000"/>
                        </a:buClr>
                        <a:buSzPts val="1400"/>
                        <a:buFont typeface="Arial" panose="020B0604020202020204" pitchFamily="34" charset="0"/>
                        <a:buChar char="•"/>
                      </a:pPr>
                      <a:r>
                        <a:rPr lang="it-IT" u="none" strike="noStrike" cap="none" dirty="0">
                          <a:solidFill>
                            <a:srgbClr val="000000"/>
                          </a:solidFill>
                        </a:rPr>
                        <a:t>Esplorare l'arte e le tecniche della narrazione </a:t>
                      </a:r>
                      <a:endParaRPr u="none" strike="noStrike" cap="none" dirty="0">
                        <a:solidFill>
                          <a:srgbClr val="000000"/>
                        </a:solidFill>
                      </a:endParaRPr>
                    </a:p>
                  </a:txBody>
                  <a:tcPr marL="114300" marR="114300" marT="0" marB="0"/>
                </a:tc>
                <a:tc>
                  <a:txBody>
                    <a:bodyPr/>
                    <a:lstStyle/>
                    <a:p>
                      <a:pPr marL="342900" marR="0" lvl="0" indent="-342900" algn="l" rtl="0">
                        <a:lnSpc>
                          <a:spcPct val="150000"/>
                        </a:lnSpc>
                        <a:spcBef>
                          <a:spcPts val="0"/>
                        </a:spcBef>
                        <a:spcAft>
                          <a:spcPts val="0"/>
                        </a:spcAft>
                        <a:buClr>
                          <a:srgbClr val="000000"/>
                        </a:buClr>
                        <a:buSzPts val="1400"/>
                        <a:buFont typeface="Calibri"/>
                        <a:buChar char="∙"/>
                      </a:pPr>
                      <a:r>
                        <a:rPr lang="it-IT" i="0" u="none" strike="noStrike" cap="none" dirty="0">
                          <a:solidFill>
                            <a:schemeClr val="dk1"/>
                          </a:solidFill>
                        </a:rPr>
                        <a:t>Apprezzare il ruolo della persona narrante e che ha nella conservazione delle tradizioni
</a:t>
                      </a:r>
                      <a:endParaRPr u="none" strike="noStrike" cap="none" dirty="0">
                        <a:solidFill>
                          <a:srgbClr val="000000"/>
                        </a:solidFill>
                      </a:endParaRPr>
                    </a:p>
                  </a:txBody>
                  <a:tcPr marL="114300" marR="114300" marT="0" marB="0"/>
                </a:tc>
                <a:extLst>
                  <a:ext uri="{0D108BD9-81ED-4DB2-BD59-A6C34878D82A}">
                    <a16:rowId xmlns:a16="http://schemas.microsoft.com/office/drawing/2014/main" val="10004"/>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3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49" name="Google Shape;149;p30"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pic>
        <p:nvPicPr>
          <p:cNvPr id="150" name="Google Shape;150;p30"/>
          <p:cNvPicPr preferRelativeResize="0"/>
          <p:nvPr/>
        </p:nvPicPr>
        <p:blipFill rotWithShape="1">
          <a:blip r:embed="rId5">
            <a:alphaModFix/>
          </a:blip>
          <a:srcRect/>
          <a:stretch/>
        </p:blipFill>
        <p:spPr>
          <a:xfrm>
            <a:off x="11374639" y="152449"/>
            <a:ext cx="462675" cy="709197"/>
          </a:xfrm>
          <a:prstGeom prst="rect">
            <a:avLst/>
          </a:prstGeom>
          <a:noFill/>
          <a:ln>
            <a:noFill/>
          </a:ln>
        </p:spPr>
      </p:pic>
      <p:graphicFrame>
        <p:nvGraphicFramePr>
          <p:cNvPr id="151" name="Google Shape;151;p30"/>
          <p:cNvGraphicFramePr/>
          <p:nvPr>
            <p:extLst>
              <p:ext uri="{D42A27DB-BD31-4B8C-83A1-F6EECF244321}">
                <p14:modId xmlns:p14="http://schemas.microsoft.com/office/powerpoint/2010/main" val="3889972127"/>
              </p:ext>
            </p:extLst>
          </p:nvPr>
        </p:nvGraphicFramePr>
        <p:xfrm>
          <a:off x="962527" y="336883"/>
          <a:ext cx="10310700" cy="6772200"/>
        </p:xfrm>
        <a:graphic>
          <a:graphicData uri="http://schemas.openxmlformats.org/drawingml/2006/table">
            <a:tbl>
              <a:tblPr firstRow="1" bandRow="1">
                <a:noFill/>
                <a:tableStyleId>{EBC3C2BF-F59D-4774-AD1B-1E4602D6C8F8}</a:tableStyleId>
              </a:tblPr>
              <a:tblGrid>
                <a:gridCol w="1704500">
                  <a:extLst>
                    <a:ext uri="{9D8B030D-6E8A-4147-A177-3AD203B41FA5}">
                      <a16:colId xmlns:a16="http://schemas.microsoft.com/office/drawing/2014/main" val="20000"/>
                    </a:ext>
                  </a:extLst>
                </a:gridCol>
                <a:gridCol w="3450850">
                  <a:extLst>
                    <a:ext uri="{9D8B030D-6E8A-4147-A177-3AD203B41FA5}">
                      <a16:colId xmlns:a16="http://schemas.microsoft.com/office/drawing/2014/main" val="20001"/>
                    </a:ext>
                  </a:extLst>
                </a:gridCol>
                <a:gridCol w="2577675">
                  <a:extLst>
                    <a:ext uri="{9D8B030D-6E8A-4147-A177-3AD203B41FA5}">
                      <a16:colId xmlns:a16="http://schemas.microsoft.com/office/drawing/2014/main" val="20002"/>
                    </a:ext>
                  </a:extLst>
                </a:gridCol>
                <a:gridCol w="2577675">
                  <a:extLst>
                    <a:ext uri="{9D8B030D-6E8A-4147-A177-3AD203B41FA5}">
                      <a16:colId xmlns:a16="http://schemas.microsoft.com/office/drawing/2014/main" val="20003"/>
                    </a:ext>
                  </a:extLst>
                </a:gridCol>
              </a:tblGrid>
              <a:tr h="968150">
                <a:tc rowSpan="7">
                  <a:txBody>
                    <a:bodyPr/>
                    <a:lstStyle/>
                    <a:p>
                      <a:pPr marL="0" marR="0" lvl="0" indent="0" algn="l" rtl="0">
                        <a:lnSpc>
                          <a:spcPct val="100000"/>
                        </a:lnSpc>
                        <a:spcBef>
                          <a:spcPts val="0"/>
                        </a:spcBef>
                        <a:spcAft>
                          <a:spcPts val="0"/>
                        </a:spcAft>
                        <a:buClr>
                          <a:srgbClr val="000000"/>
                        </a:buClr>
                        <a:buSzPts val="1800"/>
                        <a:buFont typeface="Arial"/>
                        <a:buNone/>
                      </a:pPr>
                      <a:r>
                        <a:rPr lang="it-IT" sz="1800" u="none" strike="noStrike" cap="none" dirty="0"/>
                        <a:t>Al completamento con successo di questo modulo, i partecipanti adulti saranno in grado di
</a:t>
                      </a:r>
                      <a:endParaRPr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Conoscenza</a:t>
                      </a:r>
                      <a:r>
                        <a:rPr lang="en-IE" sz="1800" u="none" strike="noStrike" cap="none" dirty="0"/>
                        <a:t> 
</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p>
                    <a:p>
                      <a:pPr marL="0" marR="0" lvl="0" indent="0" algn="ctr" rtl="0">
                        <a:lnSpc>
                          <a:spcPct val="100000"/>
                        </a:lnSpc>
                        <a:spcBef>
                          <a:spcPts val="0"/>
                        </a:spcBef>
                        <a:spcAft>
                          <a:spcPts val="0"/>
                        </a:spcAft>
                        <a:buClr>
                          <a:srgbClr val="000000"/>
                        </a:buClr>
                        <a:buSzPts val="1800"/>
                        <a:buFont typeface="Arial"/>
                        <a:buNone/>
                      </a:pPr>
                      <a:r>
                        <a:rPr lang="en-IE" sz="1800" u="none" strike="noStrike" cap="none"/>
                        <a:t>Skills </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Attitudini</a:t>
                      </a:r>
                      <a:r>
                        <a:rPr lang="en-IE" sz="1800" u="none" strike="noStrike" cap="none" dirty="0"/>
                        <a:t> </a:t>
                      </a:r>
                      <a:endParaRPr sz="1800" u="none" strike="noStrike" cap="none" dirty="0"/>
                    </a:p>
                  </a:txBody>
                  <a:tcPr marL="91450" marR="91450" marT="45725" marB="45725"/>
                </a:tc>
                <a:extLst>
                  <a:ext uri="{0D108BD9-81ED-4DB2-BD59-A6C34878D82A}">
                    <a16:rowId xmlns:a16="http://schemas.microsoft.com/office/drawing/2014/main" val="10000"/>
                  </a:ext>
                </a:extLst>
              </a:tr>
              <a:tr h="968150">
                <a:tc vMerge="1">
                  <a:txBody>
                    <a:bodyPr/>
                    <a:lstStyle/>
                    <a:p>
                      <a:endParaRPr lang="it-IT"/>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it-IT" u="none" strike="noStrike" cap="none" dirty="0">
                          <a:solidFill>
                            <a:srgbClr val="000000"/>
                          </a:solidFill>
                        </a:rPr>
                        <a:t>Conoscenza pratica di come utilizzare i tempi verbali nella narrazione- passato, presente e futuro</a:t>
                      </a:r>
                      <a:endParaRPr u="none" strike="noStrike" cap="none" dirty="0"/>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it-IT" u="none" strike="noStrike" cap="none" dirty="0">
                          <a:solidFill>
                            <a:srgbClr val="000000"/>
                          </a:solidFill>
                        </a:rPr>
                        <a:t>Riconoscere come la narrazione può condividere un senso di storia, valori e tradizioni</a:t>
                      </a:r>
                      <a:endParaRPr u="none" strike="noStrike" cap="none" dirty="0">
                        <a:solidFill>
                          <a:srgbClr val="000000"/>
                        </a:solidFill>
                      </a:endParaRP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sz="1100" u="none" strike="noStrike" cap="none">
                        <a:solidFill>
                          <a:srgbClr val="000000"/>
                        </a:solidFill>
                        <a:latin typeface="Calibri"/>
                        <a:ea typeface="Calibri"/>
                        <a:cs typeface="Calibri"/>
                        <a:sym typeface="Calibri"/>
                      </a:endParaRPr>
                    </a:p>
                  </a:txBody>
                  <a:tcPr marL="114300" marR="114300" marT="0" marB="0"/>
                </a:tc>
                <a:extLst>
                  <a:ext uri="{0D108BD9-81ED-4DB2-BD59-A6C34878D82A}">
                    <a16:rowId xmlns:a16="http://schemas.microsoft.com/office/drawing/2014/main" val="10001"/>
                  </a:ext>
                </a:extLst>
              </a:tr>
              <a:tr h="968150">
                <a:tc vMerge="1">
                  <a:txBody>
                    <a:bodyPr/>
                    <a:lstStyle/>
                    <a:p>
                      <a:endParaRPr lang="it-IT"/>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it-IT" u="none" strike="noStrike" cap="none" dirty="0">
                          <a:solidFill>
                            <a:srgbClr val="000000"/>
                          </a:solidFill>
                        </a:rPr>
                        <a:t>Conoscenza pratica delle abilità oratorie necessarie per la narrazione - controllo del tono, il volume del tono,  il linguaggio del corpo, ecc.</a:t>
                      </a:r>
                      <a:endParaRPr u="none" strike="noStrike" cap="none" dirty="0"/>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it-IT" u="none" strike="noStrike" cap="none" dirty="0">
                          <a:solidFill>
                            <a:srgbClr val="000000"/>
                          </a:solidFill>
                        </a:rPr>
                        <a:t>Distinguere tra i diversi tipi di storie, il ruolo che svolgono nella tradizione orale </a:t>
                      </a:r>
                      <a:endParaRPr u="none" strike="noStrike" cap="none" dirty="0">
                        <a:solidFill>
                          <a:srgbClr val="000000"/>
                        </a:solidFill>
                      </a:endParaRP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sz="1100" u="none" strike="noStrike" cap="none">
                        <a:solidFill>
                          <a:srgbClr val="000000"/>
                        </a:solidFill>
                        <a:latin typeface="Calibri"/>
                        <a:ea typeface="Calibri"/>
                        <a:cs typeface="Calibri"/>
                        <a:sym typeface="Calibri"/>
                      </a:endParaRPr>
                    </a:p>
                  </a:txBody>
                  <a:tcPr marL="114300" marR="114300" marT="0" marB="0"/>
                </a:tc>
                <a:extLst>
                  <a:ext uri="{0D108BD9-81ED-4DB2-BD59-A6C34878D82A}">
                    <a16:rowId xmlns:a16="http://schemas.microsoft.com/office/drawing/2014/main" val="10002"/>
                  </a:ext>
                </a:extLst>
              </a:tr>
              <a:tr h="962475">
                <a:tc vMerge="1">
                  <a:txBody>
                    <a:bodyPr/>
                    <a:lstStyle/>
                    <a:p>
                      <a:endParaRPr lang="it-IT"/>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it-IT" u="none" strike="noStrike" cap="none" dirty="0">
                          <a:solidFill>
                            <a:srgbClr val="000000"/>
                          </a:solidFill>
                        </a:rPr>
                        <a:t>Conoscenza pratica di come utilizzare il tuo corpo nella narrazione – il ruolo del movimento, del gesto e della danza nella narrazione</a:t>
                      </a:r>
                      <a:endParaRPr u="none" strike="noStrike" cap="none" dirty="0"/>
                    </a:p>
                  </a:txBody>
                  <a:tcPr marL="114300" marR="114300" marT="0" marB="0"/>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it-IT" u="none" strike="noStrike" cap="none" dirty="0">
                          <a:solidFill>
                            <a:srgbClr val="000000"/>
                          </a:solidFill>
                        </a:rPr>
                        <a:t>Dimostrare le 4P della narrazione: persone, luogo, trama, scopo </a:t>
                      </a:r>
                      <a:endParaRPr u="none" strike="noStrike" cap="none" dirty="0">
                        <a:solidFill>
                          <a:srgbClr val="000000"/>
                        </a:solidFill>
                      </a:endParaRP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sz="1100" u="none" strike="noStrike" cap="none">
                        <a:solidFill>
                          <a:srgbClr val="000000"/>
                        </a:solidFill>
                        <a:latin typeface="Calibri"/>
                        <a:ea typeface="Calibri"/>
                        <a:cs typeface="Calibri"/>
                        <a:sym typeface="Calibri"/>
                      </a:endParaRPr>
                    </a:p>
                  </a:txBody>
                  <a:tcPr marL="114300" marR="114300" marT="0" marB="0"/>
                </a:tc>
                <a:extLst>
                  <a:ext uri="{0D108BD9-81ED-4DB2-BD59-A6C34878D82A}">
                    <a16:rowId xmlns:a16="http://schemas.microsoft.com/office/drawing/2014/main" val="10003"/>
                  </a:ext>
                </a:extLst>
              </a:tr>
              <a:tr h="543325">
                <a:tc vMerge="1">
                  <a:txBody>
                    <a:bodyPr/>
                    <a:lstStyle/>
                    <a:p>
                      <a:endParaRPr lang="it-IT"/>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it-IT" u="none" strike="noStrike" cap="none" dirty="0">
                          <a:solidFill>
                            <a:srgbClr val="000000"/>
                          </a:solidFill>
                        </a:rPr>
                        <a:t>Conoscenza pratica di come essere un narratore sicuro, chiaro e conciso</a:t>
                      </a:r>
                      <a:endParaRPr u="none" strike="noStrike" cap="none" dirty="0"/>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u="none" strike="noStrike" cap="none">
                        <a:solidFill>
                          <a:srgbClr val="000000"/>
                        </a:solidFill>
                      </a:endParaRP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sz="1100" u="none" strike="noStrike" cap="none">
                        <a:solidFill>
                          <a:srgbClr val="000000"/>
                        </a:solidFill>
                        <a:latin typeface="Calibri"/>
                        <a:ea typeface="Calibri"/>
                        <a:cs typeface="Calibri"/>
                        <a:sym typeface="Calibri"/>
                      </a:endParaRPr>
                    </a:p>
                  </a:txBody>
                  <a:tcPr marL="114300" marR="114300" marT="0" marB="0"/>
                </a:tc>
                <a:extLst>
                  <a:ext uri="{0D108BD9-81ED-4DB2-BD59-A6C34878D82A}">
                    <a16:rowId xmlns:a16="http://schemas.microsoft.com/office/drawing/2014/main" val="10004"/>
                  </a:ext>
                </a:extLst>
              </a:tr>
              <a:tr h="468475">
                <a:tc vMerge="1">
                  <a:txBody>
                    <a:bodyPr/>
                    <a:lstStyle/>
                    <a:p>
                      <a:endParaRPr lang="it-IT"/>
                    </a:p>
                  </a:txBody>
                  <a:tcPr/>
                </a:tc>
                <a:tc>
                  <a:txBody>
                    <a:bodyPr/>
                    <a:lstStyle/>
                    <a:p>
                      <a:pPr marL="342900" marR="0" lvl="0" indent="-355600" algn="l" rtl="0">
                        <a:lnSpc>
                          <a:spcPct val="150000"/>
                        </a:lnSpc>
                        <a:spcBef>
                          <a:spcPts val="0"/>
                        </a:spcBef>
                        <a:spcAft>
                          <a:spcPts val="0"/>
                        </a:spcAft>
                        <a:buClr>
                          <a:srgbClr val="000000"/>
                        </a:buClr>
                        <a:buSzPts val="1400"/>
                        <a:buFont typeface="Calibri"/>
                        <a:buChar char="●"/>
                      </a:pPr>
                      <a:r>
                        <a:rPr lang="it-IT" u="none" strike="noStrike" cap="none" dirty="0">
                          <a:solidFill>
                            <a:srgbClr val="000000"/>
                          </a:solidFill>
                        </a:rPr>
                        <a:t>Conoscenza pratica di come creare storie </a:t>
                      </a:r>
                      <a:endParaRPr u="none" strike="noStrike" cap="none" dirty="0"/>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u="none" strike="noStrike" cap="none">
                        <a:solidFill>
                          <a:srgbClr val="000000"/>
                        </a:solidFill>
                      </a:endParaRP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sz="1100" u="none" strike="noStrike" cap="none">
                        <a:solidFill>
                          <a:srgbClr val="000000"/>
                        </a:solidFill>
                        <a:latin typeface="Calibri"/>
                        <a:ea typeface="Calibri"/>
                        <a:cs typeface="Calibri"/>
                        <a:sym typeface="Calibri"/>
                      </a:endParaRPr>
                    </a:p>
                  </a:txBody>
                  <a:tcPr marL="114300" marR="114300" marT="0" marB="0"/>
                </a:tc>
                <a:extLst>
                  <a:ext uri="{0D108BD9-81ED-4DB2-BD59-A6C34878D82A}">
                    <a16:rowId xmlns:a16="http://schemas.microsoft.com/office/drawing/2014/main" val="10005"/>
                  </a:ext>
                </a:extLst>
              </a:tr>
              <a:tr h="848825">
                <a:tc vMerge="1">
                  <a:txBody>
                    <a:bodyPr/>
                    <a:lstStyle/>
                    <a:p>
                      <a:endParaRPr lang="it-IT"/>
                    </a:p>
                  </a:txBody>
                  <a:tcPr/>
                </a:tc>
                <a:tc>
                  <a:txBody>
                    <a:bodyPr/>
                    <a:lstStyle/>
                    <a:p>
                      <a:pPr marL="342900" marR="0" lvl="0" indent="-342900" algn="l" rtl="0">
                        <a:lnSpc>
                          <a:spcPct val="150000"/>
                        </a:lnSpc>
                        <a:spcBef>
                          <a:spcPts val="0"/>
                        </a:spcBef>
                        <a:spcAft>
                          <a:spcPts val="0"/>
                        </a:spcAft>
                        <a:buClr>
                          <a:srgbClr val="000000"/>
                        </a:buClr>
                        <a:buSzPts val="1400"/>
                        <a:buFont typeface="Calibri"/>
                        <a:buChar char="●"/>
                      </a:pPr>
                      <a:r>
                        <a:rPr lang="it-IT" i="0" u="none" strike="noStrike" cap="none" dirty="0">
                          <a:solidFill>
                            <a:schemeClr val="dk1"/>
                          </a:solidFill>
                        </a:rPr>
                        <a:t>Conoscenza teorica dei diversi elementi che concorrono allo storytelling </a:t>
                      </a:r>
                      <a:endParaRPr u="none" strike="noStrike" cap="none" dirty="0"/>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u="none" strike="noStrike" cap="none">
                        <a:solidFill>
                          <a:srgbClr val="000000"/>
                        </a:solidFill>
                      </a:endParaRP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Symbols"/>
                        <a:buNone/>
                      </a:pPr>
                      <a:endParaRPr sz="1100" u="none" strike="noStrike" cap="none" dirty="0">
                        <a:solidFill>
                          <a:srgbClr val="000000"/>
                        </a:solidFill>
                        <a:latin typeface="Calibri"/>
                        <a:ea typeface="Calibri"/>
                        <a:cs typeface="Calibri"/>
                        <a:sym typeface="Calibri"/>
                      </a:endParaRPr>
                    </a:p>
                  </a:txBody>
                  <a:tcPr marL="114300" marR="114300" marT="0" marB="0"/>
                </a:tc>
                <a:extLst>
                  <a:ext uri="{0D108BD9-81ED-4DB2-BD59-A6C34878D82A}">
                    <a16:rowId xmlns:a16="http://schemas.microsoft.com/office/drawing/2014/main" val="10006"/>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57" name="Google Shape;157;p11"/>
          <p:cNvPicPr preferRelativeResize="0"/>
          <p:nvPr/>
        </p:nvPicPr>
        <p:blipFill rotWithShape="1">
          <a:blip r:embed="rId4">
            <a:alphaModFix/>
          </a:blip>
          <a:srcRect/>
          <a:stretch/>
        </p:blipFill>
        <p:spPr>
          <a:xfrm>
            <a:off x="2410836" y="461082"/>
            <a:ext cx="7363984" cy="4933766"/>
          </a:xfrm>
          <a:prstGeom prst="rect">
            <a:avLst/>
          </a:prstGeom>
          <a:noFill/>
          <a:ln>
            <a:noFill/>
          </a:ln>
        </p:spPr>
      </p:pic>
      <p:sp>
        <p:nvSpPr>
          <p:cNvPr id="158" name="Google Shape;158;p1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59" name="Google Shape;159;p11"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160" name="Google Shape;160;p1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61" name="Google Shape;161;p11"/>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162" name="Google Shape;162;p11"/>
          <p:cNvSpPr txBox="1"/>
          <p:nvPr/>
        </p:nvSpPr>
        <p:spPr>
          <a:xfrm>
            <a:off x="3170549" y="2176435"/>
            <a:ext cx="6096000" cy="1077218"/>
          </a:xfrm>
          <a:prstGeom prst="rect">
            <a:avLst/>
          </a:prstGeom>
          <a:noFill/>
          <a:ln>
            <a:noFill/>
          </a:ln>
        </p:spPr>
        <p:txBody>
          <a:bodyPr spcFirstLastPara="1" wrap="square" lIns="91425" tIns="45700" rIns="91425" bIns="45700" anchor="t" anchorCtr="0">
            <a:spAutoFit/>
          </a:bodyPr>
          <a:lstStyle/>
          <a:p>
            <a:pPr lvl="0" algn="ctr">
              <a:buSzPts val="3200"/>
            </a:pPr>
            <a:r>
              <a:rPr lang="en-IE" sz="3200" b="0" i="0" u="none" strike="noStrike" cap="none" dirty="0" err="1">
                <a:solidFill>
                  <a:schemeClr val="dk1"/>
                </a:solidFill>
                <a:latin typeface="Arial Black"/>
                <a:ea typeface="Arial Black"/>
                <a:cs typeface="Arial Black"/>
                <a:sym typeface="Arial Black"/>
              </a:rPr>
              <a:t>Unità</a:t>
            </a:r>
            <a:r>
              <a:rPr lang="en-IE" sz="3200" b="0" i="0" u="none" strike="noStrike" cap="none" dirty="0">
                <a:solidFill>
                  <a:schemeClr val="dk1"/>
                </a:solidFill>
                <a:latin typeface="Arial Black"/>
                <a:ea typeface="Arial Black"/>
                <a:cs typeface="Arial Black"/>
                <a:sym typeface="Arial Black"/>
              </a:rPr>
              <a:t> 1: </a:t>
            </a:r>
            <a:r>
              <a:rPr lang="en-IE" sz="3200" dirty="0">
                <a:solidFill>
                  <a:schemeClr val="dk1"/>
                </a:solidFill>
                <a:latin typeface="Arial Black"/>
                <a:ea typeface="Arial Black"/>
                <a:cs typeface="Arial Black"/>
                <a:sym typeface="Arial Black"/>
              </a:rPr>
              <a:t>Come </a:t>
            </a:r>
            <a:r>
              <a:rPr lang="en-IE" sz="3200" dirty="0" err="1">
                <a:solidFill>
                  <a:schemeClr val="dk1"/>
                </a:solidFill>
                <a:latin typeface="Arial Black"/>
                <a:ea typeface="Arial Black"/>
                <a:cs typeface="Arial Black"/>
                <a:sym typeface="Arial Black"/>
              </a:rPr>
              <a:t>costruire</a:t>
            </a:r>
            <a:r>
              <a:rPr lang="en-IE" sz="3200" dirty="0">
                <a:solidFill>
                  <a:schemeClr val="dk1"/>
                </a:solidFill>
                <a:latin typeface="Arial Black"/>
                <a:ea typeface="Arial Black"/>
                <a:cs typeface="Arial Black"/>
                <a:sym typeface="Arial Black"/>
              </a:rPr>
              <a:t> uno Storytelling</a:t>
            </a:r>
            <a:endParaRPr sz="3200" b="0" i="0" u="none" strike="noStrike" cap="none" dirty="0">
              <a:solidFill>
                <a:schemeClr val="dk1"/>
              </a:solidFill>
              <a:latin typeface="Arial Black"/>
              <a:ea typeface="Arial Black"/>
              <a:cs typeface="Arial Black"/>
              <a:sym typeface="Arial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68" name="Google Shape;168;p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69" name="Google Shape;169;p7"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70" name="Google Shape;170;p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71" name="Google Shape;171;p7"/>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172" name="Google Shape;172;p7"/>
          <p:cNvSpPr txBox="1"/>
          <p:nvPr/>
        </p:nvSpPr>
        <p:spPr>
          <a:xfrm>
            <a:off x="235341" y="2615191"/>
            <a:ext cx="3911293" cy="1754286"/>
          </a:xfrm>
          <a:prstGeom prst="rect">
            <a:avLst/>
          </a:prstGeom>
          <a:noFill/>
          <a:ln>
            <a:noFill/>
          </a:ln>
        </p:spPr>
        <p:txBody>
          <a:bodyPr spcFirstLastPara="1" wrap="square" lIns="91425" tIns="45700" rIns="91425" bIns="45700" anchor="t" anchorCtr="0">
            <a:spAutoFit/>
          </a:bodyPr>
          <a:lstStyle/>
          <a:p>
            <a:pPr lvl="0"/>
            <a:r>
              <a:rPr lang="en-IE" sz="3600" b="1" dirty="0">
                <a:solidFill>
                  <a:srgbClr val="292929"/>
                </a:solidFill>
                <a:latin typeface="Arial Black"/>
                <a:ea typeface="Arial Black"/>
                <a:cs typeface="Arial Black"/>
                <a:sym typeface="Arial Black"/>
              </a:rPr>
              <a:t>Il </a:t>
            </a:r>
            <a:r>
              <a:rPr lang="en-IE" sz="3600" b="1" dirty="0" err="1">
                <a:solidFill>
                  <a:srgbClr val="292929"/>
                </a:solidFill>
                <a:latin typeface="Arial Black"/>
                <a:ea typeface="Arial Black"/>
                <a:cs typeface="Arial Black"/>
                <a:sym typeface="Arial Black"/>
              </a:rPr>
              <a:t>significato</a:t>
            </a:r>
            <a:r>
              <a:rPr lang="en-IE" sz="3600" b="1" dirty="0">
                <a:solidFill>
                  <a:srgbClr val="292929"/>
                </a:solidFill>
                <a:latin typeface="Arial Black"/>
                <a:ea typeface="Arial Black"/>
                <a:cs typeface="Arial Black"/>
                <a:sym typeface="Arial Black"/>
              </a:rPr>
              <a:t> </a:t>
            </a:r>
            <a:r>
              <a:rPr lang="en-IE" sz="3600" b="1" dirty="0" err="1">
                <a:solidFill>
                  <a:srgbClr val="292929"/>
                </a:solidFill>
                <a:latin typeface="Arial Black"/>
                <a:ea typeface="Arial Black"/>
                <a:cs typeface="Arial Black"/>
                <a:sym typeface="Arial Black"/>
              </a:rPr>
              <a:t>dello</a:t>
            </a:r>
            <a:r>
              <a:rPr lang="en-IE" sz="3600" b="1" dirty="0">
                <a:solidFill>
                  <a:srgbClr val="292929"/>
                </a:solidFill>
                <a:latin typeface="Arial Black"/>
                <a:ea typeface="Arial Black"/>
                <a:cs typeface="Arial Black"/>
                <a:sym typeface="Arial Black"/>
              </a:rPr>
              <a:t> storytelling</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78" name="Google Shape;178;p31"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179" name="Google Shape;179;p3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80" name="Google Shape;180;p31"/>
          <p:cNvPicPr preferRelativeResize="0"/>
          <p:nvPr/>
        </p:nvPicPr>
        <p:blipFill rotWithShape="1">
          <a:blip r:embed="rId4">
            <a:alphaModFix/>
          </a:blip>
          <a:srcRect/>
          <a:stretch/>
        </p:blipFill>
        <p:spPr>
          <a:xfrm>
            <a:off x="11374639" y="152449"/>
            <a:ext cx="462675" cy="709197"/>
          </a:xfrm>
          <a:prstGeom prst="rect">
            <a:avLst/>
          </a:prstGeom>
          <a:noFill/>
          <a:ln>
            <a:noFill/>
          </a:ln>
        </p:spPr>
      </p:pic>
      <p:sp>
        <p:nvSpPr>
          <p:cNvPr id="181" name="Google Shape;181;p31"/>
          <p:cNvSpPr txBox="1"/>
          <p:nvPr/>
        </p:nvSpPr>
        <p:spPr>
          <a:xfrm>
            <a:off x="1000881" y="1376397"/>
            <a:ext cx="10373758" cy="280076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lvl="0"/>
            <a:r>
              <a:rPr lang="en-IE" sz="4400" b="1" i="1" u="none" strike="noStrike" cap="none" dirty="0">
                <a:solidFill>
                  <a:srgbClr val="000000"/>
                </a:solidFill>
                <a:latin typeface="Arial"/>
                <a:ea typeface="Arial"/>
                <a:cs typeface="Arial"/>
                <a:sym typeface="Arial"/>
              </a:rPr>
              <a:t>“</a:t>
            </a:r>
            <a:r>
              <a:rPr lang="it-IT" sz="4400" b="1" i="1" dirty="0"/>
              <a:t>La narrazione è il processo di tessitura del linguaggio in una narrazione concreta, con lo scopo di creare esperienze ricche e credibili".</a:t>
            </a:r>
            <a:endParaRPr sz="3600" b="1" i="1" u="none" strike="noStrike" cap="none" dirty="0">
              <a:solidFill>
                <a:srgbClr val="292929"/>
              </a:solidFill>
              <a:latin typeface="Arial Black"/>
              <a:ea typeface="Arial Black"/>
              <a:cs typeface="Arial Black"/>
              <a:sym typeface="Arial Black"/>
            </a:endParaRPr>
          </a:p>
        </p:txBody>
      </p:sp>
      <p:sp>
        <p:nvSpPr>
          <p:cNvPr id="182" name="Google Shape;182;p31"/>
          <p:cNvSpPr txBox="1"/>
          <p:nvPr/>
        </p:nvSpPr>
        <p:spPr>
          <a:xfrm>
            <a:off x="3679371" y="4215954"/>
            <a:ext cx="832757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800" b="0" i="0" u="none" strike="noStrike" cap="none">
                <a:solidFill>
                  <a:srgbClr val="A5A5A5"/>
                </a:solidFill>
                <a:latin typeface="Arial"/>
                <a:ea typeface="Arial"/>
                <a:cs typeface="Arial"/>
                <a:sym typeface="Arial"/>
              </a:rPr>
              <a:t>Source: says, W. L. R. U. 11/15-B. S. S. (2021, September 14). Capturing the Art of Storytelling: Techniques &amp; Tips. Writers.com. https://writers.com/the-art-of-storytelling</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IE" sz="1400" b="0" i="0" u="none" strike="noStrike" cap="none">
                <a:solidFill>
                  <a:srgbClr val="000000"/>
                </a:solidFill>
                <a:latin typeface="Arial"/>
                <a:ea typeface="Arial"/>
                <a:cs typeface="Arial"/>
                <a:sym typeface="Arial"/>
              </a:rPr>
              <a: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88" name="Google Shape;188;p3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89" name="Google Shape;189;p3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90" name="Google Shape;190;p3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91" name="Google Shape;191;p32"/>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192" name="Google Shape;192;p32"/>
          <p:cNvSpPr txBox="1"/>
          <p:nvPr/>
        </p:nvSpPr>
        <p:spPr>
          <a:xfrm>
            <a:off x="347198" y="2497625"/>
            <a:ext cx="3441031" cy="2308284"/>
          </a:xfrm>
          <a:prstGeom prst="rect">
            <a:avLst/>
          </a:prstGeom>
          <a:noFill/>
          <a:ln>
            <a:noFill/>
          </a:ln>
        </p:spPr>
        <p:txBody>
          <a:bodyPr spcFirstLastPara="1" wrap="square" lIns="91425" tIns="45700" rIns="91425" bIns="45700" anchor="t" anchorCtr="0">
            <a:spAutoFit/>
          </a:bodyPr>
          <a:lstStyle/>
          <a:p>
            <a:pPr lvl="0"/>
            <a:r>
              <a:rPr lang="en-IE" sz="3600" b="1" dirty="0">
                <a:solidFill>
                  <a:srgbClr val="292929"/>
                </a:solidFill>
                <a:latin typeface="Arial Black"/>
                <a:ea typeface="Arial Black"/>
                <a:cs typeface="Arial Black"/>
                <a:sym typeface="Arial Black"/>
              </a:rPr>
              <a:t>Come </a:t>
            </a:r>
            <a:r>
              <a:rPr lang="en-IE" sz="3600" b="1" dirty="0" err="1">
                <a:solidFill>
                  <a:srgbClr val="292929"/>
                </a:solidFill>
                <a:latin typeface="Arial Black"/>
                <a:ea typeface="Arial Black"/>
                <a:cs typeface="Arial Black"/>
                <a:sym typeface="Arial Black"/>
              </a:rPr>
              <a:t>raccontare</a:t>
            </a:r>
            <a:r>
              <a:rPr lang="en-IE" sz="3600" b="1" dirty="0">
                <a:solidFill>
                  <a:srgbClr val="292929"/>
                </a:solidFill>
                <a:latin typeface="Arial Black"/>
                <a:ea typeface="Arial Black"/>
                <a:cs typeface="Arial Black"/>
                <a:sym typeface="Arial Black"/>
              </a:rPr>
              <a:t> </a:t>
            </a:r>
            <a:r>
              <a:rPr lang="en-IE" sz="3600" b="1" dirty="0" err="1">
                <a:solidFill>
                  <a:srgbClr val="292929"/>
                </a:solidFill>
                <a:latin typeface="Arial Black"/>
                <a:ea typeface="Arial Black"/>
                <a:cs typeface="Arial Black"/>
                <a:sym typeface="Arial Black"/>
              </a:rPr>
              <a:t>una</a:t>
            </a:r>
            <a:r>
              <a:rPr lang="en-IE" sz="3600" b="1" dirty="0">
                <a:solidFill>
                  <a:srgbClr val="292929"/>
                </a:solidFill>
                <a:latin typeface="Arial Black"/>
                <a:ea typeface="Arial Black"/>
                <a:cs typeface="Arial Black"/>
                <a:sym typeface="Arial Black"/>
              </a:rPr>
              <a:t> </a:t>
            </a:r>
            <a:r>
              <a:rPr lang="en-IE" sz="3600" b="1" dirty="0" err="1">
                <a:solidFill>
                  <a:srgbClr val="292929"/>
                </a:solidFill>
                <a:latin typeface="Arial Black"/>
                <a:ea typeface="Arial Black"/>
                <a:cs typeface="Arial Black"/>
                <a:sym typeface="Arial Black"/>
              </a:rPr>
              <a:t>storia</a:t>
            </a:r>
            <a:r>
              <a:rPr lang="en-IE" sz="3600" b="1" dirty="0">
                <a:solidFill>
                  <a:srgbClr val="292929"/>
                </a:solidFill>
                <a:latin typeface="Arial Black"/>
                <a:ea typeface="Arial Black"/>
                <a:cs typeface="Arial Black"/>
                <a:sym typeface="Arial Black"/>
              </a:rPr>
              <a:t>?
</a:t>
            </a:r>
            <a:endParaRPr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2327</Words>
  <Application>Microsoft Office PowerPoint</Application>
  <PresentationFormat>Widescreen</PresentationFormat>
  <Paragraphs>144</Paragraphs>
  <Slides>31</Slides>
  <Notes>31</Notes>
  <HiddenSlides>0</HiddenSlides>
  <MMClips>0</MMClips>
  <ScaleCrop>false</ScaleCrop>
  <HeadingPairs>
    <vt:vector size="6" baseType="variant">
      <vt:variant>
        <vt:lpstr>Caratteri utilizzati</vt:lpstr>
      </vt:variant>
      <vt:variant>
        <vt:i4>4</vt:i4>
      </vt:variant>
      <vt:variant>
        <vt:lpstr>Tema</vt:lpstr>
      </vt:variant>
      <vt:variant>
        <vt:i4>3</vt:i4>
      </vt:variant>
      <vt:variant>
        <vt:lpstr>Titoli diapositive</vt:lpstr>
      </vt:variant>
      <vt:variant>
        <vt:i4>31</vt:i4>
      </vt:variant>
    </vt:vector>
  </HeadingPairs>
  <TitlesOfParts>
    <vt:vector size="38" baseType="lpstr">
      <vt:lpstr>Noto Sans Symbols</vt:lpstr>
      <vt:lpstr>Arial Black</vt:lpstr>
      <vt:lpstr>Calibri</vt:lpstr>
      <vt:lpstr>Arial</vt:lpstr>
      <vt:lpstr>Office Theme</vt:lpstr>
      <vt:lpstr>Office Theme</vt:lpstr>
      <vt:lpstr>Office Theme</vt:lpstr>
      <vt:lpstr>Modulo 2 – Io come Storyteller</vt:lpstr>
      <vt:lpstr>Presentazione standard di PowerPoint</vt:lpstr>
      <vt:lpstr>Io come Storyteller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 – Me as a Storyteller</dc:title>
  <dc:creator>Gary</dc:creator>
  <cp:lastModifiedBy>Asus</cp:lastModifiedBy>
  <cp:revision>3</cp:revision>
  <dcterms:created xsi:type="dcterms:W3CDTF">2021-04-20T08:47:25Z</dcterms:created>
  <dcterms:modified xsi:type="dcterms:W3CDTF">2022-11-18T14:22:57Z</dcterms:modified>
</cp:coreProperties>
</file>