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3" r:id="rId3"/>
    <p:sldId id="264" r:id="rId4"/>
    <p:sldId id="257" r:id="rId5"/>
    <p:sldId id="281" r:id="rId6"/>
    <p:sldId id="282" r:id="rId7"/>
    <p:sldId id="283" r:id="rId8"/>
    <p:sldId id="272" r:id="rId9"/>
    <p:sldId id="268" r:id="rId10"/>
    <p:sldId id="318" r:id="rId11"/>
    <p:sldId id="316" r:id="rId12"/>
    <p:sldId id="317" r:id="rId13"/>
    <p:sldId id="289" r:id="rId14"/>
    <p:sldId id="290" r:id="rId15"/>
    <p:sldId id="319" r:id="rId16"/>
    <p:sldId id="291" r:id="rId17"/>
    <p:sldId id="292" r:id="rId18"/>
    <p:sldId id="295" r:id="rId19"/>
    <p:sldId id="296" r:id="rId20"/>
    <p:sldId id="297" r:id="rId21"/>
    <p:sldId id="320" r:id="rId22"/>
    <p:sldId id="300" r:id="rId23"/>
    <p:sldId id="321" r:id="rId24"/>
    <p:sldId id="284" r:id="rId25"/>
    <p:sldId id="299" r:id="rId26"/>
    <p:sldId id="324" r:id="rId27"/>
    <p:sldId id="323" r:id="rId28"/>
    <p:sldId id="301" r:id="rId29"/>
    <p:sldId id="302" r:id="rId30"/>
    <p:sldId id="303" r:id="rId31"/>
    <p:sldId id="304" r:id="rId32"/>
    <p:sldId id="305" r:id="rId33"/>
    <p:sldId id="306" r:id="rId34"/>
    <p:sldId id="285" r:id="rId35"/>
    <p:sldId id="309" r:id="rId36"/>
    <p:sldId id="310" r:id="rId37"/>
    <p:sldId id="307" r:id="rId38"/>
    <p:sldId id="308" r:id="rId39"/>
    <p:sldId id="311" r:id="rId40"/>
    <p:sldId id="312" r:id="rId41"/>
    <p:sldId id="313" r:id="rId42"/>
    <p:sldId id="314" r:id="rId43"/>
    <p:sldId id="265" r:id="rId44"/>
    <p:sldId id="271" r:id="rId45"/>
    <p:sldId id="28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75C"/>
    <a:srgbClr val="FA9C27"/>
    <a:srgbClr val="FD3259"/>
    <a:srgbClr val="198EC3"/>
    <a:srgbClr val="2E3192"/>
    <a:srgbClr val="BDE5F5"/>
    <a:srgbClr val="F6A529"/>
    <a:srgbClr val="29ABE2"/>
    <a:srgbClr val="26B872"/>
    <a:srgbClr val="2289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8D22B-6D5A-45D8-886E-BC613693BF9B}" v="105" dt="2022-11-13T19:59:07.543"/>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660"/>
  </p:normalViewPr>
  <p:slideViewPr>
    <p:cSldViewPr snapToGrid="0">
      <p:cViewPr varScale="1">
        <p:scale>
          <a:sx n="86" d="100"/>
          <a:sy n="86" d="100"/>
        </p:scale>
        <p:origin x="54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0DB3-8622-43B8-8F03-328A016E4E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D9F8A26-530A-4044-A184-FC8C730FC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41E917D-0E03-49DA-BF92-F40B5858344C}"/>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5" name="Footer Placeholder 4">
            <a:extLst>
              <a:ext uri="{FF2B5EF4-FFF2-40B4-BE49-F238E27FC236}">
                <a16:creationId xmlns:a16="http://schemas.microsoft.com/office/drawing/2014/main" id="{C097F5EA-B805-46B9-BB91-FC0CECF5C5A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39F707F-9A9B-42F3-AF77-F355A3EDACC8}"/>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211688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435B5-1345-4390-ABF6-AB2BE94C96C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ED27764-A8D9-412B-94A1-4E7F652394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F02BF6F-1E67-4E1C-B37B-363F70A6C903}"/>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5" name="Footer Placeholder 4">
            <a:extLst>
              <a:ext uri="{FF2B5EF4-FFF2-40B4-BE49-F238E27FC236}">
                <a16:creationId xmlns:a16="http://schemas.microsoft.com/office/drawing/2014/main" id="{3C92106D-6913-4E05-B355-2DAF9461625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E89A64B-DF36-4E73-B4FF-5AD5DAA6E08F}"/>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278246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292FF-A9F1-464A-A79D-EA6EB4A6AF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4828A75-7C8D-42B2-93E7-180C8CD046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4C562BC-2D92-4C40-8295-0A42695028A9}"/>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5" name="Footer Placeholder 4">
            <a:extLst>
              <a:ext uri="{FF2B5EF4-FFF2-40B4-BE49-F238E27FC236}">
                <a16:creationId xmlns:a16="http://schemas.microsoft.com/office/drawing/2014/main" id="{3A41ED42-88C6-462A-B6E4-39D1521C09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73245CD-176A-423D-920E-FDCDCC2ACBF3}"/>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303630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5626-5053-4F53-AD86-D3C7AD14CCD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B7EFF34-5009-4FDB-A4E6-8CC660FEA4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B6188CF-8605-44D4-91B1-2D41EFB58F5B}"/>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5" name="Footer Placeholder 4">
            <a:extLst>
              <a:ext uri="{FF2B5EF4-FFF2-40B4-BE49-F238E27FC236}">
                <a16:creationId xmlns:a16="http://schemas.microsoft.com/office/drawing/2014/main" id="{BCE9CA68-90C4-44FC-81F7-F7D8DE8F73B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DF19B9A-6501-40FC-808A-48131EB7F8F9}"/>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115907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5224-4BD1-4DE4-A4D0-B20C58DDC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F6F86E0-9E97-410C-B513-F3B361D0E5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6E5D1C-C232-423C-B97D-100F561D6250}"/>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5" name="Footer Placeholder 4">
            <a:extLst>
              <a:ext uri="{FF2B5EF4-FFF2-40B4-BE49-F238E27FC236}">
                <a16:creationId xmlns:a16="http://schemas.microsoft.com/office/drawing/2014/main" id="{77C0A211-EBA1-4E9A-B9DA-9C81A23D624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098FFBA-2A57-4F90-8487-7EF319C7AB70}"/>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256377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77E8-D0ED-497A-AEDA-87C4D7E1445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39CFDF8-C344-4E1E-ABEC-13AEFB9734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D1C0642-E239-4556-A434-7203359EB5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3BD8258-D387-4762-A4C0-D05B2D5367A1}"/>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6" name="Footer Placeholder 5">
            <a:extLst>
              <a:ext uri="{FF2B5EF4-FFF2-40B4-BE49-F238E27FC236}">
                <a16:creationId xmlns:a16="http://schemas.microsoft.com/office/drawing/2014/main" id="{06FD8A61-6A1D-4124-9F58-BD5F57CD141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F3F7F21-8865-42F3-A675-E2533EE74EBA}"/>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201071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3296-F4B2-478A-956A-C9ED60DA91B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BB4CAB0-4909-4ED2-A1F8-8BCA8945A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D377DE-6D42-4C54-A671-F369C3E881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BBC6379-94BA-4EAF-A5F0-56D5D8A34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6703CD-3AF4-40DA-8ACB-AC8C3B1BD8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CAD97B6-D14D-4492-981D-9E5985ABD771}"/>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8" name="Footer Placeholder 7">
            <a:extLst>
              <a:ext uri="{FF2B5EF4-FFF2-40B4-BE49-F238E27FC236}">
                <a16:creationId xmlns:a16="http://schemas.microsoft.com/office/drawing/2014/main" id="{4EAF5ACA-2978-4461-B567-C1828EEBF18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22C78FD9-CB2B-47C6-BBB1-34C37D9BD3D1}"/>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399944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62B0-2AAE-47B3-B372-3873DE83828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21668849-2ECA-41D6-8B99-8AEF7D789173}"/>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4" name="Footer Placeholder 3">
            <a:extLst>
              <a:ext uri="{FF2B5EF4-FFF2-40B4-BE49-F238E27FC236}">
                <a16:creationId xmlns:a16="http://schemas.microsoft.com/office/drawing/2014/main" id="{9CA92668-5314-4E22-A07D-FD58100A1D2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54ABE01-6B71-4074-B5BB-31D11FC989A3}"/>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2295834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6ADACF-9141-475B-A768-629D6B5DD3D1}"/>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3" name="Footer Placeholder 2">
            <a:extLst>
              <a:ext uri="{FF2B5EF4-FFF2-40B4-BE49-F238E27FC236}">
                <a16:creationId xmlns:a16="http://schemas.microsoft.com/office/drawing/2014/main" id="{6D0C1420-8C9C-4FAB-A47A-7EBBD9FB23F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C1776D2-042E-4A42-A66E-8F17957372F0}"/>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764751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000A-E381-47D4-AF28-55BB0241B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1AB8355-5A5E-429E-8F48-A00C18A284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00CB366-EC27-4962-870E-2EE927152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F9126-C51B-4E7A-B8D9-60D71C13A91D}"/>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6" name="Footer Placeholder 5">
            <a:extLst>
              <a:ext uri="{FF2B5EF4-FFF2-40B4-BE49-F238E27FC236}">
                <a16:creationId xmlns:a16="http://schemas.microsoft.com/office/drawing/2014/main" id="{77FB720E-66A7-4BDF-A0AD-A966490D89A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8C8B8C2-0DC4-4088-A1DB-E6830AB10058}"/>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224678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A93C-6AE5-42EF-AC5A-BAE80D1D5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6ACB862-24A1-4C73-874F-5ABF0A6C9D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3A8982A-E55E-40AB-8D33-87CAA5E95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6B1FB-6F77-44FF-A74B-DD36F0C636A9}"/>
              </a:ext>
            </a:extLst>
          </p:cNvPr>
          <p:cNvSpPr>
            <a:spLocks noGrp="1"/>
          </p:cNvSpPr>
          <p:nvPr>
            <p:ph type="dt" sz="half" idx="10"/>
          </p:nvPr>
        </p:nvSpPr>
        <p:spPr/>
        <p:txBody>
          <a:bodyPr/>
          <a:lstStyle/>
          <a:p>
            <a:fld id="{F387C834-A5CE-43E4-B625-AB789F6C3506}" type="datetimeFigureOut">
              <a:rPr lang="en-IE" smtClean="0"/>
              <a:t>17/11/2022</a:t>
            </a:fld>
            <a:endParaRPr lang="en-IE"/>
          </a:p>
        </p:txBody>
      </p:sp>
      <p:sp>
        <p:nvSpPr>
          <p:cNvPr id="6" name="Footer Placeholder 5">
            <a:extLst>
              <a:ext uri="{FF2B5EF4-FFF2-40B4-BE49-F238E27FC236}">
                <a16:creationId xmlns:a16="http://schemas.microsoft.com/office/drawing/2014/main" id="{6D46FFC8-9077-4EE8-A16D-40FF4AD281D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EC64BA2-0198-47D5-B30B-9937B57EA2B8}"/>
              </a:ext>
            </a:extLst>
          </p:cNvPr>
          <p:cNvSpPr>
            <a:spLocks noGrp="1"/>
          </p:cNvSpPr>
          <p:nvPr>
            <p:ph type="sldNum" sz="quarter" idx="12"/>
          </p:nvPr>
        </p:nvSpPr>
        <p:spPr/>
        <p:txBody>
          <a:bodyPr/>
          <a:lstStyle/>
          <a:p>
            <a:fld id="{590DC0E1-1BF4-49EF-B1C4-A6338AE8135E}" type="slidenum">
              <a:rPr lang="en-IE" smtClean="0"/>
              <a:t>‹N›</a:t>
            </a:fld>
            <a:endParaRPr lang="en-IE"/>
          </a:p>
        </p:txBody>
      </p:sp>
    </p:spTree>
    <p:extLst>
      <p:ext uri="{BB962C8B-B14F-4D97-AF65-F5344CB8AC3E}">
        <p14:creationId xmlns:p14="http://schemas.microsoft.com/office/powerpoint/2010/main" val="200479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FADBC-06E6-4DC7-A36E-0B230B924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7F3DEDC-F874-4218-9AE2-21426387A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43A371-3A0C-4CBA-8B38-8209AC153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7C834-A5CE-43E4-B625-AB789F6C3506}" type="datetimeFigureOut">
              <a:rPr lang="en-IE" smtClean="0"/>
              <a:t>17/11/2022</a:t>
            </a:fld>
            <a:endParaRPr lang="en-IE"/>
          </a:p>
        </p:txBody>
      </p:sp>
      <p:sp>
        <p:nvSpPr>
          <p:cNvPr id="5" name="Footer Placeholder 4">
            <a:extLst>
              <a:ext uri="{FF2B5EF4-FFF2-40B4-BE49-F238E27FC236}">
                <a16:creationId xmlns:a16="http://schemas.microsoft.com/office/drawing/2014/main" id="{CA72A1FB-42AD-46D0-8125-81AD06BA4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A7D6539-CE22-465C-8A3F-3056CA46A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DC0E1-1BF4-49EF-B1C4-A6338AE8135E}" type="slidenum">
              <a:rPr lang="en-IE" smtClean="0"/>
              <a:t>‹N›</a:t>
            </a:fld>
            <a:endParaRPr lang="en-IE"/>
          </a:p>
        </p:txBody>
      </p:sp>
    </p:spTree>
    <p:extLst>
      <p:ext uri="{BB962C8B-B14F-4D97-AF65-F5344CB8AC3E}">
        <p14:creationId xmlns:p14="http://schemas.microsoft.com/office/powerpoint/2010/main" val="3814990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sv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1.svg"/></Relationships>
</file>

<file path=ppt/slides/_rels/slide4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5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g"/><Relationship Id="rId4" Type="http://schemas.openxmlformats.org/officeDocument/2006/relationships/image" Target="../media/image5.svg"/><Relationship Id="rId9" Type="http://schemas.openxmlformats.org/officeDocument/2006/relationships/image" Target="../media/image49.png"/><Relationship Id="rId1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6906A27-D795-4865-B42F-92014B347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6" name="Graphic 5">
            <a:extLst>
              <a:ext uri="{FF2B5EF4-FFF2-40B4-BE49-F238E27FC236}">
                <a16:creationId xmlns:a16="http://schemas.microsoft.com/office/drawing/2014/main" id="{5982A0D7-DF0E-4556-A8F2-A190411D8E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2691" y="769716"/>
            <a:ext cx="3106618" cy="4021632"/>
          </a:xfrm>
          <a:prstGeom prst="rect">
            <a:avLst/>
          </a:prstGeom>
        </p:spPr>
      </p:pic>
      <p:pic>
        <p:nvPicPr>
          <p:cNvPr id="9" name="Graphic 8">
            <a:extLst>
              <a:ext uri="{FF2B5EF4-FFF2-40B4-BE49-F238E27FC236}">
                <a16:creationId xmlns:a16="http://schemas.microsoft.com/office/drawing/2014/main" id="{AE0DC6B8-EF2F-4450-B28B-03E3B14C64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1012648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DD4935B1-9619-4611-AEE8-1105BAEC0103}"/>
              </a:ext>
            </a:extLst>
          </p:cNvPr>
          <p:cNvSpPr txBox="1"/>
          <p:nvPr/>
        </p:nvSpPr>
        <p:spPr>
          <a:xfrm>
            <a:off x="904672" y="861647"/>
            <a:ext cx="5914418" cy="4976330"/>
          </a:xfrm>
          <a:prstGeom prst="rect">
            <a:avLst/>
          </a:prstGeom>
        </p:spPr>
        <p:txBody>
          <a:bodyPr vert="horz" lIns="91440" tIns="45720" rIns="91440" bIns="45720" rtlCol="0">
            <a:normAutofit/>
          </a:bodyPr>
          <a:lstStyle/>
          <a:p>
            <a:pPr>
              <a:lnSpc>
                <a:spcPct val="90000"/>
              </a:lnSpc>
              <a:spcAft>
                <a:spcPts val="1200"/>
              </a:spcAft>
            </a:pPr>
            <a:r>
              <a:rPr lang="en-US" sz="2800" dirty="0"/>
              <a:t>Storytelling </a:t>
            </a:r>
            <a:r>
              <a:rPr lang="it-IT" sz="2800" dirty="0"/>
              <a:t>è un metodo per registrare ed esprimere sentimenti, atteggiamenti e le proprie esperienze vissute.
</a:t>
            </a:r>
            <a:r>
              <a:rPr lang="en-US" sz="2800" dirty="0"/>
              <a:t> </a:t>
            </a:r>
          </a:p>
          <a:p>
            <a:pPr>
              <a:lnSpc>
                <a:spcPct val="90000"/>
              </a:lnSpc>
              <a:spcAft>
                <a:spcPts val="1200"/>
              </a:spcAft>
            </a:pPr>
            <a:r>
              <a:rPr lang="it-IT" sz="2800" dirty="0"/>
              <a:t>La funzione della narrazione è di mediazione e di trasmissione di conoscenze, informando le generazioni più giovani sulla cultura, le visioni del mondo, la morale, le aspettative, le norme e i valori.
</a:t>
            </a:r>
            <a:endParaRPr lang="en-US" sz="2800" dirty="0"/>
          </a:p>
        </p:txBody>
      </p:sp>
      <p:grpSp>
        <p:nvGrpSpPr>
          <p:cNvPr id="76" name="Group 7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7" name="Rectangle 7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1742" y="1670241"/>
            <a:ext cx="3591734" cy="2116558"/>
          </a:xfrm>
          <a:prstGeom prst="rect">
            <a:avLst/>
          </a:prstGeom>
        </p:spPr>
      </p:pic>
      <p:grpSp>
        <p:nvGrpSpPr>
          <p:cNvPr id="80" name="Group 7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81" name="Isosceles Triangle 8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Storytelling, comunicación y ONG">
            <a:extLst>
              <a:ext uri="{FF2B5EF4-FFF2-40B4-BE49-F238E27FC236}">
                <a16:creationId xmlns:a16="http://schemas.microsoft.com/office/drawing/2014/main" id="{19957D7C-A673-4308-9D55-99008E7ADD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64749" y="4092496"/>
            <a:ext cx="3705719" cy="2084467"/>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065781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DD4935B1-9619-4611-AEE8-1105BAEC0103}"/>
              </a:ext>
            </a:extLst>
          </p:cNvPr>
          <p:cNvSpPr txBox="1"/>
          <p:nvPr/>
        </p:nvSpPr>
        <p:spPr>
          <a:xfrm>
            <a:off x="1014060" y="861646"/>
            <a:ext cx="6399357" cy="4766495"/>
          </a:xfrm>
          <a:prstGeom prst="rect">
            <a:avLst/>
          </a:prstGeom>
        </p:spPr>
        <p:txBody>
          <a:bodyPr vert="horz" lIns="91440" tIns="45720" rIns="91440" bIns="45720" rtlCol="0">
            <a:normAutofit fontScale="92500" lnSpcReduction="20000"/>
          </a:bodyPr>
          <a:lstStyle/>
          <a:p>
            <a:pPr>
              <a:lnSpc>
                <a:spcPct val="90000"/>
              </a:lnSpc>
              <a:spcAft>
                <a:spcPts val="1200"/>
              </a:spcAft>
            </a:pPr>
            <a:r>
              <a:rPr lang="en-US" sz="2800" dirty="0"/>
              <a:t>Storytelling </a:t>
            </a:r>
            <a:r>
              <a:rPr lang="it-IT" sz="2800" dirty="0"/>
              <a:t>è l'atto di raccontare una storia o una narrazione a uno o più ascoltatori usando la propria voce e i propri gesti. Non è la stessa cosa che recitare un brano a memoria o leggere una storia ad alta voce.
Una serie di metafore e immagini sono associate alle parole e sono create dal narratore.
Ciò significa che la narrazione può assumere la forma di canzoni, musica, danze, opere teatrali, drammi e poesie. Le storie cantate possono essere accompagnate da un accompagnamento musicale con uno strumento specifico.
</a:t>
            </a:r>
            <a:endParaRPr lang="en-US" sz="2800" dirty="0"/>
          </a:p>
        </p:txBody>
      </p:sp>
      <p:grpSp>
        <p:nvGrpSpPr>
          <p:cNvPr id="76" name="Group 7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7" name="Rectangle 7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81" name="Isosceles Triangle 8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Persian story teller stock image | Look and Learn">
            <a:extLst>
              <a:ext uri="{FF2B5EF4-FFF2-40B4-BE49-F238E27FC236}">
                <a16:creationId xmlns:a16="http://schemas.microsoft.com/office/drawing/2014/main" id="{8CF91DE0-7AD2-4675-B5F0-8BE8E7EE63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2921" y="936380"/>
            <a:ext cx="3047033" cy="3857003"/>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2921" y="4857699"/>
            <a:ext cx="3047033" cy="1795573"/>
          </a:xfrm>
          <a:prstGeom prst="rect">
            <a:avLst/>
          </a:prstGeom>
        </p:spPr>
      </p:pic>
    </p:spTree>
    <p:extLst>
      <p:ext uri="{BB962C8B-B14F-4D97-AF65-F5344CB8AC3E}">
        <p14:creationId xmlns:p14="http://schemas.microsoft.com/office/powerpoint/2010/main" val="1582168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id="{DD4935B1-9619-4611-AEE8-1105BAEC0103}"/>
              </a:ext>
            </a:extLst>
          </p:cNvPr>
          <p:cNvSpPr txBox="1"/>
          <p:nvPr/>
        </p:nvSpPr>
        <p:spPr>
          <a:xfrm>
            <a:off x="749394" y="861646"/>
            <a:ext cx="10625243" cy="1834714"/>
          </a:xfrm>
          <a:prstGeom prst="rect">
            <a:avLst/>
          </a:prstGeom>
        </p:spPr>
        <p:txBody>
          <a:bodyPr vert="horz" lIns="91440" tIns="45720" rIns="91440" bIns="45720" rtlCol="0">
            <a:noAutofit/>
          </a:bodyPr>
          <a:lstStyle/>
          <a:p>
            <a:pPr>
              <a:lnSpc>
                <a:spcPct val="90000"/>
              </a:lnSpc>
              <a:spcAft>
                <a:spcPts val="1200"/>
              </a:spcAft>
            </a:pPr>
            <a:r>
              <a:rPr lang="it-IT" sz="2800" dirty="0"/>
              <a:t>Ogni cultura umana sul pianeta sembra raccontare storie come mezzo per dare un senso al mondo. Le tradizioni di storytelling variano in tutto il mondo ma molte cose sono uguali, come la narrazione orale, gli insegnamenti morali, i gesti e la ripetizione.
</a:t>
            </a:r>
            <a:endParaRPr lang="en-US" sz="2800" dirty="0"/>
          </a:p>
        </p:txBody>
      </p:sp>
      <p:grpSp>
        <p:nvGrpSpPr>
          <p:cNvPr id="201" name="Group 20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02" name="Rectangle 20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5" name="Group 20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06" name="Isosceles Triangle 20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068" y="2796954"/>
            <a:ext cx="5764233" cy="3391710"/>
          </a:xfrm>
          <a:prstGeom prst="rect">
            <a:avLst/>
          </a:prstGeom>
        </p:spPr>
      </p:pic>
      <p:pic>
        <p:nvPicPr>
          <p:cNvPr id="3074" name="Picture 2" descr="4,004 Storyteller Stock Photos, Pictures &amp;amp; Royalty-Free Images - iStock">
            <a:extLst>
              <a:ext uri="{FF2B5EF4-FFF2-40B4-BE49-F238E27FC236}">
                <a16:creationId xmlns:a16="http://schemas.microsoft.com/office/drawing/2014/main" id="{4C5722C7-5EB3-47BC-ADC0-35C5DC6BB5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6625" y="2796955"/>
            <a:ext cx="4792666" cy="3402792"/>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425365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542506"/>
            <a:ext cx="3974841" cy="1938992"/>
          </a:xfrm>
          <a:prstGeom prst="rect">
            <a:avLst/>
          </a:prstGeom>
          <a:noFill/>
        </p:spPr>
        <p:txBody>
          <a:bodyPr wrap="square">
            <a:spAutoFit/>
          </a:bodyPr>
          <a:lstStyle/>
          <a:p>
            <a:r>
              <a:rPr lang="en-IE" sz="4000" dirty="0" err="1">
                <a:solidFill>
                  <a:srgbClr val="35475C"/>
                </a:solidFill>
                <a:latin typeface="Arial Black" panose="020B0A04020102020204" pitchFamily="34" charset="0"/>
              </a:rPr>
              <a:t>Cos'è</a:t>
            </a:r>
            <a:r>
              <a:rPr lang="en-IE" sz="4000" dirty="0">
                <a:solidFill>
                  <a:srgbClr val="35475C"/>
                </a:solidFill>
                <a:latin typeface="Arial Black" panose="020B0A04020102020204" pitchFamily="34" charset="0"/>
              </a:rPr>
              <a:t> 
Storytelling </a:t>
            </a:r>
            <a:r>
              <a:rPr lang="en-IE" sz="4000" dirty="0" err="1">
                <a:solidFill>
                  <a:srgbClr val="35475C"/>
                </a:solidFill>
                <a:latin typeface="Arial Black" panose="020B0A04020102020204" pitchFamily="34" charset="0"/>
              </a:rPr>
              <a:t>africano</a:t>
            </a:r>
            <a:r>
              <a:rPr lang="fr-FR" sz="4000" dirty="0">
                <a:solidFill>
                  <a:srgbClr val="35475C"/>
                </a:solidFill>
                <a:latin typeface="Arial Black" panose="020B0A04020102020204" pitchFamily="34" charset="0"/>
              </a:rPr>
              <a:t>?</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756140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209863" y="547815"/>
            <a:ext cx="12576747" cy="1891380"/>
          </a:xfrm>
          <a:prstGeom prst="rect">
            <a:avLst/>
          </a:prstGeom>
        </p:spPr>
        <p:txBody>
          <a:bodyPr vert="horz" lIns="91440" tIns="45720" rIns="91440" bIns="45720" rtlCol="0" anchor="ctr">
            <a:normAutofit/>
          </a:bodyPr>
          <a:lstStyle/>
          <a:p>
            <a:pPr algn="just">
              <a:lnSpc>
                <a:spcPct val="90000"/>
              </a:lnSpc>
              <a:spcAft>
                <a:spcPts val="1200"/>
              </a:spcAft>
            </a:pPr>
            <a:r>
              <a:rPr lang="it-IT" sz="2400" dirty="0"/>
              <a:t>Gli africani hanno apprezzato le storie e i narratori perché sono radicati nelle culture e nelle tradizioni orali.
Sebbene ci siano antiche tradizioni di scrittura nel continente africano, la maggior parte degli africani oggi, come in passato, sono popoli orali e le loro forme d'arte e storie sono raccontate oralmente piuttosto che per iscritto.</a:t>
            </a:r>
            <a:endParaRPr lang="en-US" sz="2400" dirty="0"/>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0369" y="2494661"/>
            <a:ext cx="6174270" cy="3638409"/>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pic>
        <p:nvPicPr>
          <p:cNvPr id="4098" name="Picture 2" descr="Why The Most Important Person in Africa is the Storyteller | Afrocentric  Confessions">
            <a:extLst>
              <a:ext uri="{FF2B5EF4-FFF2-40B4-BE49-F238E27FC236}">
                <a16:creationId xmlns:a16="http://schemas.microsoft.com/office/drawing/2014/main" id="{1D74EB7C-AF1F-4F9F-928B-0B5A49816AA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53523" y="2421924"/>
            <a:ext cx="5136534" cy="371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795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134">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67384" y="1215957"/>
            <a:ext cx="5981278" cy="5026837"/>
          </a:xfrm>
          <a:prstGeom prst="rect">
            <a:avLst/>
          </a:prstGeom>
        </p:spPr>
        <p:txBody>
          <a:bodyPr vert="horz" lIns="91440" tIns="45720" rIns="91440" bIns="45720" rtlCol="0">
            <a:normAutofit/>
          </a:bodyPr>
          <a:lstStyle/>
          <a:p>
            <a:pPr>
              <a:lnSpc>
                <a:spcPct val="90000"/>
              </a:lnSpc>
              <a:spcAft>
                <a:spcPts val="1200"/>
              </a:spcAft>
            </a:pPr>
            <a:r>
              <a:rPr lang="it-IT" sz="2400" dirty="0"/>
              <a:t>La narrazione è stata a lungo utilizzata nella cultura africana per tramandare delle tradizioni, codici e valori di comportamento, nonché per sostenere e preservare l'ordine sociale.
Prima che la scrittura e la lettura fossero inventate, gli africani usavano la narrazione per preservare la loro storia, cultura e cerimonie rituali.
La narrazione africana è una delle tradizioni più antiche della loro cultura, che abbraccia l'intero continente.</a:t>
            </a:r>
            <a:endParaRPr lang="en-US" sz="2400"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4639" y="152449"/>
            <a:ext cx="462675" cy="709197"/>
          </a:xfrm>
          <a:prstGeom prst="rect">
            <a:avLst/>
          </a:prstGeom>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4974" y="3824715"/>
            <a:ext cx="4129642" cy="2631989"/>
          </a:xfrm>
          <a:prstGeom prst="rect">
            <a:avLst/>
          </a:prstGeom>
        </p:spPr>
      </p:pic>
      <p:pic>
        <p:nvPicPr>
          <p:cNvPr id="6146" name="Picture 2" descr="Pin on Storytelling Around the World">
            <a:extLst>
              <a:ext uri="{FF2B5EF4-FFF2-40B4-BE49-F238E27FC236}">
                <a16:creationId xmlns:a16="http://schemas.microsoft.com/office/drawing/2014/main" id="{33918C9D-FB39-42D1-A58F-9A73FCD84B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241948" y="1300044"/>
            <a:ext cx="4132691" cy="341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284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542506"/>
            <a:ext cx="3974841" cy="2554545"/>
          </a:xfrm>
          <a:prstGeom prst="rect">
            <a:avLst/>
          </a:prstGeom>
          <a:noFill/>
        </p:spPr>
        <p:txBody>
          <a:bodyPr wrap="square">
            <a:spAutoFit/>
          </a:bodyPr>
          <a:lstStyle/>
          <a:p>
            <a:r>
              <a:rPr lang="en-IE" sz="4000" dirty="0" err="1">
                <a:solidFill>
                  <a:srgbClr val="35475C"/>
                </a:solidFill>
                <a:latin typeface="Arial Black" panose="020B0A04020102020204" pitchFamily="34" charset="0"/>
              </a:rPr>
              <a:t>Concetto</a:t>
            </a:r>
            <a:r>
              <a:rPr lang="en-IE" sz="4000" dirty="0">
                <a:solidFill>
                  <a:srgbClr val="35475C"/>
                </a:solidFill>
                <a:latin typeface="Arial Black" panose="020B0A04020102020204" pitchFamily="34" charset="0"/>
              </a:rPr>
              <a:t> </a:t>
            </a:r>
            <a:r>
              <a:rPr lang="en-IE" sz="4000" dirty="0" err="1">
                <a:solidFill>
                  <a:srgbClr val="35475C"/>
                </a:solidFill>
                <a:latin typeface="Arial Black" panose="020B0A04020102020204" pitchFamily="34" charset="0"/>
              </a:rPr>
              <a:t>africano</a:t>
            </a:r>
            <a:r>
              <a:rPr lang="en-IE" sz="4000" dirty="0">
                <a:solidFill>
                  <a:srgbClr val="35475C"/>
                </a:solidFill>
                <a:latin typeface="Arial Black" panose="020B0A04020102020204" pitchFamily="34" charset="0"/>
              </a:rPr>
              <a:t> di Ubuntu
</a:t>
            </a:r>
          </a:p>
        </p:txBody>
      </p:sp>
    </p:spTree>
    <p:extLst>
      <p:ext uri="{BB962C8B-B14F-4D97-AF65-F5344CB8AC3E}">
        <p14:creationId xmlns:p14="http://schemas.microsoft.com/office/powerpoint/2010/main" val="4082513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38201" y="861646"/>
            <a:ext cx="6169920" cy="5238473"/>
          </a:xfrm>
          <a:prstGeom prst="rect">
            <a:avLst/>
          </a:prstGeom>
        </p:spPr>
        <p:txBody>
          <a:bodyPr vert="horz" lIns="91440" tIns="45720" rIns="91440" bIns="45720" rtlCol="0">
            <a:normAutofit lnSpcReduction="10000"/>
          </a:bodyPr>
          <a:lstStyle/>
          <a:p>
            <a:pPr>
              <a:lnSpc>
                <a:spcPct val="90000"/>
              </a:lnSpc>
              <a:spcAft>
                <a:spcPts val="1200"/>
              </a:spcAft>
            </a:pPr>
            <a:r>
              <a:rPr lang="it-IT" sz="2000" dirty="0"/>
              <a:t>Le storie orali tradizionali dei popoli africani provengono dall'esperienza umana, le lotte con la terra e gli elementi, il movimento e le migrazioni, le guerre tra regni, i conflitti per i pascoli e le pozze d'acqua, i misteri dell'esistenza e la vita o la morte.
Le storie africane riflettono le relazioni uomo-uomo, uomo-donna e uomo-animale. Questo è il concetto africano di "Ubuntu". "Io sono quello che sono grazie a te", dice Ubuntu. L'intero concetto ruota attorno alle persone o all'umanità.
Queste storie spiegano i fenomeni naturali, insegnano la moralità, danno agli africani un senso di identità e sono sia divertenti che istruttive.
Le storie di imbroglioni animali sono le più utilizzate nei racconti popolari perché presentano un imbroglione animale che ha abitudini, credenze e debolezze umane. Queste infondono dei valori morali nei membri della tribù o della comunità.</a:t>
            </a:r>
            <a:endParaRPr lang="en-US" sz="2000" dirty="0"/>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9758" y="168876"/>
            <a:ext cx="4466405" cy="2631989"/>
          </a:xfrm>
          <a:prstGeom prst="rect">
            <a:avLst/>
          </a:prstGeom>
        </p:spPr>
      </p:pic>
      <p:pic>
        <p:nvPicPr>
          <p:cNvPr id="5122" name="Picture 2" descr="Oral Literature in Africa - 1. The &amp;#39;Oral&amp;#39; Nature of African Unwritten  Literature - Open Book Publishers">
            <a:extLst>
              <a:ext uri="{FF2B5EF4-FFF2-40B4-BE49-F238E27FC236}">
                <a16:creationId xmlns:a16="http://schemas.microsoft.com/office/drawing/2014/main" id="{F4A3A681-E0BA-4AEE-AFF8-EC19A1F952E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25888" y="2961503"/>
            <a:ext cx="4153534" cy="3281292"/>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571917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151727"/>
            <a:ext cx="3974841" cy="3170099"/>
          </a:xfrm>
          <a:prstGeom prst="rect">
            <a:avLst/>
          </a:prstGeom>
          <a:noFill/>
        </p:spPr>
        <p:txBody>
          <a:bodyPr wrap="square">
            <a:spAutoFit/>
          </a:bodyPr>
          <a:lstStyle/>
          <a:p>
            <a:r>
              <a:rPr lang="en-US" sz="4000" dirty="0" err="1">
                <a:solidFill>
                  <a:srgbClr val="35475C"/>
                </a:solidFill>
                <a:latin typeface="Arial Black" panose="020B0A04020102020204" pitchFamily="34" charset="0"/>
              </a:rPr>
              <a:t>L'unicità</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della</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narrazione</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africana</a:t>
            </a:r>
            <a:r>
              <a:rPr lang="en-US" sz="4000" dirty="0">
                <a:solidFill>
                  <a:srgbClr val="35475C"/>
                </a:solidFill>
                <a:latin typeface="Arial Black" panose="020B0A04020102020204" pitchFamily="34" charset="0"/>
              </a:rPr>
              <a:t>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81663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838200" y="951785"/>
            <a:ext cx="6797405" cy="5168929"/>
          </a:xfrm>
          <a:prstGeom prst="rect">
            <a:avLst/>
          </a:prstGeom>
        </p:spPr>
        <p:txBody>
          <a:bodyPr vert="horz" lIns="91440" tIns="45720" rIns="91440" bIns="45720" rtlCol="0">
            <a:normAutofit/>
          </a:bodyPr>
          <a:lstStyle/>
          <a:p>
            <a:pPr>
              <a:lnSpc>
                <a:spcPct val="90000"/>
              </a:lnSpc>
              <a:spcAft>
                <a:spcPts val="1200"/>
              </a:spcAft>
            </a:pPr>
            <a:r>
              <a:rPr lang="it-IT" sz="2000" dirty="0"/>
              <a:t>La particolarità della narrazione africana è la sua capacità di  intrattenimento, di soddisfare le curiosità del popolo e insegnare importanti lezioni morali sulla vita quotidiana.
La ripetizione linguistica, il ritmo e i gesti sono tutti aspetti importanti nella narrazione orale africana. Parole, frasi, gesti e versi o strofe sono tutti ripetuti dai narratori. L'uso di tecniche di ripetizione facilita la comprensione e il richiamo di storie della memoria.
Quando il pubblico ha familiarità con le storie, partecipa attivamente all'apprendimento di aspetti importanti della propria cultura.
Lo Storytelling in Africa è in vari modi e ha una varietà di scopi. Molti bambini apprezzano la narrazione perché agli studenti delle scuole elementari viene spesso richiesto di raccontare storie alle loro classi come parte del programma di studi.</a:t>
            </a:r>
            <a:endParaRPr lang="en-US" sz="2000" dirty="0"/>
          </a:p>
        </p:txBody>
      </p:sp>
      <p:pic>
        <p:nvPicPr>
          <p:cNvPr id="7170" name="Picture 2" descr="Donate to my African Night Entertainment project - Rotimi Ogunjobi">
            <a:extLst>
              <a:ext uri="{FF2B5EF4-FFF2-40B4-BE49-F238E27FC236}">
                <a16:creationId xmlns:a16="http://schemas.microsoft.com/office/drawing/2014/main" id="{8C62CD24-43A2-400F-AE44-D3DE65F0ED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556" y="951785"/>
            <a:ext cx="3995623" cy="270765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7556" y="3734175"/>
            <a:ext cx="3995623" cy="2354563"/>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75839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6DA0BF3F-EEC0-4CBE-8538-A53FA358A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2" name="Graphic 11">
            <a:extLst>
              <a:ext uri="{FF2B5EF4-FFF2-40B4-BE49-F238E27FC236}">
                <a16:creationId xmlns:a16="http://schemas.microsoft.com/office/drawing/2014/main" id="{810C572A-78C9-41F5-8546-9C1AF3354C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017640" y="-488420"/>
            <a:ext cx="4156720" cy="7335722"/>
          </a:xfrm>
          <a:prstGeom prst="rect">
            <a:avLst/>
          </a:prstGeom>
        </p:spPr>
      </p:pic>
      <p:sp>
        <p:nvSpPr>
          <p:cNvPr id="9" name="TextBox 8">
            <a:extLst>
              <a:ext uri="{FF2B5EF4-FFF2-40B4-BE49-F238E27FC236}">
                <a16:creationId xmlns:a16="http://schemas.microsoft.com/office/drawing/2014/main" id="{A574137D-553B-4DB1-8A61-5AB814518B52}"/>
              </a:ext>
            </a:extLst>
          </p:cNvPr>
          <p:cNvSpPr txBox="1"/>
          <p:nvPr/>
        </p:nvSpPr>
        <p:spPr>
          <a:xfrm>
            <a:off x="2997272" y="2302278"/>
            <a:ext cx="6197455" cy="2123658"/>
          </a:xfrm>
          <a:prstGeom prst="rect">
            <a:avLst/>
          </a:prstGeom>
          <a:noFill/>
        </p:spPr>
        <p:txBody>
          <a:bodyPr wrap="square">
            <a:spAutoFit/>
          </a:bodyPr>
          <a:lstStyle/>
          <a:p>
            <a:pPr algn="ctr"/>
            <a:r>
              <a:rPr lang="en-IE" sz="3600" dirty="0">
                <a:solidFill>
                  <a:srgbClr val="FD3259"/>
                </a:solidFill>
                <a:latin typeface="Arial Black" panose="020B0A04020102020204" pitchFamily="34" charset="0"/>
              </a:rPr>
              <a:t>Modulo 1
</a:t>
            </a:r>
            <a:r>
              <a:rPr lang="it-IT" sz="3200" dirty="0">
                <a:solidFill>
                  <a:srgbClr val="FD3259"/>
                </a:solidFill>
                <a:latin typeface="Arial Black" panose="020B0A04020102020204" pitchFamily="34" charset="0"/>
              </a:rPr>
              <a:t>Introduzione </a:t>
            </a:r>
          </a:p>
          <a:p>
            <a:pPr algn="ctr"/>
            <a:r>
              <a:rPr lang="it-IT" sz="3200" dirty="0">
                <a:solidFill>
                  <a:srgbClr val="FD3259"/>
                </a:solidFill>
                <a:latin typeface="Arial Black" panose="020B0A04020102020204" pitchFamily="34" charset="0"/>
              </a:rPr>
              <a:t>alla narrazione e alle storie africane </a:t>
            </a:r>
            <a:endParaRPr lang="en-IE" sz="3200" dirty="0">
              <a:solidFill>
                <a:srgbClr val="FD3259"/>
              </a:solidFill>
              <a:latin typeface="Arial Black" panose="020B0A04020102020204" pitchFamily="34" charset="0"/>
            </a:endParaRPr>
          </a:p>
        </p:txBody>
      </p:sp>
      <p:sp>
        <p:nvSpPr>
          <p:cNvPr id="15" name="Rectangle 14">
            <a:extLst>
              <a:ext uri="{FF2B5EF4-FFF2-40B4-BE49-F238E27FC236}">
                <a16:creationId xmlns:a16="http://schemas.microsoft.com/office/drawing/2014/main" id="{F7D73DF4-2B76-4323-80B6-2532243EBF9E}"/>
              </a:ext>
            </a:extLst>
          </p:cNvPr>
          <p:cNvSpPr/>
          <p:nvPr/>
        </p:nvSpPr>
        <p:spPr>
          <a:xfrm>
            <a:off x="0" y="6198244"/>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Picture 12" descr="Text&#10;&#10;Description automatically generated">
            <a:extLst>
              <a:ext uri="{FF2B5EF4-FFF2-40B4-BE49-F238E27FC236}">
                <a16:creationId xmlns:a16="http://schemas.microsoft.com/office/drawing/2014/main" id="{156A8989-763A-4EFF-9DBE-363C9C2A3E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
        <p:nvSpPr>
          <p:cNvPr id="22" name="Rectangle 21">
            <a:extLst>
              <a:ext uri="{FF2B5EF4-FFF2-40B4-BE49-F238E27FC236}">
                <a16:creationId xmlns:a16="http://schemas.microsoft.com/office/drawing/2014/main" id="{CC0D7A0A-3C4B-4272-AC01-DE4BA56C4E11}"/>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7" name="Graphic 26">
            <a:extLst>
              <a:ext uri="{FF2B5EF4-FFF2-40B4-BE49-F238E27FC236}">
                <a16:creationId xmlns:a16="http://schemas.microsoft.com/office/drawing/2014/main" id="{3BE1F441-96E3-4057-93CB-F16A76E988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3222281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1843950"/>
            <a:ext cx="3974841" cy="2985433"/>
          </a:xfrm>
          <a:prstGeom prst="rect">
            <a:avLst/>
          </a:prstGeom>
          <a:noFill/>
        </p:spPr>
        <p:txBody>
          <a:bodyPr wrap="square">
            <a:spAutoFit/>
          </a:bodyPr>
          <a:lstStyle/>
          <a:p>
            <a:r>
              <a:rPr lang="en-US" sz="4000" dirty="0">
                <a:solidFill>
                  <a:srgbClr val="35475C"/>
                </a:solidFill>
                <a:latin typeface="Arial Black" panose="020B0A04020102020204" pitchFamily="34" charset="0"/>
              </a:rPr>
              <a:t>Storytelling </a:t>
            </a:r>
            <a:r>
              <a:rPr lang="en-US" sz="4000" dirty="0" err="1">
                <a:solidFill>
                  <a:srgbClr val="35475C"/>
                </a:solidFill>
                <a:latin typeface="Arial Black" panose="020B0A04020102020204" pitchFamily="34" charset="0"/>
              </a:rPr>
              <a:t>africano</a:t>
            </a:r>
            <a:r>
              <a:rPr lang="en-US" sz="4000" dirty="0">
                <a:solidFill>
                  <a:srgbClr val="35475C"/>
                </a:solidFill>
                <a:latin typeface="Arial Black" panose="020B0A04020102020204" pitchFamily="34" charset="0"/>
              </a:rPr>
              <a:t>: </a:t>
            </a:r>
            <a:r>
              <a:rPr lang="en-US" sz="3600" dirty="0" err="1">
                <a:solidFill>
                  <a:srgbClr val="35475C"/>
                </a:solidFill>
                <a:latin typeface="Arial Black" panose="020B0A04020102020204" pitchFamily="34" charset="0"/>
              </a:rPr>
              <a:t>Un'esperienza</a:t>
            </a:r>
            <a:r>
              <a:rPr lang="en-US" sz="3600" dirty="0">
                <a:solidFill>
                  <a:srgbClr val="35475C"/>
                </a:solidFill>
                <a:latin typeface="Arial Black" panose="020B0A04020102020204" pitchFamily="34" charset="0"/>
              </a:rPr>
              <a:t> </a:t>
            </a:r>
            <a:r>
              <a:rPr lang="en-US" sz="3600" dirty="0" err="1">
                <a:solidFill>
                  <a:srgbClr val="35475C"/>
                </a:solidFill>
                <a:latin typeface="Arial Black" panose="020B0A04020102020204" pitchFamily="34" charset="0"/>
              </a:rPr>
              <a:t>partecipativa</a:t>
            </a:r>
            <a:r>
              <a:rPr lang="en-US" sz="3600" dirty="0">
                <a:solidFill>
                  <a:srgbClr val="35475C"/>
                </a:solidFill>
                <a:latin typeface="Arial Black" panose="020B0A04020102020204" pitchFamily="34" charset="0"/>
              </a:rPr>
              <a:t> </a:t>
            </a:r>
            <a:r>
              <a:rPr lang="en-US" sz="3600" dirty="0" err="1">
                <a:solidFill>
                  <a:srgbClr val="35475C"/>
                </a:solidFill>
                <a:latin typeface="Arial Black" panose="020B0A04020102020204" pitchFamily="34" charset="0"/>
              </a:rPr>
              <a:t>comunitaria</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17584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9" name="Rectangle 7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10" name="Group 77">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79" name="Isosceles Triangle 78">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6" name="Picture 4" descr="African Storyteller: imágenes, fotos de stock y vectores | Shutterstock">
            <a:extLst>
              <a:ext uri="{FF2B5EF4-FFF2-40B4-BE49-F238E27FC236}">
                <a16:creationId xmlns:a16="http://schemas.microsoft.com/office/drawing/2014/main" id="{357BE87A-6954-40B4-8BD8-B7965744C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60"/>
          <a:stretch/>
        </p:blipFill>
        <p:spPr bwMode="auto">
          <a:xfrm>
            <a:off x="877727" y="713128"/>
            <a:ext cx="3181351" cy="246781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467" y="3509433"/>
            <a:ext cx="3415612" cy="2012771"/>
          </a:xfrm>
          <a:prstGeom prst="rect">
            <a:avLst/>
          </a:prstGeom>
        </p:spPr>
      </p:pic>
      <p:sp>
        <p:nvSpPr>
          <p:cNvPr id="8" name="CuadroTexto 7">
            <a:extLst>
              <a:ext uri="{FF2B5EF4-FFF2-40B4-BE49-F238E27FC236}">
                <a16:creationId xmlns:a16="http://schemas.microsoft.com/office/drawing/2014/main" id="{764D62B8-C6A3-4C06-9AB5-C7AD926F7F74}"/>
              </a:ext>
            </a:extLst>
          </p:cNvPr>
          <p:cNvSpPr txBox="1"/>
          <p:nvPr/>
        </p:nvSpPr>
        <p:spPr>
          <a:xfrm>
            <a:off x="4479546" y="858949"/>
            <a:ext cx="6895092" cy="2176176"/>
          </a:xfrm>
          <a:prstGeom prst="rect">
            <a:avLst/>
          </a:prstGeom>
        </p:spPr>
        <p:txBody>
          <a:bodyPr vert="horz" lIns="91440" tIns="45720" rIns="91440" bIns="45720" rtlCol="0">
            <a:normAutofit lnSpcReduction="10000"/>
          </a:bodyPr>
          <a:lstStyle/>
          <a:p>
            <a:pPr>
              <a:lnSpc>
                <a:spcPct val="90000"/>
              </a:lnSpc>
              <a:spcAft>
                <a:spcPts val="1200"/>
              </a:spcAft>
            </a:pPr>
            <a:r>
              <a:rPr lang="it-IT" sz="2400" dirty="0"/>
              <a:t>La narrazione orale africana è un'esperienza e un fenomeno partecipativo comunitario. È un evento di condivisione dove le persone si riuniscono insieme, ascoltando e partecipando a storie di azioni passate, credenze, consigli, morale, tabù e miti. 
</a:t>
            </a:r>
            <a:endParaRPr lang="en-US" sz="2400" dirty="0"/>
          </a:p>
        </p:txBody>
      </p:sp>
      <p:grpSp>
        <p:nvGrpSpPr>
          <p:cNvPr id="8211" name="Group 81">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
        <p:nvSpPr>
          <p:cNvPr id="2" name="AutoShape 2" descr="African Storyteller: imágenes, fotos de stock y vectores | Shutterstock">
            <a:extLst>
              <a:ext uri="{FF2B5EF4-FFF2-40B4-BE49-F238E27FC236}">
                <a16:creationId xmlns:a16="http://schemas.microsoft.com/office/drawing/2014/main" id="{65EA4B50-F302-42F9-AFFE-8BE010D34B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 name="Graphic 3">
            <a:extLst>
              <a:ext uri="{FF2B5EF4-FFF2-40B4-BE49-F238E27FC236}">
                <a16:creationId xmlns:a16="http://schemas.microsoft.com/office/drawing/2014/main" id="{2070DAA9-3650-425F-B87E-84EEDF828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0388" y="3569542"/>
            <a:ext cx="3415612" cy="2012771"/>
          </a:xfrm>
          <a:prstGeom prst="rect">
            <a:avLst/>
          </a:prstGeom>
        </p:spPr>
      </p:pic>
      <p:pic>
        <p:nvPicPr>
          <p:cNvPr id="31" name="Graphic 3">
            <a:extLst>
              <a:ext uri="{FF2B5EF4-FFF2-40B4-BE49-F238E27FC236}">
                <a16:creationId xmlns:a16="http://schemas.microsoft.com/office/drawing/2014/main" id="{30F0DFA9-6F13-4554-BB40-47FD7107C0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7864" y="3615370"/>
            <a:ext cx="3415612" cy="2012771"/>
          </a:xfrm>
          <a:prstGeom prst="rect">
            <a:avLst/>
          </a:prstGeom>
        </p:spPr>
      </p:pic>
      <p:pic>
        <p:nvPicPr>
          <p:cNvPr id="32" name="Graphic 3">
            <a:extLst>
              <a:ext uri="{FF2B5EF4-FFF2-40B4-BE49-F238E27FC236}">
                <a16:creationId xmlns:a16="http://schemas.microsoft.com/office/drawing/2014/main" id="{78E2FE98-23A0-4417-80C2-A4B62F710C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3412" y="3509432"/>
            <a:ext cx="3415612" cy="2012771"/>
          </a:xfrm>
          <a:prstGeom prst="rect">
            <a:avLst/>
          </a:prstGeom>
        </p:spPr>
      </p:pic>
    </p:spTree>
    <p:extLst>
      <p:ext uri="{BB962C8B-B14F-4D97-AF65-F5344CB8AC3E}">
        <p14:creationId xmlns:p14="http://schemas.microsoft.com/office/powerpoint/2010/main" val="2326899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aimouna performing">
            <a:extLst>
              <a:ext uri="{FF2B5EF4-FFF2-40B4-BE49-F238E27FC236}">
                <a16:creationId xmlns:a16="http://schemas.microsoft.com/office/drawing/2014/main" id="{C67E8A2A-E95D-446C-A9A3-F02C673950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1040724"/>
            <a:ext cx="4555700" cy="256258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3" y="3589283"/>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6151294" y="908588"/>
            <a:ext cx="5397237" cy="5389434"/>
          </a:xfrm>
          <a:prstGeom prst="rect">
            <a:avLst/>
          </a:prstGeom>
        </p:spPr>
        <p:txBody>
          <a:bodyPr vert="horz" lIns="91440" tIns="45720" rIns="91440" bIns="45720" rtlCol="0">
            <a:normAutofit fontScale="92500" lnSpcReduction="10000"/>
          </a:bodyPr>
          <a:lstStyle/>
          <a:p>
            <a:pPr>
              <a:lnSpc>
                <a:spcPct val="90000"/>
              </a:lnSpc>
              <a:spcAft>
                <a:spcPts val="1200"/>
              </a:spcAft>
            </a:pPr>
            <a:r>
              <a:rPr lang="it-IT" sz="2400" dirty="0"/>
              <a:t>Nella maggior parte dei casi, la narrazione africana si svolge in un ambiente dove il narratore e il pubblico interagiscono, con entrambe le parti che hanno diritti e doveri. Questo è analogo alla moderna configurazione occidentale del focus group. Nella maggior parte delle società africane tradizionali, tutti prendono parte alla narrazione formale e informale come una performance orale interattiva. La partecipazione a tali attività è una parte essenziale della vita comunitaria tradizionale africana e la formazione di base nelle arti e nelle abilità orali di una cultura specifica è una parte importante dell'educazione tradizionale indigena dei bambini nel loro cammino verso la piena umanità.
</a:t>
            </a:r>
            <a:endParaRPr lang="en-US" sz="2400" dirty="0"/>
          </a:p>
        </p:txBody>
      </p:sp>
      <p:sp>
        <p:nvSpPr>
          <p:cNvPr id="78" name="Arc 7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9897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924128" y="677702"/>
            <a:ext cx="10441451" cy="1680519"/>
          </a:xfrm>
          <a:prstGeom prst="rect">
            <a:avLst/>
          </a:prstGeom>
        </p:spPr>
        <p:txBody>
          <a:bodyPr vert="horz" lIns="91440" tIns="45720" rIns="91440" bIns="45720" rtlCol="0" anchor="ctr">
            <a:normAutofit/>
          </a:bodyPr>
          <a:lstStyle/>
          <a:p>
            <a:pPr>
              <a:lnSpc>
                <a:spcPct val="90000"/>
              </a:lnSpc>
              <a:spcAft>
                <a:spcPts val="1200"/>
              </a:spcAft>
            </a:pPr>
            <a:r>
              <a:rPr lang="it-IT" sz="2400" dirty="0"/>
              <a:t>Molti narratori affermati in queste culture africane sono membri rispettati della comunità che hanno imparato molti usi verbali complessi di proverbi, abilità musicali e di memoria dopo anni di formazione comunitaria-tradizionale.
</a:t>
            </a:r>
            <a:endParaRPr lang="en-US" sz="2400" dirty="0"/>
          </a:p>
        </p:txBody>
      </p:sp>
      <p:pic>
        <p:nvPicPr>
          <p:cNvPr id="10242" name="Picture 2" descr="NNE AGWU AFRIKAN STORYTELLING FESTIVAL | July 27 - August 1 - 2016 - Whats  On Africa">
            <a:extLst>
              <a:ext uri="{FF2B5EF4-FFF2-40B4-BE49-F238E27FC236}">
                <a16:creationId xmlns:a16="http://schemas.microsoft.com/office/drawing/2014/main" id="{ED1D4CDF-8406-493B-8E93-040DB28D7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4" t="7577" r="1949"/>
          <a:stretch/>
        </p:blipFill>
        <p:spPr bwMode="auto">
          <a:xfrm>
            <a:off x="924128" y="2665374"/>
            <a:ext cx="4980561" cy="315191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8394" y="2664210"/>
            <a:ext cx="5167185" cy="3151918"/>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02851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649EF9-5553-4BC9-802D-E57276170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id="{D0D085F6-C553-4A55-9352-6EC4949F8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id="{7797828F-512B-4EBF-A670-1AF94F27F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n-IE" sz="3600" dirty="0" err="1">
                <a:solidFill>
                  <a:srgbClr val="35475C"/>
                </a:solidFill>
                <a:latin typeface="Arial Black" panose="020B0A04020102020204" pitchFamily="34" charset="0"/>
              </a:rPr>
              <a:t>Unità</a:t>
            </a:r>
            <a:r>
              <a:rPr lang="en-IE" sz="3600" dirty="0">
                <a:solidFill>
                  <a:srgbClr val="35475C"/>
                </a:solidFill>
                <a:latin typeface="Arial Black" panose="020B0A04020102020204" pitchFamily="34" charset="0"/>
              </a:rPr>
              <a:t> 2
</a:t>
            </a:r>
            <a:r>
              <a:rPr lang="fr-FR" sz="3600" dirty="0" err="1">
                <a:solidFill>
                  <a:srgbClr val="35475C"/>
                </a:solidFill>
                <a:latin typeface="Arial Black" panose="020B0A04020102020204" pitchFamily="34" charset="0"/>
              </a:rPr>
              <a:t>Storie</a:t>
            </a:r>
            <a:r>
              <a:rPr lang="fr-FR" sz="3600" dirty="0">
                <a:solidFill>
                  <a:srgbClr val="35475C"/>
                </a:solidFill>
                <a:latin typeface="Arial Black" panose="020B0A04020102020204" pitchFamily="34" charset="0"/>
              </a:rPr>
              <a:t> </a:t>
            </a:r>
            <a:r>
              <a:rPr lang="fr-FR" sz="3600" dirty="0" err="1">
                <a:solidFill>
                  <a:srgbClr val="35475C"/>
                </a:solidFill>
                <a:latin typeface="Arial Black" panose="020B0A04020102020204" pitchFamily="34" charset="0"/>
              </a:rPr>
              <a:t>africane</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370831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52449"/>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459504"/>
            <a:ext cx="3501365" cy="2554545"/>
          </a:xfrm>
          <a:prstGeom prst="rect">
            <a:avLst/>
          </a:prstGeom>
          <a:noFill/>
        </p:spPr>
        <p:txBody>
          <a:bodyPr wrap="square">
            <a:spAutoFit/>
          </a:bodyPr>
          <a:lstStyle/>
          <a:p>
            <a:r>
              <a:rPr lang="en-US" sz="4000" dirty="0" err="1">
                <a:solidFill>
                  <a:srgbClr val="35475C"/>
                </a:solidFill>
                <a:latin typeface="Arial Black" panose="020B0A04020102020204" pitchFamily="34" charset="0"/>
              </a:rPr>
              <a:t>Struttura</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delle</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storie</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africane</a:t>
            </a:r>
            <a:r>
              <a:rPr lang="en-US" sz="4000" dirty="0">
                <a:solidFill>
                  <a:srgbClr val="35475C"/>
                </a:solidFill>
                <a:latin typeface="Arial Black" panose="020B0A04020102020204" pitchFamily="34" charset="0"/>
              </a:rPr>
              <a:t>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140879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frican Tales – Words of Wisdom: Intro to Philosophy">
            <a:extLst>
              <a:ext uri="{FF2B5EF4-FFF2-40B4-BE49-F238E27FC236}">
                <a16:creationId xmlns:a16="http://schemas.microsoft.com/office/drawing/2014/main" id="{51617FC3-1073-4830-95D2-F2724EECD9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899755"/>
            <a:ext cx="4555700" cy="256258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3" y="3550371"/>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5817140" y="836579"/>
            <a:ext cx="6139519" cy="5964271"/>
          </a:xfrm>
          <a:prstGeom prst="rect">
            <a:avLst/>
          </a:prstGeom>
        </p:spPr>
        <p:txBody>
          <a:bodyPr vert="horz" lIns="91440" tIns="45720" rIns="91440" bIns="45720" rtlCol="0">
            <a:normAutofit fontScale="92500" lnSpcReduction="20000"/>
          </a:bodyPr>
          <a:lstStyle/>
          <a:p>
            <a:pPr>
              <a:lnSpc>
                <a:spcPct val="90000"/>
              </a:lnSpc>
              <a:spcAft>
                <a:spcPts val="1200"/>
              </a:spcAft>
            </a:pPr>
            <a:r>
              <a:rPr lang="it-IT" sz="2400" dirty="0"/>
              <a:t>La maggior parte delle storie nell'ambientazione africana sono divise in tre sezioni: l'introduzione, il corpo e la conclusione.
Dopo aver coinvolto la partecipazione del pubblico, il narratore imposta la scena introducendo i personaggi e definendo il conflitto con varie tecniche e gesti.
In Zimbabwe, ad esempio, il pubblico partecipa a un vero spettacolo drammatico cantando, ballando e gridando ritmicamente in risposta al narratore. In termini di stile, il narratore prende una decisione e il pubblico risponde di conseguenza.
Il narratore utilizza un linguaggio vibrante e ricco di immagini e simboli. Molti dei personaggi della storia sono impersonati dal narratore.
La conclusione della storia ha una morale che è stata inizialmente accennata sia nell'introduzione che nella sezione del corpo.
La struttura della storia dimostra la sua importanza e il suo significato.</a:t>
            </a:r>
            <a:endParaRPr lang="en-US" sz="2400" dirty="0"/>
          </a:p>
        </p:txBody>
      </p:sp>
      <p:sp>
        <p:nvSpPr>
          <p:cNvPr id="139" name="Arc 13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63426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1196656" y="194307"/>
            <a:ext cx="9795638" cy="2396785"/>
          </a:xfrm>
          <a:prstGeom prst="rect">
            <a:avLst/>
          </a:prstGeom>
        </p:spPr>
        <p:txBody>
          <a:bodyPr vert="horz" lIns="91440" tIns="45720" rIns="91440" bIns="45720" rtlCol="0" anchor="b">
            <a:normAutofit/>
          </a:bodyPr>
          <a:lstStyle/>
          <a:p>
            <a:pPr algn="ctr">
              <a:lnSpc>
                <a:spcPct val="90000"/>
              </a:lnSpc>
              <a:spcBef>
                <a:spcPct val="0"/>
              </a:spcBef>
              <a:spcAft>
                <a:spcPts val="1200"/>
              </a:spcAft>
            </a:pPr>
            <a:r>
              <a:rPr lang="it-IT" sz="2400" dirty="0">
                <a:ea typeface="+mj-ea"/>
                <a:cs typeface="+mj-cs"/>
              </a:rPr>
              <a:t>La narrazione africana spiega i seguenti tre elementi:
1. Perché raccontiamo le storie?  </a:t>
            </a:r>
          </a:p>
          <a:p>
            <a:pPr algn="ctr">
              <a:lnSpc>
                <a:spcPct val="90000"/>
              </a:lnSpc>
              <a:spcBef>
                <a:spcPct val="0"/>
              </a:spcBef>
              <a:spcAft>
                <a:spcPts val="1200"/>
              </a:spcAft>
            </a:pPr>
            <a:r>
              <a:rPr lang="it-IT" sz="2400" dirty="0">
                <a:ea typeface="+mj-ea"/>
                <a:cs typeface="+mj-cs"/>
              </a:rPr>
              <a:t>2. Cosa rende una storia degna di essere raccontata? 
3. Come vengono raccontate le storie?
</a:t>
            </a:r>
            <a:endParaRPr lang="en-US" sz="2400" i="1" dirty="0">
              <a:ea typeface="+mj-ea"/>
              <a:cs typeface="+mj-cs"/>
            </a:endParaRPr>
          </a:p>
        </p:txBody>
      </p:sp>
      <p:pic>
        <p:nvPicPr>
          <p:cNvPr id="12290" name="Picture 2" descr="Benin African Folktale for Read Ask Chat - Hireillo">
            <a:extLst>
              <a:ext uri="{FF2B5EF4-FFF2-40B4-BE49-F238E27FC236}">
                <a16:creationId xmlns:a16="http://schemas.microsoft.com/office/drawing/2014/main" id="{40621FD7-C320-44E1-A116-D4A6C030C3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9996" y="2847361"/>
            <a:ext cx="5577293" cy="334637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7285" y="2896419"/>
            <a:ext cx="5678698" cy="3346376"/>
          </a:xfrm>
          <a:prstGeom prst="rect">
            <a:avLst/>
          </a:prstGeom>
        </p:spPr>
      </p:pic>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2498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459504"/>
            <a:ext cx="3501365" cy="2554545"/>
          </a:xfrm>
          <a:prstGeom prst="rect">
            <a:avLst/>
          </a:prstGeom>
          <a:noFill/>
        </p:spPr>
        <p:txBody>
          <a:bodyPr wrap="square">
            <a:spAutoFit/>
          </a:bodyPr>
          <a:lstStyle/>
          <a:p>
            <a:r>
              <a:rPr lang="it-IT" sz="4000" dirty="0">
                <a:solidFill>
                  <a:srgbClr val="35475C"/>
                </a:solidFill>
                <a:latin typeface="Arial Black" panose="020B0A04020102020204" pitchFamily="34" charset="0"/>
              </a:rPr>
              <a:t>Il potere delle storie africane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799815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353" y="623020"/>
            <a:ext cx="4555700" cy="268460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6" name="Freeform: Shape 7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338" name="Picture 2" descr="Benin African Folktale for Read Ask Chat - Hireillo">
            <a:extLst>
              <a:ext uri="{FF2B5EF4-FFF2-40B4-BE49-F238E27FC236}">
                <a16:creationId xmlns:a16="http://schemas.microsoft.com/office/drawing/2014/main" id="{3F24C207-4FD4-4890-BF8F-CAD4DBEA52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8353" y="3526029"/>
            <a:ext cx="4555488"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64D62B8-C6A3-4C06-9AB5-C7AD926F7F74}"/>
              </a:ext>
            </a:extLst>
          </p:cNvPr>
          <p:cNvSpPr txBox="1"/>
          <p:nvPr/>
        </p:nvSpPr>
        <p:spPr>
          <a:xfrm>
            <a:off x="6096410" y="2176516"/>
            <a:ext cx="5397237" cy="4150897"/>
          </a:xfrm>
          <a:prstGeom prst="rect">
            <a:avLst/>
          </a:prstGeom>
        </p:spPr>
        <p:txBody>
          <a:bodyPr vert="horz" lIns="91440" tIns="45720" rIns="91440" bIns="45720" rtlCol="0">
            <a:normAutofit lnSpcReduction="10000"/>
          </a:bodyPr>
          <a:lstStyle/>
          <a:p>
            <a:pPr>
              <a:lnSpc>
                <a:spcPct val="90000"/>
              </a:lnSpc>
              <a:spcAft>
                <a:spcPts val="1200"/>
              </a:spcAft>
            </a:pPr>
            <a:r>
              <a:rPr lang="it-IT" sz="2400" dirty="0"/>
              <a:t>Una storia ha molti scopi:
Intrattenere, informare e istruire. 
</a:t>
            </a:r>
            <a:endParaRPr lang="en-US" sz="2400" dirty="0"/>
          </a:p>
          <a:p>
            <a:pPr>
              <a:lnSpc>
                <a:spcPct val="90000"/>
              </a:lnSpc>
              <a:spcAft>
                <a:spcPts val="1200"/>
              </a:spcAft>
            </a:pPr>
            <a:r>
              <a:rPr lang="it-IT" sz="2400" dirty="0"/>
              <a:t>Le storie sostengono e rafforzano le dottrine fondamentali di una cultura. 
</a:t>
            </a:r>
            <a:endParaRPr lang="en-US" sz="2400" dirty="0"/>
          </a:p>
          <a:p>
            <a:pPr>
              <a:lnSpc>
                <a:spcPct val="90000"/>
              </a:lnSpc>
              <a:spcAft>
                <a:spcPts val="1200"/>
              </a:spcAft>
            </a:pPr>
            <a:r>
              <a:rPr lang="it-IT" sz="2400" dirty="0"/>
              <a:t>Il narratore capirebbe ciò che è giusto e sbagliato, chi è coraggioso e codardo, e lo trasformerebbe in una storia vivace.
</a:t>
            </a:r>
            <a:endParaRPr lang="en-US" sz="2400" dirty="0"/>
          </a:p>
        </p:txBody>
      </p:sp>
      <p:sp>
        <p:nvSpPr>
          <p:cNvPr id="78" name="Arc 7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412400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F01E518-C33C-4016-9AF2-A35615136671}"/>
              </a:ext>
            </a:extLst>
          </p:cNvPr>
          <p:cNvSpPr/>
          <p:nvPr/>
        </p:nvSpPr>
        <p:spPr>
          <a:xfrm>
            <a:off x="0" y="6198244"/>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5" name="Picture 24" descr="Text&#10;&#10;Description automatically generated">
            <a:extLst>
              <a:ext uri="{FF2B5EF4-FFF2-40B4-BE49-F238E27FC236}">
                <a16:creationId xmlns:a16="http://schemas.microsoft.com/office/drawing/2014/main" id="{690947FD-64AB-4746-83F8-A7D42DF8F2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
        <p:nvSpPr>
          <p:cNvPr id="26" name="Rectangle 25">
            <a:extLst>
              <a:ext uri="{FF2B5EF4-FFF2-40B4-BE49-F238E27FC236}">
                <a16:creationId xmlns:a16="http://schemas.microsoft.com/office/drawing/2014/main" id="{89B62EBC-739A-4B6E-BF62-8B2CC98A5899}"/>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7" name="Picture 26" descr="Text&#10;&#10;Description automatically generated">
            <a:extLst>
              <a:ext uri="{FF2B5EF4-FFF2-40B4-BE49-F238E27FC236}">
                <a16:creationId xmlns:a16="http://schemas.microsoft.com/office/drawing/2014/main" id="{B4C45CDC-5AFD-403D-A05E-4FD31FC15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4" name="Graphic 3">
            <a:extLst>
              <a:ext uri="{FF2B5EF4-FFF2-40B4-BE49-F238E27FC236}">
                <a16:creationId xmlns:a16="http://schemas.microsoft.com/office/drawing/2014/main" id="{21F3ECEA-7A32-403D-8B50-76D41BFD5E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482" y="-13184"/>
            <a:ext cx="857250" cy="5667375"/>
          </a:xfrm>
          <a:prstGeom prst="rect">
            <a:avLst/>
          </a:prstGeom>
        </p:spPr>
      </p:pic>
      <p:sp>
        <p:nvSpPr>
          <p:cNvPr id="24" name="Rectangle 23">
            <a:extLst>
              <a:ext uri="{FF2B5EF4-FFF2-40B4-BE49-F238E27FC236}">
                <a16:creationId xmlns:a16="http://schemas.microsoft.com/office/drawing/2014/main" id="{9666A3B8-041F-476D-8FAA-2C2FDF4331C5}"/>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9" name="Graphic 28">
            <a:extLst>
              <a:ext uri="{FF2B5EF4-FFF2-40B4-BE49-F238E27FC236}">
                <a16:creationId xmlns:a16="http://schemas.microsoft.com/office/drawing/2014/main" id="{D59192FA-3A30-468F-AC9E-28A70287C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3" name="Title 2">
            <a:extLst>
              <a:ext uri="{FF2B5EF4-FFF2-40B4-BE49-F238E27FC236}">
                <a16:creationId xmlns:a16="http://schemas.microsoft.com/office/drawing/2014/main" id="{8CBCF3D3-6FA6-4326-BB33-B91B6D74A2B5}"/>
              </a:ext>
            </a:extLst>
          </p:cNvPr>
          <p:cNvSpPr>
            <a:spLocks noGrp="1"/>
          </p:cNvSpPr>
          <p:nvPr>
            <p:ph type="title"/>
          </p:nvPr>
        </p:nvSpPr>
        <p:spPr>
          <a:xfrm>
            <a:off x="1321714" y="273598"/>
            <a:ext cx="10870285" cy="1325563"/>
          </a:xfrm>
        </p:spPr>
        <p:txBody>
          <a:bodyPr>
            <a:noAutofit/>
          </a:bodyPr>
          <a:lstStyle/>
          <a:p>
            <a:r>
              <a:rPr lang="en-IE" sz="3000" dirty="0">
                <a:solidFill>
                  <a:srgbClr val="FA9C27"/>
                </a:solidFill>
                <a:latin typeface="Arial Black" panose="020B0A04020102020204" pitchFamily="34" charset="0"/>
              </a:rPr>
              <a:t>Modulo 1 </a:t>
            </a:r>
            <a:br>
              <a:rPr lang="en-IE" sz="3000" dirty="0">
                <a:solidFill>
                  <a:srgbClr val="FA9C27"/>
                </a:solidFill>
                <a:latin typeface="Arial Black" panose="020B0A04020102020204" pitchFamily="34" charset="0"/>
              </a:rPr>
            </a:br>
            <a:r>
              <a:rPr lang="it-IT" sz="3000" dirty="0">
                <a:solidFill>
                  <a:srgbClr val="FA9C27"/>
                </a:solidFill>
                <a:latin typeface="Arial Black" panose="020B0A04020102020204" pitchFamily="34" charset="0"/>
              </a:rPr>
              <a:t>Introduzione alla narrazione e alle storie africane </a:t>
            </a:r>
            <a:endParaRPr lang="en-IE" sz="3000" dirty="0">
              <a:solidFill>
                <a:srgbClr val="FA9C27"/>
              </a:solidFill>
              <a:latin typeface="Arial Black" panose="020B0A04020102020204" pitchFamily="34" charset="0"/>
            </a:endParaRPr>
          </a:p>
        </p:txBody>
      </p:sp>
      <p:sp>
        <p:nvSpPr>
          <p:cNvPr id="10" name="Title 2">
            <a:extLst>
              <a:ext uri="{FF2B5EF4-FFF2-40B4-BE49-F238E27FC236}">
                <a16:creationId xmlns:a16="http://schemas.microsoft.com/office/drawing/2014/main" id="{19F8C224-3E1A-4225-912D-DB63D3F0A5D3}"/>
              </a:ext>
            </a:extLst>
          </p:cNvPr>
          <p:cNvSpPr txBox="1">
            <a:spLocks/>
          </p:cNvSpPr>
          <p:nvPr/>
        </p:nvSpPr>
        <p:spPr>
          <a:xfrm>
            <a:off x="1710733" y="2820503"/>
            <a:ext cx="1048126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4800" dirty="0" err="1">
                <a:solidFill>
                  <a:srgbClr val="FD3259"/>
                </a:solidFill>
                <a:latin typeface="Arial Black" panose="020B0A04020102020204" pitchFamily="34" charset="0"/>
              </a:rPr>
              <a:t>Risultati</a:t>
            </a:r>
            <a:r>
              <a:rPr lang="en-IE" sz="4800" dirty="0">
                <a:solidFill>
                  <a:srgbClr val="FD3259"/>
                </a:solidFill>
                <a:latin typeface="Arial Black" panose="020B0A04020102020204" pitchFamily="34" charset="0"/>
              </a:rPr>
              <a:t> di </a:t>
            </a:r>
            <a:r>
              <a:rPr lang="en-IE" sz="4800" dirty="0" err="1">
                <a:solidFill>
                  <a:srgbClr val="FD3259"/>
                </a:solidFill>
                <a:latin typeface="Arial Black" panose="020B0A04020102020204" pitchFamily="34" charset="0"/>
              </a:rPr>
              <a:t>apprendimento</a:t>
            </a:r>
            <a:r>
              <a:rPr lang="en-IE" sz="4800" dirty="0">
                <a:solidFill>
                  <a:srgbClr val="FD3259"/>
                </a:solidFill>
                <a:latin typeface="Arial Black" panose="020B0A04020102020204" pitchFamily="34" charset="0"/>
              </a:rPr>
              <a:t>
</a:t>
            </a:r>
            <a:endParaRPr lang="en-IE" sz="4800" dirty="0"/>
          </a:p>
        </p:txBody>
      </p:sp>
    </p:spTree>
    <p:extLst>
      <p:ext uri="{BB962C8B-B14F-4D97-AF65-F5344CB8AC3E}">
        <p14:creationId xmlns:p14="http://schemas.microsoft.com/office/powerpoint/2010/main" val="1011973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151727"/>
            <a:ext cx="3006842" cy="3170099"/>
          </a:xfrm>
          <a:prstGeom prst="rect">
            <a:avLst/>
          </a:prstGeom>
          <a:noFill/>
        </p:spPr>
        <p:txBody>
          <a:bodyPr wrap="square">
            <a:spAutoFit/>
          </a:bodyPr>
          <a:lstStyle/>
          <a:p>
            <a:r>
              <a:rPr lang="it-IT" sz="4000" dirty="0">
                <a:solidFill>
                  <a:srgbClr val="35475C"/>
                </a:solidFill>
                <a:latin typeface="Arial Black" panose="020B0A04020102020204" pitchFamily="34" charset="0"/>
              </a:rPr>
              <a:t>Lezioni morali di storie africane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660659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353" y="623020"/>
            <a:ext cx="4555700" cy="268460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6" name="Freeform: Shape 75">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362" name="Picture 2" descr="The African Trickster | Readers Unbound">
            <a:extLst>
              <a:ext uri="{FF2B5EF4-FFF2-40B4-BE49-F238E27FC236}">
                <a16:creationId xmlns:a16="http://schemas.microsoft.com/office/drawing/2014/main" id="{0E2F0F4B-43BA-4873-B166-41DD9AE5F2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6108" y="3411387"/>
            <a:ext cx="1824473"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64D62B8-C6A3-4C06-9AB5-C7AD926F7F74}"/>
              </a:ext>
            </a:extLst>
          </p:cNvPr>
          <p:cNvSpPr txBox="1"/>
          <p:nvPr/>
        </p:nvSpPr>
        <p:spPr>
          <a:xfrm>
            <a:off x="2672863" y="3307628"/>
            <a:ext cx="9055716" cy="3323494"/>
          </a:xfrm>
          <a:prstGeom prst="rect">
            <a:avLst/>
          </a:prstGeom>
        </p:spPr>
        <p:txBody>
          <a:bodyPr vert="horz" lIns="91440" tIns="45720" rIns="91440" bIns="45720" rtlCol="0">
            <a:normAutofit fontScale="77500" lnSpcReduction="20000"/>
          </a:bodyPr>
          <a:lstStyle/>
          <a:p>
            <a:pPr>
              <a:lnSpc>
                <a:spcPct val="90000"/>
              </a:lnSpc>
              <a:spcAft>
                <a:spcPts val="1200"/>
              </a:spcAft>
            </a:pPr>
            <a:r>
              <a:rPr lang="it-IT" sz="2800" dirty="0"/>
              <a:t>Le storie africane sono state utilizzate per interpretare l'universo, per risolvere fenomeni naturali e fisici, per insegnare la morale, per sostenere i valori culturali, per trasmettere tecniche di sopravvivenza e per lodare Dio.
Le storie di </a:t>
            </a:r>
            <a:r>
              <a:rPr lang="it-IT" sz="2800" dirty="0" err="1"/>
              <a:t>Trickster</a:t>
            </a:r>
            <a:r>
              <a:rPr lang="it-IT" sz="2800" dirty="0"/>
              <a:t> possono essere trovate in una varietà di culture africane. Gli animali con sembianze umane sono usati nelle storie di imbroglioni per trasmettere saggezza. Gli animali sono anche usati in queste storie per aiutare le persone a capire la natura e il comportamento umano. Queste storie sono estremamente importanti all'interno della cultura in cui si trovano. Le storie sono pensate per essere sia divertenti che educative. Gli animali sono usati in vari modi per rappresentare i punti di forza e di debolezza umana.</a:t>
            </a:r>
            <a:endParaRPr lang="en-US" sz="2800" dirty="0"/>
          </a:p>
        </p:txBody>
      </p:sp>
      <p:sp>
        <p:nvSpPr>
          <p:cNvPr id="78" name="Arc 77">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
        <p:nvSpPr>
          <p:cNvPr id="14" name="CuadroTexto 13">
            <a:extLst>
              <a:ext uri="{FF2B5EF4-FFF2-40B4-BE49-F238E27FC236}">
                <a16:creationId xmlns:a16="http://schemas.microsoft.com/office/drawing/2014/main" id="{1BA40BD6-7D91-47BC-9142-7CF204F7143A}"/>
              </a:ext>
            </a:extLst>
          </p:cNvPr>
          <p:cNvSpPr txBox="1"/>
          <p:nvPr/>
        </p:nvSpPr>
        <p:spPr>
          <a:xfrm>
            <a:off x="5952406" y="936380"/>
            <a:ext cx="5541241" cy="2240613"/>
          </a:xfrm>
          <a:prstGeom prst="rect">
            <a:avLst/>
          </a:prstGeom>
          <a:noFill/>
        </p:spPr>
        <p:txBody>
          <a:bodyPr wrap="square">
            <a:spAutoFit/>
          </a:bodyPr>
          <a:lstStyle/>
          <a:p>
            <a:pPr>
              <a:lnSpc>
                <a:spcPct val="90000"/>
              </a:lnSpc>
              <a:spcAft>
                <a:spcPts val="1200"/>
              </a:spcAft>
            </a:pPr>
            <a:r>
              <a:rPr lang="it-IT" sz="2400" dirty="0"/>
              <a:t>La lezione principale delle storie orali africane è insegnare i principi morali, fornendo allo stesso tempo ai bambini un senso d’identità e appartenenza.
I giovani impareranno preziose lezioni di vita.</a:t>
            </a:r>
            <a:endParaRPr lang="en-US" sz="2400" dirty="0"/>
          </a:p>
        </p:txBody>
      </p:sp>
    </p:spTree>
    <p:extLst>
      <p:ext uri="{BB962C8B-B14F-4D97-AF65-F5344CB8AC3E}">
        <p14:creationId xmlns:p14="http://schemas.microsoft.com/office/powerpoint/2010/main" val="3180166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0" y="1843950"/>
            <a:ext cx="3244977" cy="3785652"/>
          </a:xfrm>
          <a:prstGeom prst="rect">
            <a:avLst/>
          </a:prstGeom>
          <a:noFill/>
        </p:spPr>
        <p:txBody>
          <a:bodyPr wrap="square">
            <a:spAutoFit/>
          </a:bodyPr>
          <a:lstStyle/>
          <a:p>
            <a:r>
              <a:rPr lang="it-IT" sz="4000" dirty="0">
                <a:solidFill>
                  <a:srgbClr val="35475C"/>
                </a:solidFill>
                <a:latin typeface="Arial Black" panose="020B0A04020102020204" pitchFamily="34" charset="0"/>
              </a:rPr>
              <a:t>Proverbi e parabole nelle storie africane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89421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6" name="Picture 2" descr="Varoom 37 – Folio illustrators Shotopop and Keith Hau – The AOI">
            <a:extLst>
              <a:ext uri="{FF2B5EF4-FFF2-40B4-BE49-F238E27FC236}">
                <a16:creationId xmlns:a16="http://schemas.microsoft.com/office/drawing/2014/main" id="{1E0D2F67-0475-406A-A0D3-7CA5BB2144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23" r="1"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id="{764D62B8-C6A3-4C06-9AB5-C7AD926F7F74}"/>
              </a:ext>
            </a:extLst>
          </p:cNvPr>
          <p:cNvSpPr txBox="1"/>
          <p:nvPr/>
        </p:nvSpPr>
        <p:spPr>
          <a:xfrm>
            <a:off x="4855591" y="861646"/>
            <a:ext cx="6805839" cy="5595058"/>
          </a:xfrm>
          <a:prstGeom prst="rect">
            <a:avLst/>
          </a:prstGeom>
        </p:spPr>
        <p:txBody>
          <a:bodyPr vert="horz" lIns="91440" tIns="45720" rIns="91440" bIns="45720" rtlCol="0">
            <a:normAutofit fontScale="85000" lnSpcReduction="20000"/>
          </a:bodyPr>
          <a:lstStyle/>
          <a:p>
            <a:pPr>
              <a:lnSpc>
                <a:spcPct val="90000"/>
              </a:lnSpc>
              <a:spcAft>
                <a:spcPts val="1200"/>
              </a:spcAft>
            </a:pPr>
            <a:r>
              <a:rPr lang="it-IT" sz="2400" dirty="0"/>
              <a:t>L'uso di proverbi e parabole africane nella narrazione orale dimostra la saggezza collettiva delle persone mentre esprimono il loro significato, sentimento, pensiero e strutture di espressione.
Questo è fondamentale quando si tratta di questioni sociali, etiche e culturali.
La storia è una forma primaria di tradizione orale, usata principalmente per trasmettere cultura, esperienza e valori, ma l'uso di proverbi e parabole aumenterebbe il peso e il significato di una storia. Nelle società orali, proverbi e parabole sono anche usati per trasmettere antiche conoscenze, saggezza, sentimenti profondi.
Sarebbe quasi impossibile comprendere le letterature africane senza prima studiare una cultura specifica e le sue tradizioni da cui gli scrittori africani traggono temi e valori, strutture narrative e trame, ritmi e stili, immagini e metafore, principi artistici ed etici.
L'obiettivo dell'uso di proverbi e parabole è quello di raggiungere l'armonia e la saggezza della comunità, esponendo anche i cattivi comportamenti antisociali.
</a:t>
            </a:r>
            <a:endParaRPr lang="en-US" sz="2400"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778937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649EF9-5553-4BC9-802D-E57276170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id="{D0D085F6-C553-4A55-9352-6EC4949F8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id="{7797828F-512B-4EBF-A670-1AF94F27F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id="{077B579B-51EF-4E53-925A-938B66899B19}"/>
              </a:ext>
            </a:extLst>
          </p:cNvPr>
          <p:cNvSpPr txBox="1"/>
          <p:nvPr/>
        </p:nvSpPr>
        <p:spPr>
          <a:xfrm>
            <a:off x="2997272" y="2302278"/>
            <a:ext cx="6197455" cy="1754326"/>
          </a:xfrm>
          <a:prstGeom prst="rect">
            <a:avLst/>
          </a:prstGeom>
          <a:noFill/>
        </p:spPr>
        <p:txBody>
          <a:bodyPr wrap="square">
            <a:spAutoFit/>
          </a:bodyPr>
          <a:lstStyle/>
          <a:p>
            <a:pPr algn="ctr"/>
            <a:r>
              <a:rPr lang="it-IT" sz="3600" dirty="0">
                <a:solidFill>
                  <a:srgbClr val="35475C"/>
                </a:solidFill>
                <a:latin typeface="Arial Black" panose="020B0A04020102020204" pitchFamily="34" charset="0"/>
              </a:rPr>
              <a:t>Unità 3
Il ruolo del </a:t>
            </a:r>
            <a:r>
              <a:rPr lang="it-IT" sz="3600" dirty="0" err="1">
                <a:solidFill>
                  <a:srgbClr val="35475C"/>
                </a:solidFill>
                <a:latin typeface="Arial Black" panose="020B0A04020102020204" pitchFamily="34" charset="0"/>
              </a:rPr>
              <a:t>Griot</a:t>
            </a:r>
            <a:r>
              <a:rPr lang="it-IT" sz="3600" dirty="0">
                <a:solidFill>
                  <a:srgbClr val="35475C"/>
                </a:solidFill>
                <a:latin typeface="Arial Black" panose="020B0A04020102020204" pitchFamily="34" charset="0"/>
              </a:rPr>
              <a:t>
</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19468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991885" cy="1938992"/>
          </a:xfrm>
          <a:prstGeom prst="rect">
            <a:avLst/>
          </a:prstGeom>
          <a:noFill/>
        </p:spPr>
        <p:txBody>
          <a:bodyPr wrap="square">
            <a:spAutoFit/>
          </a:bodyPr>
          <a:lstStyle/>
          <a:p>
            <a:r>
              <a:rPr lang="en-US" sz="4000" dirty="0" err="1">
                <a:solidFill>
                  <a:srgbClr val="35475C"/>
                </a:solidFill>
                <a:latin typeface="Arial Black" panose="020B0A04020102020204" pitchFamily="34" charset="0"/>
              </a:rPr>
              <a:t>Origine</a:t>
            </a:r>
            <a:r>
              <a:rPr lang="en-US" sz="4000" dirty="0">
                <a:solidFill>
                  <a:srgbClr val="35475C"/>
                </a:solidFill>
                <a:latin typeface="Arial Black" panose="020B0A04020102020204" pitchFamily="34" charset="0"/>
              </a:rPr>
              <a:t> del Griot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4245233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43 African Storyteller Illustrations &amp;amp; Clip Art - iStock">
            <a:extLst>
              <a:ext uri="{FF2B5EF4-FFF2-40B4-BE49-F238E27FC236}">
                <a16:creationId xmlns:a16="http://schemas.microsoft.com/office/drawing/2014/main" id="{408A4CC2-5D68-4983-B626-D433040FD2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649866"/>
            <a:ext cx="4555700" cy="263091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3" name="Freeform: Shape 10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353" y="3550371"/>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5710139" y="758757"/>
            <a:ext cx="6195271" cy="6042093"/>
          </a:xfrm>
          <a:prstGeom prst="rect">
            <a:avLst/>
          </a:prstGeom>
        </p:spPr>
        <p:txBody>
          <a:bodyPr vert="horz" lIns="91440" tIns="45720" rIns="91440" bIns="45720" rtlCol="0">
            <a:normAutofit fontScale="92500"/>
          </a:bodyPr>
          <a:lstStyle/>
          <a:p>
            <a:pPr>
              <a:lnSpc>
                <a:spcPct val="90000"/>
              </a:lnSpc>
              <a:spcBef>
                <a:spcPts val="600"/>
              </a:spcBef>
              <a:spcAft>
                <a:spcPts val="600"/>
              </a:spcAft>
            </a:pPr>
            <a:r>
              <a:rPr lang="it-IT" sz="2400" dirty="0"/>
              <a:t>La parola potrebbe derivare dalla traslitterazione francese "</a:t>
            </a:r>
            <a:r>
              <a:rPr lang="it-IT" sz="2400" dirty="0" err="1"/>
              <a:t>guiriot</a:t>
            </a:r>
            <a:r>
              <a:rPr lang="it-IT" sz="2400" dirty="0"/>
              <a:t>" della parola portoghese "</a:t>
            </a:r>
            <a:r>
              <a:rPr lang="it-IT" sz="2400" dirty="0" err="1"/>
              <a:t>criado</a:t>
            </a:r>
            <a:r>
              <a:rPr lang="it-IT" sz="2400" dirty="0"/>
              <a:t>", o dal termine maschile singolare per "servo". 
I </a:t>
            </a:r>
            <a:r>
              <a:rPr lang="it-IT" sz="2400" dirty="0" err="1"/>
              <a:t>griot</a:t>
            </a:r>
            <a:r>
              <a:rPr lang="it-IT" sz="2400" dirty="0"/>
              <a:t> sono più predominanti nelle parti settentrionali dell'Africa occidentale. 
Vivono in molte parti dell'Africa occidentale e sono presenti tra i popoli Mande, </a:t>
            </a:r>
            <a:r>
              <a:rPr lang="it-IT" sz="2400" dirty="0" err="1"/>
              <a:t>Fulɓe</a:t>
            </a:r>
            <a:r>
              <a:rPr lang="it-IT" sz="2400" dirty="0"/>
              <a:t>, Hausa, </a:t>
            </a:r>
            <a:r>
              <a:rPr lang="it-IT" sz="2400" dirty="0" err="1"/>
              <a:t>Songhai</a:t>
            </a:r>
            <a:r>
              <a:rPr lang="it-IT" sz="2400" dirty="0"/>
              <a:t>, </a:t>
            </a:r>
            <a:r>
              <a:rPr lang="it-IT" sz="2400" dirty="0" err="1"/>
              <a:t>Tukulóor</a:t>
            </a:r>
            <a:r>
              <a:rPr lang="it-IT" sz="2400" dirty="0"/>
              <a:t>, Wolof, Serer, Mossi, </a:t>
            </a:r>
            <a:r>
              <a:rPr lang="it-IT" sz="2400" dirty="0" err="1"/>
              <a:t>Dagomba</a:t>
            </a:r>
            <a:r>
              <a:rPr lang="it-IT" sz="2400" dirty="0"/>
              <a:t>, arabi mauritani e molti altri gruppi più piccoli. 
Nelle lingue africane, i </a:t>
            </a:r>
            <a:r>
              <a:rPr lang="it-IT" sz="2400" dirty="0" err="1"/>
              <a:t>griot</a:t>
            </a:r>
            <a:r>
              <a:rPr lang="it-IT" sz="2400" dirty="0"/>
              <a:t> sono indicati con un certo numero di nomi: </a:t>
            </a:r>
            <a:r>
              <a:rPr lang="it-IT" sz="2400" dirty="0" err="1"/>
              <a:t>jeli</a:t>
            </a:r>
            <a:r>
              <a:rPr lang="it-IT" sz="2400" dirty="0"/>
              <a:t> nelle aree settentrionali di Mande, </a:t>
            </a:r>
            <a:r>
              <a:rPr lang="it-IT" sz="2400" dirty="0" err="1"/>
              <a:t>jali</a:t>
            </a:r>
            <a:r>
              <a:rPr lang="it-IT" sz="2400" dirty="0"/>
              <a:t> nelle aree meridionali di Mande, </a:t>
            </a:r>
            <a:r>
              <a:rPr lang="it-IT" sz="2400" dirty="0" err="1"/>
              <a:t>guewel</a:t>
            </a:r>
            <a:r>
              <a:rPr lang="it-IT" sz="2400" dirty="0"/>
              <a:t> in Wolof, </a:t>
            </a:r>
            <a:r>
              <a:rPr lang="it-IT" sz="2400" dirty="0" err="1"/>
              <a:t>kevel</a:t>
            </a:r>
            <a:r>
              <a:rPr lang="it-IT" sz="2400" dirty="0"/>
              <a:t> o </a:t>
            </a:r>
            <a:r>
              <a:rPr lang="it-IT" sz="2400" dirty="0" err="1"/>
              <a:t>kewel</a:t>
            </a:r>
            <a:r>
              <a:rPr lang="it-IT" sz="2400" dirty="0"/>
              <a:t> o </a:t>
            </a:r>
            <a:r>
              <a:rPr lang="it-IT" sz="2400" dirty="0" err="1"/>
              <a:t>okawul</a:t>
            </a:r>
            <a:r>
              <a:rPr lang="it-IT" sz="2400" dirty="0"/>
              <a:t> in Serer, </a:t>
            </a:r>
            <a:r>
              <a:rPr lang="it-IT" sz="2400" dirty="0" err="1"/>
              <a:t>gawlo</a:t>
            </a:r>
            <a:r>
              <a:rPr lang="it-IT" sz="2400" dirty="0"/>
              <a:t> 𞤺𞤢𞤱𞤤𞤮 a </a:t>
            </a:r>
            <a:r>
              <a:rPr lang="it-IT" sz="2400" dirty="0" err="1"/>
              <a:t>Pulaa</a:t>
            </a:r>
            <a:r>
              <a:rPr lang="it-IT" sz="2400" dirty="0"/>
              <a:t> (</a:t>
            </a:r>
            <a:r>
              <a:rPr lang="it-IT" sz="2400" dirty="0" err="1"/>
              <a:t>Fula</a:t>
            </a:r>
            <a:r>
              <a:rPr lang="it-IT" sz="2400" dirty="0"/>
              <a:t>), </a:t>
            </a:r>
            <a:r>
              <a:rPr lang="it-IT" sz="2400" dirty="0" err="1"/>
              <a:t>iggawen</a:t>
            </a:r>
            <a:r>
              <a:rPr lang="it-IT" sz="2400" dirty="0"/>
              <a:t> in </a:t>
            </a:r>
            <a:r>
              <a:rPr lang="it-IT" sz="2400" dirty="0" err="1"/>
              <a:t>Hassaniyan</a:t>
            </a:r>
            <a:r>
              <a:rPr lang="it-IT" sz="2400" dirty="0"/>
              <a:t>, </a:t>
            </a:r>
            <a:r>
              <a:rPr lang="it-IT" sz="2400" dirty="0" err="1"/>
              <a:t>arokin</a:t>
            </a:r>
            <a:r>
              <a:rPr lang="it-IT" sz="2400" dirty="0"/>
              <a:t> in Yoruba e diari o </a:t>
            </a:r>
            <a:r>
              <a:rPr lang="it-IT" sz="2400" dirty="0" err="1"/>
              <a:t>gesere</a:t>
            </a:r>
            <a:r>
              <a:rPr lang="it-IT" sz="2400" dirty="0"/>
              <a:t> in Soninke. 
</a:t>
            </a:r>
            <a:endParaRPr lang="en-US" sz="2400" dirty="0"/>
          </a:p>
        </p:txBody>
      </p:sp>
      <p:sp>
        <p:nvSpPr>
          <p:cNvPr id="105" name="Arc 10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639703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938992"/>
          </a:xfrm>
          <a:prstGeom prst="rect">
            <a:avLst/>
          </a:prstGeom>
          <a:noFill/>
        </p:spPr>
        <p:txBody>
          <a:bodyPr wrap="square">
            <a:spAutoFit/>
          </a:bodyPr>
          <a:lstStyle/>
          <a:p>
            <a:r>
              <a:rPr lang="en-US" sz="4000" dirty="0" err="1">
                <a:solidFill>
                  <a:srgbClr val="35475C"/>
                </a:solidFill>
                <a:latin typeface="Arial Black" panose="020B0A04020102020204" pitchFamily="34" charset="0"/>
              </a:rPr>
              <a:t>Cos'è</a:t>
            </a:r>
            <a:r>
              <a:rPr lang="en-US" sz="4000" dirty="0">
                <a:solidFill>
                  <a:srgbClr val="35475C"/>
                </a:solidFill>
                <a:latin typeface="Arial Black" panose="020B0A04020102020204" pitchFamily="34" charset="0"/>
              </a:rPr>
              <a:t> un Griot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96571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Griot - Wikipedia, la enciclopedia libre">
            <a:extLst>
              <a:ext uri="{FF2B5EF4-FFF2-40B4-BE49-F238E27FC236}">
                <a16:creationId xmlns:a16="http://schemas.microsoft.com/office/drawing/2014/main" id="{26D68D38-626A-4081-A391-34A622E80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6"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id="{764D62B8-C6A3-4C06-9AB5-C7AD926F7F74}"/>
              </a:ext>
            </a:extLst>
          </p:cNvPr>
          <p:cNvSpPr txBox="1"/>
          <p:nvPr/>
        </p:nvSpPr>
        <p:spPr>
          <a:xfrm>
            <a:off x="5109388" y="507046"/>
            <a:ext cx="6265250" cy="6350953"/>
          </a:xfrm>
          <a:prstGeom prst="rect">
            <a:avLst/>
          </a:prstGeom>
        </p:spPr>
        <p:txBody>
          <a:bodyPr vert="horz" lIns="91440" tIns="45720" rIns="91440" bIns="45720" rtlCol="0">
            <a:noAutofit/>
          </a:bodyPr>
          <a:lstStyle/>
          <a:p>
            <a:pPr>
              <a:lnSpc>
                <a:spcPct val="90000"/>
              </a:lnSpc>
              <a:spcAft>
                <a:spcPts val="1200"/>
              </a:spcAft>
            </a:pPr>
            <a:r>
              <a:rPr lang="it-IT" dirty="0"/>
              <a:t>Uno storico dell'Africa occidentale, un narratore, un cantante di lode, un poeta o un musicista è conosciuto come un </a:t>
            </a:r>
            <a:r>
              <a:rPr lang="it-IT" dirty="0" err="1"/>
              <a:t>griot</a:t>
            </a:r>
            <a:r>
              <a:rPr lang="it-IT" dirty="0"/>
              <a:t>.
Il </a:t>
            </a:r>
            <a:r>
              <a:rPr lang="it-IT" dirty="0" err="1"/>
              <a:t>griot</a:t>
            </a:r>
            <a:r>
              <a:rPr lang="it-IT" dirty="0"/>
              <a:t> è un deposito di tradizione orale ed è spesso considerato un leader a causa del loro ruolo di consigliere di figure reali.
A causa della prima di queste due funzioni, a volte sono indicati come un bardo.
I </a:t>
            </a:r>
            <a:r>
              <a:rPr lang="it-IT" dirty="0" err="1"/>
              <a:t>Griot</a:t>
            </a:r>
            <a:r>
              <a:rPr lang="it-IT" dirty="0"/>
              <a:t> apparvero per la prima volta nel 13 ° secolo nell'impero Mande del Mali. Per secoli, hanno raccontato la storia dell'impero, preservandone le tradizioni.
Nonostante la loro reputazione di cantanti di lode, i </a:t>
            </a:r>
            <a:r>
              <a:rPr lang="it-IT" dirty="0" err="1"/>
              <a:t>griot</a:t>
            </a:r>
            <a:r>
              <a:rPr lang="it-IT" dirty="0"/>
              <a:t> possono usare la loro abilità vocale per pettegolezzi, satira e commenti politici. Oggi possono trovarsi in molte parti dell'Africa occidentale e appartengono a una varietà di gruppi etnici.
I </a:t>
            </a:r>
            <a:r>
              <a:rPr lang="it-IT" dirty="0" err="1"/>
              <a:t>griot</a:t>
            </a:r>
            <a:r>
              <a:rPr lang="it-IT" dirty="0"/>
              <a:t> sono una casta endogama, il che significa che la maggior parte di loro sposa solo altri </a:t>
            </a:r>
            <a:r>
              <a:rPr lang="it-IT" dirty="0" err="1"/>
              <a:t>griot</a:t>
            </a:r>
            <a:r>
              <a:rPr lang="it-IT" dirty="0"/>
              <a:t>. Tramandano la tradizione narrativa di generazione in generazione. Ogni famiglia aristocratica di </a:t>
            </a:r>
            <a:r>
              <a:rPr lang="it-IT" dirty="0" err="1"/>
              <a:t>griot</a:t>
            </a:r>
            <a:r>
              <a:rPr lang="it-IT" dirty="0"/>
              <a:t> era accompagnata da una famiglia di alto rango di re guerrieri o imperatori. Nessun </a:t>
            </a:r>
            <a:r>
              <a:rPr lang="it-IT" dirty="0" err="1"/>
              <a:t>griot</a:t>
            </a:r>
            <a:r>
              <a:rPr lang="it-IT" dirty="0"/>
              <a:t> può esistere senza un re, e nessun re può esistere senza un </a:t>
            </a:r>
            <a:r>
              <a:rPr lang="it-IT" dirty="0" err="1"/>
              <a:t>griot</a:t>
            </a:r>
            <a:r>
              <a:rPr lang="it-IT" dirty="0"/>
              <a:t>. Il re, d'altra parte, può prestare il suo </a:t>
            </a:r>
            <a:r>
              <a:rPr lang="it-IT" dirty="0" err="1"/>
              <a:t>griot</a:t>
            </a:r>
            <a:r>
              <a:rPr lang="it-IT" dirty="0"/>
              <a:t> a un altro re. La maggior parte dei villaggi ne aveva uno che raccontava storie di nascite, morti, matrimoni, battaglie, cacce, affari e altri eventi.
</a:t>
            </a:r>
            <a:endParaRPr lang="en-US" dirty="0"/>
          </a:p>
        </p:txBody>
      </p:sp>
    </p:spTree>
    <p:extLst>
      <p:ext uri="{BB962C8B-B14F-4D97-AF65-F5344CB8AC3E}">
        <p14:creationId xmlns:p14="http://schemas.microsoft.com/office/powerpoint/2010/main" val="2845610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938992"/>
          </a:xfrm>
          <a:prstGeom prst="rect">
            <a:avLst/>
          </a:prstGeom>
          <a:noFill/>
        </p:spPr>
        <p:txBody>
          <a:bodyPr wrap="square">
            <a:spAutoFit/>
          </a:bodyPr>
          <a:lstStyle/>
          <a:p>
            <a:r>
              <a:rPr lang="en-US" sz="4000" dirty="0">
                <a:solidFill>
                  <a:srgbClr val="35475C"/>
                </a:solidFill>
                <a:latin typeface="Arial Black" panose="020B0A04020102020204" pitchFamily="34" charset="0"/>
              </a:rPr>
              <a:t>Griot e </a:t>
            </a:r>
            <a:r>
              <a:rPr lang="en-US" sz="4000" dirty="0" err="1">
                <a:solidFill>
                  <a:srgbClr val="35475C"/>
                </a:solidFill>
                <a:latin typeface="Arial Black" panose="020B0A04020102020204" pitchFamily="34" charset="0"/>
              </a:rPr>
              <a:t>Musica</a:t>
            </a:r>
            <a:r>
              <a:rPr lang="en-US" sz="4000" dirty="0">
                <a:solidFill>
                  <a:srgbClr val="35475C"/>
                </a:solidFill>
                <a:latin typeface="Arial Black" panose="020B0A04020102020204" pitchFamily="34" charset="0"/>
              </a:rPr>
              <a:t>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91427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3275108627"/>
              </p:ext>
            </p:extLst>
          </p:nvPr>
        </p:nvGraphicFramePr>
        <p:xfrm>
          <a:off x="1363132" y="973117"/>
          <a:ext cx="9609668" cy="5411894"/>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it-IT" dirty="0"/>
                        <a:t>Al completamento di questo modulo,                             i  partecipanti adulti saranno in grado di ... 
</a:t>
                      </a:r>
                      <a:endParaRPr lang="en-IE" dirty="0"/>
                    </a:p>
                  </a:txBody>
                  <a:tcPr/>
                </a:tc>
                <a:tc>
                  <a:txBody>
                    <a:bodyPr/>
                    <a:lstStyle/>
                    <a:p>
                      <a:pPr algn="ctr"/>
                      <a:endParaRPr lang="en-US" dirty="0"/>
                    </a:p>
                    <a:p>
                      <a:pPr algn="ctr"/>
                      <a:r>
                        <a:rPr lang="en-US" dirty="0" err="1"/>
                        <a:t>Conoscenze</a:t>
                      </a:r>
                      <a:r>
                        <a:rPr lang="en-US" dirty="0"/>
                        <a:t>
</a:t>
                      </a:r>
                      <a:endParaRPr lang="en-IE" dirty="0"/>
                    </a:p>
                  </a:txBody>
                  <a:tcPr/>
                </a:tc>
                <a:tc>
                  <a:txBody>
                    <a:bodyPr/>
                    <a:lstStyle/>
                    <a:p>
                      <a:pPr algn="ctr"/>
                      <a:endParaRPr lang="en-US" dirty="0"/>
                    </a:p>
                    <a:p>
                      <a:pPr algn="ctr"/>
                      <a:r>
                        <a:rPr lang="en-US" dirty="0"/>
                        <a:t>Skills </a:t>
                      </a:r>
                      <a:endParaRPr lang="en-IE" dirty="0"/>
                    </a:p>
                  </a:txBody>
                  <a:tcPr/>
                </a:tc>
                <a:tc>
                  <a:txBody>
                    <a:bodyPr/>
                    <a:lstStyle/>
                    <a:p>
                      <a:pPr algn="ctr"/>
                      <a:endParaRPr lang="en-US" dirty="0"/>
                    </a:p>
                    <a:p>
                      <a:pPr algn="ctr"/>
                      <a:r>
                        <a:rPr lang="en-US" dirty="0" err="1"/>
                        <a:t>Attitudini</a:t>
                      </a:r>
                      <a:r>
                        <a:rPr lang="en-US" dirty="0"/>
                        <a:t> </a:t>
                      </a:r>
                      <a:endParaRPr lang="en-IE" dirty="0"/>
                    </a:p>
                  </a:txBody>
                  <a:tcPr/>
                </a:tc>
                <a:extLst>
                  <a:ext uri="{0D108BD9-81ED-4DB2-BD59-A6C34878D82A}">
                    <a16:rowId xmlns:a16="http://schemas.microsoft.com/office/drawing/2014/main" val="190821590"/>
                  </a:ext>
                </a:extLst>
              </a:tr>
              <a:tr h="1075267">
                <a:tc>
                  <a:txBody>
                    <a:bodyPr/>
                    <a:lstStyle/>
                    <a:p>
                      <a:endParaRPr lang="en-I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Conoscenza di base del background dello storytelling africano</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Discutere l'importanza della narrazione per preservare la cultura</a:t>
                      </a:r>
                      <a:endParaRPr lang="en-IE"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Apertura per conoscere il significato culturale della narrazione africana </a:t>
                      </a:r>
                      <a:endParaRPr lang="en-IE" sz="1600" kern="1200" dirty="0">
                        <a:solidFill>
                          <a:schemeClr val="dk1"/>
                        </a:solidFill>
                        <a:effectLst/>
                        <a:latin typeface="+mn-lt"/>
                        <a:ea typeface="+mn-ea"/>
                        <a:cs typeface="+mn-cs"/>
                      </a:endParaRPr>
                    </a:p>
                  </a:txBody>
                  <a:tcPr/>
                </a:tc>
                <a:extLst>
                  <a:ext uri="{0D108BD9-81ED-4DB2-BD59-A6C34878D82A}">
                    <a16:rowId xmlns:a16="http://schemas.microsoft.com/office/drawing/2014/main"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Conoscenza di base delle storie africane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Descrivere il ruolo del </a:t>
                      </a:r>
                      <a:r>
                        <a:rPr lang="it-IT" sz="1600" kern="1200" dirty="0" err="1">
                          <a:solidFill>
                            <a:schemeClr val="dk1"/>
                          </a:solidFill>
                          <a:effectLst/>
                          <a:latin typeface="+mn-lt"/>
                          <a:ea typeface="+mn-ea"/>
                          <a:cs typeface="+mn-cs"/>
                        </a:rPr>
                        <a:t>Griot</a:t>
                      </a:r>
                      <a:r>
                        <a:rPr lang="it-IT" sz="1600" kern="1200" dirty="0">
                          <a:solidFill>
                            <a:schemeClr val="dk1"/>
                          </a:solidFill>
                          <a:effectLst/>
                          <a:latin typeface="+mn-lt"/>
                          <a:ea typeface="+mn-ea"/>
                          <a:cs typeface="+mn-cs"/>
                        </a:rPr>
                        <a:t> nella narrazione africana</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Riflettere sui valori sociali della cultura africana per comprendere le storie. </a:t>
                      </a: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val="3122784904"/>
                  </a:ext>
                </a:extLst>
              </a:tr>
              <a:tr h="1075267">
                <a:tc>
                  <a:txBody>
                    <a:bodyPr/>
                    <a:lstStyle/>
                    <a:p>
                      <a:endParaRPr lang="en-IE"/>
                    </a:p>
                  </a:txBody>
                  <a:tcPr/>
                </a:tc>
                <a:tc>
                  <a:txBody>
                    <a:bodyPr/>
                    <a:lstStyle/>
                    <a:p>
                      <a:pPr marL="285750" lvl="0" indent="-285750">
                        <a:buFont typeface="Courier New" panose="02070309020205020404" pitchFamily="49" charset="0"/>
                        <a:buChar char="o"/>
                      </a:pPr>
                      <a:r>
                        <a:rPr lang="it-IT" sz="1600" kern="1200" dirty="0">
                          <a:solidFill>
                            <a:schemeClr val="dk1"/>
                          </a:solidFill>
                          <a:effectLst/>
                          <a:latin typeface="+mn-lt"/>
                          <a:ea typeface="+mn-ea"/>
                          <a:cs typeface="+mn-cs"/>
                        </a:rPr>
                        <a:t>Conoscenza di base di un </a:t>
                      </a:r>
                      <a:r>
                        <a:rPr lang="it-IT" sz="1600" kern="1200" dirty="0" err="1">
                          <a:solidFill>
                            <a:schemeClr val="dk1"/>
                          </a:solidFill>
                          <a:effectLst/>
                          <a:latin typeface="+mn-lt"/>
                          <a:ea typeface="+mn-ea"/>
                          <a:cs typeface="+mn-cs"/>
                        </a:rPr>
                        <a:t>Griot</a:t>
                      </a:r>
                      <a:r>
                        <a:rPr lang="it-IT" sz="1600" kern="1200" dirty="0">
                          <a:solidFill>
                            <a:schemeClr val="dk1"/>
                          </a:solidFill>
                          <a:effectLst/>
                          <a:latin typeface="+mn-lt"/>
                          <a:ea typeface="+mn-ea"/>
                          <a:cs typeface="+mn-cs"/>
                        </a:rPr>
                        <a:t> come narratore, insegnante e consulente </a:t>
                      </a:r>
                      <a:endParaRPr lang="en-IE"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Identificare gli elementi e le caratteristiche della narrazione africana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Apprezzare la partecipazione comunitaria della narrazione africana e di come contribuisce alla cultura, all'identità e alla logica. </a:t>
                      </a: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val="822328421"/>
                  </a:ext>
                </a:extLst>
              </a:tr>
            </a:tbl>
          </a:graphicData>
        </a:graphic>
      </p:graphicFrame>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Tree>
    <p:extLst>
      <p:ext uri="{BB962C8B-B14F-4D97-AF65-F5344CB8AC3E}">
        <p14:creationId xmlns:p14="http://schemas.microsoft.com/office/powerpoint/2010/main" val="1420086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CuadroTexto 7">
            <a:extLst>
              <a:ext uri="{FF2B5EF4-FFF2-40B4-BE49-F238E27FC236}">
                <a16:creationId xmlns:a16="http://schemas.microsoft.com/office/drawing/2014/main" id="{764D62B8-C6A3-4C06-9AB5-C7AD926F7F74}"/>
              </a:ext>
            </a:extLst>
          </p:cNvPr>
          <p:cNvSpPr txBox="1"/>
          <p:nvPr/>
        </p:nvSpPr>
        <p:spPr>
          <a:xfrm>
            <a:off x="494675" y="359764"/>
            <a:ext cx="6126618" cy="5833974"/>
          </a:xfrm>
          <a:prstGeom prst="rect">
            <a:avLst/>
          </a:prstGeom>
        </p:spPr>
        <p:txBody>
          <a:bodyPr vert="horz" lIns="91440" tIns="45720" rIns="91440" bIns="45720" rtlCol="0">
            <a:noAutofit/>
          </a:bodyPr>
          <a:lstStyle/>
          <a:p>
            <a:pPr>
              <a:lnSpc>
                <a:spcPct val="90000"/>
              </a:lnSpc>
              <a:spcBef>
                <a:spcPts val="600"/>
              </a:spcBef>
              <a:spcAft>
                <a:spcPts val="600"/>
              </a:spcAft>
            </a:pPr>
            <a:r>
              <a:rPr lang="it-IT" sz="2000" dirty="0"/>
              <a:t>I </a:t>
            </a:r>
            <a:r>
              <a:rPr lang="it-IT" sz="2000" dirty="0" err="1"/>
              <a:t>Griot</a:t>
            </a:r>
            <a:r>
              <a:rPr lang="it-IT" sz="2000" dirty="0"/>
              <a:t> sono spesso abili strumentisti oltre ad essere cantanti e commentatori sociali.
Il kora, il </a:t>
            </a:r>
            <a:r>
              <a:rPr lang="it-IT" sz="2000" dirty="0" err="1"/>
              <a:t>khalam</a:t>
            </a:r>
            <a:r>
              <a:rPr lang="it-IT" sz="2000" dirty="0"/>
              <a:t> (o </a:t>
            </a:r>
            <a:r>
              <a:rPr lang="it-IT" sz="2000" dirty="0" err="1"/>
              <a:t>xalam</a:t>
            </a:r>
            <a:r>
              <a:rPr lang="it-IT" sz="2000" dirty="0"/>
              <a:t>), il </a:t>
            </a:r>
            <a:r>
              <a:rPr lang="it-IT" sz="2000" dirty="0" err="1"/>
              <a:t>goje</a:t>
            </a:r>
            <a:r>
              <a:rPr lang="it-IT" sz="2000" dirty="0"/>
              <a:t> (o n'ko in </a:t>
            </a:r>
            <a:r>
              <a:rPr lang="it-IT" sz="2000" dirty="0" err="1"/>
              <a:t>Mandinka</a:t>
            </a:r>
            <a:r>
              <a:rPr lang="it-IT" sz="2000" dirty="0"/>
              <a:t>), il balafon, il </a:t>
            </a:r>
            <a:r>
              <a:rPr lang="it-IT" sz="2000" dirty="0" err="1"/>
              <a:t>junjung</a:t>
            </a:r>
            <a:r>
              <a:rPr lang="it-IT" sz="2000" dirty="0"/>
              <a:t> e il </a:t>
            </a:r>
            <a:r>
              <a:rPr lang="it-IT" sz="2000" dirty="0" err="1"/>
              <a:t>ngoni</a:t>
            </a:r>
            <a:r>
              <a:rPr lang="it-IT" sz="2000" dirty="0"/>
              <a:t> sono tra i loro strumenti.
La kora è uno strumento simile al liuto con un lungo manico e 21 corde. Lo </a:t>
            </a:r>
            <a:r>
              <a:rPr lang="it-IT" sz="2000" dirty="0" err="1"/>
              <a:t>xalam</a:t>
            </a:r>
            <a:r>
              <a:rPr lang="it-IT" sz="2000" dirty="0"/>
              <a:t> è una variante della kora che in genere ha meno di cinque corde. Entrambi hanno corpi di zucca che fungono da risonatore. Anche gli </a:t>
            </a:r>
            <a:r>
              <a:rPr lang="it-IT" sz="2000" dirty="0" err="1"/>
              <a:t>ngoni</a:t>
            </a:r>
            <a:r>
              <a:rPr lang="it-IT" sz="2000" dirty="0"/>
              <a:t>, che hanno cinque o sei corde, sono simili a questi due strumenti. Il balafon è un tipo di xilofono di legno, mentre il </a:t>
            </a:r>
            <a:r>
              <a:rPr lang="it-IT" sz="2000" dirty="0" err="1"/>
              <a:t>goje</a:t>
            </a:r>
            <a:r>
              <a:rPr lang="it-IT" sz="2000" dirty="0"/>
              <a:t> è uno strumento a corde suonato con un arco, simile a un violino.
L'Enciclopedia Britannica dice: "I liuti pizzicati dall'Africa occidentale, come il </a:t>
            </a:r>
            <a:r>
              <a:rPr lang="it-IT" sz="2000" dirty="0" err="1"/>
              <a:t>konting</a:t>
            </a:r>
            <a:r>
              <a:rPr lang="it-IT" sz="2000" dirty="0"/>
              <a:t>, il </a:t>
            </a:r>
            <a:r>
              <a:rPr lang="it-IT" sz="2000" dirty="0" err="1"/>
              <a:t>khalam</a:t>
            </a:r>
            <a:r>
              <a:rPr lang="it-IT" sz="2000" dirty="0"/>
              <a:t> e il </a:t>
            </a:r>
            <a:r>
              <a:rPr lang="it-IT" sz="2000" dirty="0" err="1"/>
              <a:t>nkoni</a:t>
            </a:r>
            <a:r>
              <a:rPr lang="it-IT" sz="2000" dirty="0"/>
              <a:t> (notato da Ibn </a:t>
            </a:r>
            <a:r>
              <a:rPr lang="it-IT" sz="2000" dirty="0" err="1"/>
              <a:t>Baah</a:t>
            </a:r>
            <a:r>
              <a:rPr lang="it-IT" sz="2000" dirty="0"/>
              <a:t> nel 1353), potrebbero aver avuto origine nell'antico Egitto. Si pensa che il </a:t>
            </a:r>
            <a:r>
              <a:rPr lang="it-IT" sz="2000" dirty="0" err="1"/>
              <a:t>khalam</a:t>
            </a:r>
            <a:r>
              <a:rPr lang="it-IT" sz="2000" dirty="0"/>
              <a:t> sia l'antenato del banjo. Il </a:t>
            </a:r>
            <a:r>
              <a:rPr lang="it-IT" sz="2000" dirty="0" err="1"/>
              <a:t>ramkie</a:t>
            </a:r>
            <a:r>
              <a:rPr lang="it-IT" sz="2000" dirty="0"/>
              <a:t> del Sud Africa è un altro liuto dal collo lungo".
</a:t>
            </a:r>
            <a:endParaRPr lang="en-US" sz="2000" dirty="0"/>
          </a:p>
        </p:txBody>
      </p:sp>
      <p:pic>
        <p:nvPicPr>
          <p:cNvPr id="17412" name="Picture 4">
            <a:extLst>
              <a:ext uri="{FF2B5EF4-FFF2-40B4-BE49-F238E27FC236}">
                <a16:creationId xmlns:a16="http://schemas.microsoft.com/office/drawing/2014/main" id="{79CE7B1C-2405-4E8F-8559-39E1BA5E5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9119"/>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39"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3995180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35341" y="2767280"/>
            <a:ext cx="3244977" cy="1938992"/>
          </a:xfrm>
          <a:prstGeom prst="rect">
            <a:avLst/>
          </a:prstGeom>
          <a:noFill/>
        </p:spPr>
        <p:txBody>
          <a:bodyPr wrap="square">
            <a:spAutoFit/>
          </a:bodyPr>
          <a:lstStyle/>
          <a:p>
            <a:r>
              <a:rPr lang="en-US" sz="4000" dirty="0">
                <a:solidFill>
                  <a:srgbClr val="35475C"/>
                </a:solidFill>
                <a:latin typeface="Arial Black" panose="020B0A04020102020204" pitchFamily="34" charset="0"/>
              </a:rPr>
              <a:t>Il </a:t>
            </a:r>
            <a:r>
              <a:rPr lang="en-US" sz="4000" dirty="0" err="1">
                <a:solidFill>
                  <a:srgbClr val="35475C"/>
                </a:solidFill>
                <a:latin typeface="Arial Black" panose="020B0A04020102020204" pitchFamily="34" charset="0"/>
              </a:rPr>
              <a:t>ruolo</a:t>
            </a:r>
            <a:r>
              <a:rPr lang="en-US" sz="4000" dirty="0">
                <a:solidFill>
                  <a:srgbClr val="35475C"/>
                </a:solidFill>
                <a:latin typeface="Arial Black" panose="020B0A04020102020204" pitchFamily="34" charset="0"/>
              </a:rPr>
              <a:t> </a:t>
            </a:r>
            <a:r>
              <a:rPr lang="en-US" sz="4000" dirty="0" err="1">
                <a:solidFill>
                  <a:srgbClr val="35475C"/>
                </a:solidFill>
                <a:latin typeface="Arial Black" panose="020B0A04020102020204" pitchFamily="34" charset="0"/>
              </a:rPr>
              <a:t>dei</a:t>
            </a:r>
            <a:r>
              <a:rPr lang="en-US" sz="4000" dirty="0">
                <a:solidFill>
                  <a:srgbClr val="35475C"/>
                </a:solidFill>
                <a:latin typeface="Arial Black" panose="020B0A04020102020204" pitchFamily="34" charset="0"/>
              </a:rPr>
              <a:t> Griot
</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058874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E4D938A4-397D-4F8D-ADFF-E916F0E8C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36"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9" name="Straight Connector 138">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5036"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20482" name="Picture 2" descr="Griot | Trovador-historiador africano">
            <a:extLst>
              <a:ext uri="{FF2B5EF4-FFF2-40B4-BE49-F238E27FC236}">
                <a16:creationId xmlns:a16="http://schemas.microsoft.com/office/drawing/2014/main" id="{4B8ED92C-40C1-4B6B-A690-8AAD8EA76D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276" y="549330"/>
            <a:ext cx="2395949" cy="3562751"/>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356045"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sp>
        <p:nvSpPr>
          <p:cNvPr id="143" name="Oval 142">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7614" y="2755933"/>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E6A3848C-D3BE-4C27-B5E9-E9A17BA11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7027" y="4776281"/>
            <a:ext cx="2531361" cy="1491694"/>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8" name="CuadroTexto 7">
            <a:extLst>
              <a:ext uri="{FF2B5EF4-FFF2-40B4-BE49-F238E27FC236}">
                <a16:creationId xmlns:a16="http://schemas.microsoft.com/office/drawing/2014/main" id="{764D62B8-C6A3-4C06-9AB5-C7AD926F7F74}"/>
              </a:ext>
            </a:extLst>
          </p:cNvPr>
          <p:cNvSpPr txBox="1"/>
          <p:nvPr/>
        </p:nvSpPr>
        <p:spPr>
          <a:xfrm>
            <a:off x="5997943" y="908588"/>
            <a:ext cx="5393361" cy="5472757"/>
          </a:xfrm>
          <a:prstGeom prst="rect">
            <a:avLst/>
          </a:prstGeom>
        </p:spPr>
        <p:txBody>
          <a:bodyPr vert="horz" lIns="91440" tIns="45720" rIns="91440" bIns="45720" rtlCol="0">
            <a:normAutofit/>
          </a:bodyPr>
          <a:lstStyle/>
          <a:p>
            <a:pPr>
              <a:lnSpc>
                <a:spcPct val="90000"/>
              </a:lnSpc>
              <a:spcAft>
                <a:spcPts val="600"/>
              </a:spcAft>
            </a:pPr>
            <a:r>
              <a:rPr lang="it-IT" sz="2400" dirty="0"/>
              <a:t>I </a:t>
            </a:r>
            <a:r>
              <a:rPr lang="it-IT" sz="2400" dirty="0" err="1"/>
              <a:t>griot</a:t>
            </a:r>
            <a:r>
              <a:rPr lang="it-IT" sz="2400" dirty="0"/>
              <a:t> svolgono un ruolo importante nella conservazione della storia di un popolo, specialmente secoli fa, quando la tecnologia non era così avanzata come lo è ora, e così un intero lignaggio e la storia dei popoli sarebbero stati dimenticati.
Questo è particolarmente importante per le comunità in cui nessuno ha mai imparato a scrivere o a leggere.
Sebbene un tempo fossero conosciuti come consiglieri di villaggio e diplomatici che erano chiamati a intervenire durante le dispute, questo ruolo è ora diminuito e sono più come dei intrattenitori</a:t>
            </a:r>
            <a:r>
              <a:rPr lang="en-US" sz="2400" dirty="0"/>
              <a:t>.</a:t>
            </a:r>
          </a:p>
        </p:txBody>
      </p:sp>
      <p:sp>
        <p:nvSpPr>
          <p:cNvPr id="147" name="Arc 146">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53204"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id="{A507D2DF-0C99-4EBD-8C41-C66619ED5F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04084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8DEEB18-A587-4352-87F4-01435D8A98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6" name="Rectangle 35">
            <a:extLst>
              <a:ext uri="{FF2B5EF4-FFF2-40B4-BE49-F238E27FC236}">
                <a16:creationId xmlns:a16="http://schemas.microsoft.com/office/drawing/2014/main" id="{62FC1390-DBD0-4BA0-93BD-1B3132A9F77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37" name="Picture 36" descr="Text&#10;&#10;Description automatically generated">
            <a:extLst>
              <a:ext uri="{FF2B5EF4-FFF2-40B4-BE49-F238E27FC236}">
                <a16:creationId xmlns:a16="http://schemas.microsoft.com/office/drawing/2014/main" id="{46A441E1-54E8-48FC-9EE6-86A662D4E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4" name="Rectangle 23">
            <a:extLst>
              <a:ext uri="{FF2B5EF4-FFF2-40B4-BE49-F238E27FC236}">
                <a16:creationId xmlns:a16="http://schemas.microsoft.com/office/drawing/2014/main" id="{DD529299-A547-4793-AF2A-A1135384F7E8}"/>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32" name="Graphic 31">
            <a:extLst>
              <a:ext uri="{FF2B5EF4-FFF2-40B4-BE49-F238E27FC236}">
                <a16:creationId xmlns:a16="http://schemas.microsoft.com/office/drawing/2014/main" id="{31F96104-E1A3-41CA-9E07-F1F53B5DAA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4" name="Título 3">
            <a:extLst>
              <a:ext uri="{FF2B5EF4-FFF2-40B4-BE49-F238E27FC236}">
                <a16:creationId xmlns:a16="http://schemas.microsoft.com/office/drawing/2014/main" id="{1DCD1D32-87C3-4AE2-BF36-6B60DE11F9C4}"/>
              </a:ext>
            </a:extLst>
          </p:cNvPr>
          <p:cNvSpPr>
            <a:spLocks noGrp="1"/>
          </p:cNvSpPr>
          <p:nvPr>
            <p:ph type="title"/>
          </p:nvPr>
        </p:nvSpPr>
        <p:spPr/>
        <p:txBody>
          <a:bodyPr/>
          <a:lstStyle/>
          <a:p>
            <a:r>
              <a:rPr lang="es-ES" dirty="0"/>
              <a:t>https://youtu.be/OJhFrd05zY8</a:t>
            </a:r>
          </a:p>
        </p:txBody>
      </p:sp>
    </p:spTree>
    <p:extLst>
      <p:ext uri="{BB962C8B-B14F-4D97-AF65-F5344CB8AC3E}">
        <p14:creationId xmlns:p14="http://schemas.microsoft.com/office/powerpoint/2010/main" val="1503972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A524F87-5027-4130-85A1-5BF4F1516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50" y="0"/>
            <a:ext cx="12192000" cy="6858000"/>
          </a:xfrm>
          <a:prstGeom prst="rect">
            <a:avLst/>
          </a:prstGeom>
        </p:spPr>
      </p:pic>
      <p:sp>
        <p:nvSpPr>
          <p:cNvPr id="13" name="Rectangle 12">
            <a:extLst>
              <a:ext uri="{FF2B5EF4-FFF2-40B4-BE49-F238E27FC236}">
                <a16:creationId xmlns:a16="http://schemas.microsoft.com/office/drawing/2014/main" id="{0E667394-EFEE-409F-803D-DC46ADE336FF}"/>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4" name="Picture 13" descr="Text&#10;&#10;Description automatically generated">
            <a:extLst>
              <a:ext uri="{FF2B5EF4-FFF2-40B4-BE49-F238E27FC236}">
                <a16:creationId xmlns:a16="http://schemas.microsoft.com/office/drawing/2014/main" id="{96A3560A-AA4F-463E-A18A-1D5C43848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1" name="Rectangle 10">
            <a:extLst>
              <a:ext uri="{FF2B5EF4-FFF2-40B4-BE49-F238E27FC236}">
                <a16:creationId xmlns:a16="http://schemas.microsoft.com/office/drawing/2014/main" id="{9F6F8684-707E-4F85-AF7F-2A55B3071E6B}"/>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2" name="Graphic 11">
            <a:extLst>
              <a:ext uri="{FF2B5EF4-FFF2-40B4-BE49-F238E27FC236}">
                <a16:creationId xmlns:a16="http://schemas.microsoft.com/office/drawing/2014/main" id="{EB67E7E9-4914-4D97-870C-71C494707A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id="{AE589113-1435-4724-B05C-D8AC472A0007}"/>
              </a:ext>
            </a:extLst>
          </p:cNvPr>
          <p:cNvSpPr txBox="1"/>
          <p:nvPr/>
        </p:nvSpPr>
        <p:spPr>
          <a:xfrm>
            <a:off x="765109" y="474345"/>
            <a:ext cx="10348365" cy="5324535"/>
          </a:xfrm>
          <a:prstGeom prst="rect">
            <a:avLst/>
          </a:prstGeom>
          <a:noFill/>
        </p:spPr>
        <p:txBody>
          <a:bodyPr wrap="square">
            <a:spAutoFit/>
          </a:bodyPr>
          <a:lstStyle/>
          <a:p>
            <a:r>
              <a:rPr lang="en-US" sz="4000" dirty="0" err="1"/>
              <a:t>Conclusioni</a:t>
            </a:r>
            <a:r>
              <a:rPr lang="en-US" sz="4000" dirty="0"/>
              <a:t> 
</a:t>
            </a:r>
            <a:endParaRPr lang="en-US" sz="2000" dirty="0"/>
          </a:p>
          <a:p>
            <a:pPr marL="285750" indent="-285750">
              <a:buFont typeface="Arial" panose="020B0604020202020204" pitchFamily="34" charset="0"/>
              <a:buChar char="•"/>
            </a:pPr>
            <a:r>
              <a:rPr lang="it-IT" sz="2000" dirty="0"/>
              <a:t>Lo storytelling è un'esperienza partecipativa comune.
Lo stile e la struttura della storia illustrano la sua importanza e il suo significato. 
L'uso di proverbi e parabole aumenterebbero il peso e il significato della narrazione.            Questi sono un mezzo per trasmettere antiche conoscenze, saggezza, sentimenti profondi nelle società orali. 
Le storie sostengono e rafforzano le dottrine fondamentali della cultura popolare.                                     Lo storytelling è uno strumento potente.
La lezione principale dietro le storie africane orali è di insegnare e influenzare i principi della moralità e fornire ai giovani un senso di identità e appartenenza. 
La narrazione africana è un potente strumento pedagogico per comunicare conoscenza e saggezza. </a:t>
            </a:r>
            <a:r>
              <a:rPr lang="it-IT" sz="2000"/>
              <a:t>Non è una </a:t>
            </a:r>
            <a:r>
              <a:rPr lang="it-IT" sz="2000" dirty="0"/>
              <a:t>semplice fonte di intrattenimento, la storia aiuta ad affinare la creatività e l'immaginazione delle persone, a modellare il loro comportamento, ad allenare il loro intelletto e a regolare le loro emozioni.</a:t>
            </a:r>
            <a:endParaRPr lang="es-ES" sz="2000" dirty="0"/>
          </a:p>
        </p:txBody>
      </p:sp>
    </p:spTree>
    <p:extLst>
      <p:ext uri="{BB962C8B-B14F-4D97-AF65-F5344CB8AC3E}">
        <p14:creationId xmlns:p14="http://schemas.microsoft.com/office/powerpoint/2010/main" val="17640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EEF9A8-0EF0-4F47-9334-882352D03E6F}"/>
              </a:ext>
            </a:extLst>
          </p:cNvPr>
          <p:cNvSpPr txBox="1"/>
          <p:nvPr/>
        </p:nvSpPr>
        <p:spPr>
          <a:xfrm>
            <a:off x="3037812" y="6117162"/>
            <a:ext cx="6771640" cy="553998"/>
          </a:xfrm>
          <a:prstGeom prst="rect">
            <a:avLst/>
          </a:prstGeom>
          <a:noFill/>
        </p:spPr>
        <p:txBody>
          <a:bodyPr wrap="square" rtlCol="0">
            <a:spAutoFit/>
          </a:bodyPr>
          <a:lstStyle/>
          <a:p>
            <a:pPr algn="ctr"/>
            <a:r>
              <a:rPr lang="en-IE" sz="1000" dirty="0">
                <a:latin typeface="Arial" panose="020B0604020202020204" pitchFamily="34" charset="0"/>
                <a:ea typeface="Source Sans Pro" panose="020B0503030403020204" pitchFamily="34" charset="0"/>
                <a:cs typeface="Arial" panose="020B0604020202020204" pitchFamily="34" charset="0"/>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p>
        </p:txBody>
      </p:sp>
      <p:pic>
        <p:nvPicPr>
          <p:cNvPr id="16" name="Picture 15" descr="Text&#10;&#10;Description automatically generated">
            <a:extLst>
              <a:ext uri="{FF2B5EF4-FFF2-40B4-BE49-F238E27FC236}">
                <a16:creationId xmlns:a16="http://schemas.microsoft.com/office/drawing/2014/main" id="{1046E75C-E353-4A3C-B7E4-09408ABF9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3" name="Rectangle 12">
            <a:extLst>
              <a:ext uri="{FF2B5EF4-FFF2-40B4-BE49-F238E27FC236}">
                <a16:creationId xmlns:a16="http://schemas.microsoft.com/office/drawing/2014/main" id="{C406CC07-A3A8-44B0-BDA3-358556AFC3D7}"/>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5" name="Graphic 14">
            <a:extLst>
              <a:ext uri="{FF2B5EF4-FFF2-40B4-BE49-F238E27FC236}">
                <a16:creationId xmlns:a16="http://schemas.microsoft.com/office/drawing/2014/main" id="{67E3D1A4-C212-403F-A86A-BD1ADF95EA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4639" y="152449"/>
            <a:ext cx="462675" cy="709197"/>
          </a:xfrm>
          <a:prstGeom prst="rect">
            <a:avLst/>
          </a:prstGeom>
        </p:spPr>
      </p:pic>
      <p:grpSp>
        <p:nvGrpSpPr>
          <p:cNvPr id="36" name="Group 35">
            <a:extLst>
              <a:ext uri="{FF2B5EF4-FFF2-40B4-BE49-F238E27FC236}">
                <a16:creationId xmlns:a16="http://schemas.microsoft.com/office/drawing/2014/main" id="{951AAFF6-F606-4C24-8F4D-8AB0BF882349}"/>
              </a:ext>
            </a:extLst>
          </p:cNvPr>
          <p:cNvGrpSpPr/>
          <p:nvPr/>
        </p:nvGrpSpPr>
        <p:grpSpPr>
          <a:xfrm>
            <a:off x="2602130" y="3591659"/>
            <a:ext cx="6987740" cy="2019664"/>
            <a:chOff x="1671918" y="2487063"/>
            <a:chExt cx="6453775" cy="1865333"/>
          </a:xfrm>
        </p:grpSpPr>
        <p:pic>
          <p:nvPicPr>
            <p:cNvPr id="37" name="Graphic 36">
              <a:extLst>
                <a:ext uri="{FF2B5EF4-FFF2-40B4-BE49-F238E27FC236}">
                  <a16:creationId xmlns:a16="http://schemas.microsoft.com/office/drawing/2014/main" id="{66140CC0-DD31-4BF5-9D75-3E4A33AFD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337" y="3554732"/>
              <a:ext cx="1131311" cy="754207"/>
            </a:xfrm>
            <a:prstGeom prst="rect">
              <a:avLst/>
            </a:prstGeom>
          </p:spPr>
        </p:pic>
        <p:pic>
          <p:nvPicPr>
            <p:cNvPr id="38" name="Picture 37" descr="Logo&#10;&#10;Description automatically generated">
              <a:extLst>
                <a:ext uri="{FF2B5EF4-FFF2-40B4-BE49-F238E27FC236}">
                  <a16:creationId xmlns:a16="http://schemas.microsoft.com/office/drawing/2014/main" id="{90CD0247-B095-4EFF-8307-A72C8D637A1C}"/>
                </a:ext>
              </a:extLst>
            </p:cNvPr>
            <p:cNvPicPr>
              <a:picLocks noChangeAspect="1"/>
            </p:cNvPicPr>
            <p:nvPr/>
          </p:nvPicPr>
          <p:blipFill>
            <a:blip r:embed="rId7"/>
            <a:stretch>
              <a:fillRect/>
            </a:stretch>
          </p:blipFill>
          <p:spPr>
            <a:xfrm>
              <a:off x="6637985" y="3567439"/>
              <a:ext cx="1487708" cy="741500"/>
            </a:xfrm>
            <a:prstGeom prst="rect">
              <a:avLst/>
            </a:prstGeom>
          </p:spPr>
        </p:pic>
        <p:pic>
          <p:nvPicPr>
            <p:cNvPr id="39" name="Picture 38" descr="A picture containing text, first-aid kit, sign&#10;&#10;Description automatically generated">
              <a:extLst>
                <a:ext uri="{FF2B5EF4-FFF2-40B4-BE49-F238E27FC236}">
                  <a16:creationId xmlns:a16="http://schemas.microsoft.com/office/drawing/2014/main" id="{C6F18F93-09C7-43BD-AB66-E8BC5E4D8BFB}"/>
                </a:ext>
              </a:extLst>
            </p:cNvPr>
            <p:cNvPicPr>
              <a:picLocks noChangeAspect="1"/>
            </p:cNvPicPr>
            <p:nvPr/>
          </p:nvPicPr>
          <p:blipFill>
            <a:blip r:embed="rId8"/>
            <a:stretch>
              <a:fillRect/>
            </a:stretch>
          </p:blipFill>
          <p:spPr>
            <a:xfrm>
              <a:off x="4572000" y="2510287"/>
              <a:ext cx="594745" cy="853963"/>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1F4DD8DE-2D9D-497A-A591-6D98B6674481}"/>
                </a:ext>
              </a:extLst>
            </p:cNvPr>
            <p:cNvPicPr>
              <a:picLocks noChangeAspect="1"/>
            </p:cNvPicPr>
            <p:nvPr/>
          </p:nvPicPr>
          <p:blipFill>
            <a:blip r:embed="rId9"/>
            <a:stretch>
              <a:fillRect/>
            </a:stretch>
          </p:blipFill>
          <p:spPr>
            <a:xfrm>
              <a:off x="5827597" y="2487063"/>
              <a:ext cx="1007918" cy="1007918"/>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A3F37A4B-D4D6-4B43-871C-F3519CC2C047}"/>
                </a:ext>
              </a:extLst>
            </p:cNvPr>
            <p:cNvPicPr>
              <a:picLocks noChangeAspect="1"/>
            </p:cNvPicPr>
            <p:nvPr/>
          </p:nvPicPr>
          <p:blipFill>
            <a:blip r:embed="rId10"/>
            <a:stretch>
              <a:fillRect/>
            </a:stretch>
          </p:blipFill>
          <p:spPr>
            <a:xfrm>
              <a:off x="5228359" y="3462417"/>
              <a:ext cx="889979" cy="889979"/>
            </a:xfrm>
            <a:prstGeom prst="rect">
              <a:avLst/>
            </a:prstGeom>
          </p:spPr>
        </p:pic>
        <p:pic>
          <p:nvPicPr>
            <p:cNvPr id="42" name="Picture 41" descr="Logo&#10;&#10;Description automatically generated with medium confidence">
              <a:extLst>
                <a:ext uri="{FF2B5EF4-FFF2-40B4-BE49-F238E27FC236}">
                  <a16:creationId xmlns:a16="http://schemas.microsoft.com/office/drawing/2014/main" id="{5C7CE113-8AC5-42D0-B42B-6E62F982A446}"/>
                </a:ext>
              </a:extLst>
            </p:cNvPr>
            <p:cNvPicPr>
              <a:picLocks noChangeAspect="1"/>
            </p:cNvPicPr>
            <p:nvPr/>
          </p:nvPicPr>
          <p:blipFill>
            <a:blip r:embed="rId11"/>
            <a:stretch>
              <a:fillRect/>
            </a:stretch>
          </p:blipFill>
          <p:spPr>
            <a:xfrm>
              <a:off x="1671918" y="3687222"/>
              <a:ext cx="1487708" cy="607605"/>
            </a:xfrm>
            <a:prstGeom prst="rect">
              <a:avLst/>
            </a:prstGeom>
          </p:spPr>
        </p:pic>
        <p:pic>
          <p:nvPicPr>
            <p:cNvPr id="43" name="Picture 42" descr="Logo&#10;&#10;Description automatically generated with medium confidence">
              <a:extLst>
                <a:ext uri="{FF2B5EF4-FFF2-40B4-BE49-F238E27FC236}">
                  <a16:creationId xmlns:a16="http://schemas.microsoft.com/office/drawing/2014/main" id="{7521D7B5-D7B5-4091-AD00-3EA0A7E831C4}"/>
                </a:ext>
              </a:extLst>
            </p:cNvPr>
            <p:cNvPicPr>
              <a:picLocks noChangeAspect="1"/>
            </p:cNvPicPr>
            <p:nvPr/>
          </p:nvPicPr>
          <p:blipFill>
            <a:blip r:embed="rId12"/>
            <a:stretch>
              <a:fillRect/>
            </a:stretch>
          </p:blipFill>
          <p:spPr>
            <a:xfrm>
              <a:off x="2822894" y="2510287"/>
              <a:ext cx="1007918" cy="984694"/>
            </a:xfrm>
            <a:prstGeom prst="rect">
              <a:avLst/>
            </a:prstGeom>
          </p:spPr>
        </p:pic>
      </p:grpSp>
      <p:pic>
        <p:nvPicPr>
          <p:cNvPr id="44" name="Graphic 43">
            <a:extLst>
              <a:ext uri="{FF2B5EF4-FFF2-40B4-BE49-F238E27FC236}">
                <a16:creationId xmlns:a16="http://schemas.microsoft.com/office/drawing/2014/main" id="{683C977E-5F8E-4FDE-B5D0-2BD4CAE2AA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29963" y="398400"/>
            <a:ext cx="1932074" cy="2501140"/>
          </a:xfrm>
          <a:prstGeom prst="rect">
            <a:avLst/>
          </a:prstGeom>
        </p:spPr>
      </p:pic>
    </p:spTree>
    <p:extLst>
      <p:ext uri="{BB962C8B-B14F-4D97-AF65-F5344CB8AC3E}">
        <p14:creationId xmlns:p14="http://schemas.microsoft.com/office/powerpoint/2010/main" val="1793413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4267900490"/>
              </p:ext>
            </p:extLst>
          </p:nvPr>
        </p:nvGraphicFramePr>
        <p:xfrm>
          <a:off x="1363132" y="973117"/>
          <a:ext cx="9609668" cy="4924214"/>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it-IT" dirty="0"/>
                        <a:t>Al completamento di questo modulo, i partecipanti adulti saranno in grado di ... 
</a:t>
                      </a:r>
                      <a:endParaRPr lang="en-IE" dirty="0"/>
                    </a:p>
                  </a:txBody>
                  <a:tcPr/>
                </a:tc>
                <a:tc>
                  <a:txBody>
                    <a:bodyPr/>
                    <a:lstStyle/>
                    <a:p>
                      <a:pPr algn="ctr"/>
                      <a:endParaRPr lang="en-US" dirty="0"/>
                    </a:p>
                    <a:p>
                      <a:pPr algn="ctr"/>
                      <a:r>
                        <a:rPr lang="en-US" dirty="0" err="1"/>
                        <a:t>Conoscenza</a:t>
                      </a:r>
                      <a:r>
                        <a:rPr lang="en-US" dirty="0"/>
                        <a:t> 
</a:t>
                      </a:r>
                      <a:endParaRPr lang="en-IE" dirty="0"/>
                    </a:p>
                  </a:txBody>
                  <a:tcPr/>
                </a:tc>
                <a:tc>
                  <a:txBody>
                    <a:bodyPr/>
                    <a:lstStyle/>
                    <a:p>
                      <a:pPr algn="ctr"/>
                      <a:endParaRPr lang="en-US" dirty="0"/>
                    </a:p>
                    <a:p>
                      <a:pPr algn="ctr"/>
                      <a:r>
                        <a:rPr lang="en-US" dirty="0"/>
                        <a:t>Skills </a:t>
                      </a:r>
                      <a:endParaRPr lang="en-IE" dirty="0"/>
                    </a:p>
                  </a:txBody>
                  <a:tcPr/>
                </a:tc>
                <a:tc>
                  <a:txBody>
                    <a:bodyPr/>
                    <a:lstStyle/>
                    <a:p>
                      <a:pPr algn="ctr"/>
                      <a:endParaRPr lang="en-US" dirty="0"/>
                    </a:p>
                    <a:p>
                      <a:pPr algn="ctr"/>
                      <a:r>
                        <a:rPr lang="en-US" dirty="0" err="1"/>
                        <a:t>Attitudini</a:t>
                      </a:r>
                      <a:endParaRPr lang="en-IE" dirty="0"/>
                    </a:p>
                  </a:txBody>
                  <a:tcPr/>
                </a:tc>
                <a:extLst>
                  <a:ext uri="{0D108BD9-81ED-4DB2-BD59-A6C34878D82A}">
                    <a16:rowId xmlns:a16="http://schemas.microsoft.com/office/drawing/2014/main" val="190821590"/>
                  </a:ext>
                </a:extLst>
              </a:tr>
              <a:tr h="1075267">
                <a:tc>
                  <a:txBody>
                    <a:bodyPr/>
                    <a:lstStyle/>
                    <a:p>
                      <a:endParaRPr lang="en-IE" dirty="0"/>
                    </a:p>
                  </a:txBody>
                  <a:tcPr/>
                </a:tc>
                <a:tc>
                  <a:txBody>
                    <a:bodyPr/>
                    <a:lstStyle/>
                    <a:p>
                      <a:pPr marL="285750" lvl="0" indent="-285750">
                        <a:buFont typeface="Courier New" panose="02070309020205020404" pitchFamily="49" charset="0"/>
                        <a:buChar char="o"/>
                      </a:pPr>
                      <a:r>
                        <a:rPr lang="it-IT" sz="1600" kern="1200" dirty="0">
                          <a:solidFill>
                            <a:schemeClr val="dk1"/>
                          </a:solidFill>
                          <a:effectLst/>
                          <a:latin typeface="+mn-lt"/>
                          <a:ea typeface="+mn-ea"/>
                          <a:cs typeface="+mn-cs"/>
                        </a:rPr>
                        <a:t>Conoscenza dell'importanza e dell'impatto della tradizione orale della narrazione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Identificare vari rituali di narrazione </a:t>
                      </a:r>
                      <a:endParaRPr lang="en-IE"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Conoscenza degli elementi chiave della narrazione africana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Riconoscere le influenze geografiche, sociali e culturali delle storie africane </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3122784904"/>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Conoscenza dei tipi di storie modellate dalla cultura africana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Determinare in che modo lo storytelling serva a molti scopi come (</a:t>
                      </a:r>
                      <a:r>
                        <a:rPr lang="it-IT" sz="1600" kern="1200" dirty="0" err="1">
                          <a:solidFill>
                            <a:schemeClr val="dk1"/>
                          </a:solidFill>
                          <a:effectLst/>
                          <a:latin typeface="+mn-lt"/>
                          <a:ea typeface="+mn-ea"/>
                          <a:cs typeface="+mn-cs"/>
                        </a:rPr>
                        <a:t>cont</a:t>
                      </a:r>
                      <a:r>
                        <a:rPr lang="it-IT" sz="1600" kern="1200" dirty="0">
                          <a:solidFill>
                            <a:schemeClr val="dk1"/>
                          </a:solidFill>
                          <a:effectLst/>
                          <a:latin typeface="+mn-lt"/>
                          <a:ea typeface="+mn-ea"/>
                          <a:cs typeface="+mn-cs"/>
                        </a:rPr>
                        <a:t>.)</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822328421"/>
                  </a:ext>
                </a:extLst>
              </a:tr>
            </a:tbl>
          </a:graphicData>
        </a:graphic>
      </p:graphicFrame>
    </p:spTree>
    <p:extLst>
      <p:ext uri="{BB962C8B-B14F-4D97-AF65-F5344CB8AC3E}">
        <p14:creationId xmlns:p14="http://schemas.microsoft.com/office/powerpoint/2010/main" val="3506715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692109993"/>
              </p:ext>
            </p:extLst>
          </p:nvPr>
        </p:nvGraphicFramePr>
        <p:xfrm>
          <a:off x="1363132" y="973117"/>
          <a:ext cx="9609668" cy="5647267"/>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it-IT" dirty="0"/>
                        <a:t>Al completamento                    di questo modulo, i partecipanti adulti saranno in grado di ... 
</a:t>
                      </a:r>
                      <a:endParaRPr lang="en-IE" dirty="0"/>
                    </a:p>
                  </a:txBody>
                  <a:tcPr/>
                </a:tc>
                <a:tc>
                  <a:txBody>
                    <a:bodyPr/>
                    <a:lstStyle/>
                    <a:p>
                      <a:pPr algn="ctr"/>
                      <a:endParaRPr lang="en-US" dirty="0"/>
                    </a:p>
                    <a:p>
                      <a:pPr algn="ctr"/>
                      <a:r>
                        <a:rPr lang="en-US" dirty="0" err="1"/>
                        <a:t>Conoscenze</a:t>
                      </a:r>
                      <a:r>
                        <a:rPr lang="en-US" dirty="0"/>
                        <a:t>
</a:t>
                      </a:r>
                      <a:endParaRPr lang="en-IE" dirty="0"/>
                    </a:p>
                  </a:txBody>
                  <a:tcPr/>
                </a:tc>
                <a:tc>
                  <a:txBody>
                    <a:bodyPr/>
                    <a:lstStyle/>
                    <a:p>
                      <a:pPr algn="ctr"/>
                      <a:endParaRPr lang="en-US" dirty="0"/>
                    </a:p>
                    <a:p>
                      <a:pPr algn="ctr"/>
                      <a:r>
                        <a:rPr lang="en-US" dirty="0"/>
                        <a:t>Skills </a:t>
                      </a:r>
                      <a:endParaRPr lang="en-IE" dirty="0"/>
                    </a:p>
                  </a:txBody>
                  <a:tcPr/>
                </a:tc>
                <a:tc>
                  <a:txBody>
                    <a:bodyPr/>
                    <a:lstStyle/>
                    <a:p>
                      <a:pPr algn="ctr"/>
                      <a:endParaRPr lang="en-US" dirty="0"/>
                    </a:p>
                    <a:p>
                      <a:pPr algn="ctr"/>
                      <a:r>
                        <a:rPr lang="en-US" dirty="0" err="1"/>
                        <a:t>Attitudini</a:t>
                      </a:r>
                      <a:endParaRPr lang="en-IE" dirty="0"/>
                    </a:p>
                  </a:txBody>
                  <a:tcPr/>
                </a:tc>
                <a:extLst>
                  <a:ext uri="{0D108BD9-81ED-4DB2-BD59-A6C34878D82A}">
                    <a16:rowId xmlns:a16="http://schemas.microsoft.com/office/drawing/2014/main" val="190821590"/>
                  </a:ext>
                </a:extLst>
              </a:tr>
              <a:tr h="1075267">
                <a:tc>
                  <a:txBody>
                    <a:bodyPr/>
                    <a:lstStyle/>
                    <a:p>
                      <a:endParaRPr lang="en-I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Il ruolo della ripetizione, del ritmo e della musica nella narrazione africana</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a:solidFill>
                            <a:schemeClr val="dk1"/>
                          </a:solidFill>
                          <a:effectLst/>
                          <a:latin typeface="+mn-lt"/>
                          <a:ea typeface="+mn-ea"/>
                          <a:cs typeface="+mn-cs"/>
                        </a:rPr>
                        <a:t>(</a:t>
                      </a:r>
                      <a:r>
                        <a:rPr lang="it-IT" sz="1600" kern="1200" dirty="0" err="1">
                          <a:solidFill>
                            <a:schemeClr val="dk1"/>
                          </a:solidFill>
                          <a:effectLst/>
                          <a:latin typeface="+mn-lt"/>
                          <a:ea typeface="+mn-ea"/>
                          <a:cs typeface="+mn-cs"/>
                        </a:rPr>
                        <a:t>cont</a:t>
                      </a:r>
                      <a:r>
                        <a:rPr lang="it-IT" sz="1600" kern="1200" dirty="0">
                          <a:solidFill>
                            <a:schemeClr val="dk1"/>
                          </a:solidFill>
                          <a:effectLst/>
                          <a:latin typeface="+mn-lt"/>
                          <a:ea typeface="+mn-ea"/>
                          <a:cs typeface="+mn-cs"/>
                        </a:rPr>
                        <a:t>) insegnare la morale, mantenendo i valori culturali, i metodi di sopravvivenza, gli atti di culto, ecc. </a:t>
                      </a:r>
                      <a:endParaRPr lang="es-ES" sz="1600" kern="1200" dirty="0">
                        <a:solidFill>
                          <a:schemeClr val="dk1"/>
                        </a:solidFill>
                        <a:effectLst/>
                        <a:latin typeface="+mn-lt"/>
                        <a:ea typeface="+mn-ea"/>
                        <a:cs typeface="+mn-cs"/>
                      </a:endParaRPr>
                    </a:p>
                    <a:p>
                      <a:pPr marL="285750" indent="-285750">
                        <a:buFont typeface="Courier New" panose="02070309020205020404" pitchFamily="49" charset="0"/>
                        <a:buChar char="o"/>
                      </a:pPr>
                      <a:endParaRPr lang="en-IE" sz="1600" dirty="0"/>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Le favole africane, i racconti popolari e la genealogie, ecc.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err="1">
                          <a:solidFill>
                            <a:schemeClr val="dk1"/>
                          </a:solidFill>
                          <a:effectLst/>
                          <a:latin typeface="+mn-lt"/>
                          <a:ea typeface="+mn-ea"/>
                          <a:cs typeface="+mn-cs"/>
                        </a:rPr>
                        <a:t>Ricerca</a:t>
                      </a:r>
                      <a:r>
                        <a:rPr lang="en-IE" sz="1600" kern="1200" dirty="0">
                          <a:solidFill>
                            <a:schemeClr val="dk1"/>
                          </a:solidFill>
                          <a:effectLst/>
                          <a:latin typeface="+mn-lt"/>
                          <a:ea typeface="+mn-ea"/>
                          <a:cs typeface="+mn-cs"/>
                        </a:rPr>
                        <a:t> </a:t>
                      </a:r>
                      <a:r>
                        <a:rPr lang="en-IE" sz="1600" kern="1200" dirty="0" err="1">
                          <a:solidFill>
                            <a:schemeClr val="dk1"/>
                          </a:solidFill>
                          <a:effectLst/>
                          <a:latin typeface="+mn-lt"/>
                          <a:ea typeface="+mn-ea"/>
                          <a:cs typeface="+mn-cs"/>
                        </a:rPr>
                        <a:t>storie</a:t>
                      </a:r>
                      <a:r>
                        <a:rPr lang="en-IE" sz="1600" kern="1200" dirty="0">
                          <a:solidFill>
                            <a:schemeClr val="dk1"/>
                          </a:solidFill>
                          <a:effectLst/>
                          <a:latin typeface="+mn-lt"/>
                          <a:ea typeface="+mn-ea"/>
                          <a:cs typeface="+mn-cs"/>
                        </a:rPr>
                        <a:t> </a:t>
                      </a:r>
                      <a:r>
                        <a:rPr lang="en-IE" sz="1600" kern="1200" dirty="0" err="1">
                          <a:solidFill>
                            <a:schemeClr val="dk1"/>
                          </a:solidFill>
                          <a:effectLst/>
                          <a:latin typeface="+mn-lt"/>
                          <a:ea typeface="+mn-ea"/>
                          <a:cs typeface="+mn-cs"/>
                        </a:rPr>
                        <a:t>africane</a:t>
                      </a:r>
                      <a:endParaRPr lang="en-IE" sz="1600" dirty="0"/>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3122784904"/>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Le varie forme di storytelling africano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Racconta una storia africana e trovane una  in un contesto europeo che abbia una morale / insegnamento simile</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val="822328421"/>
                  </a:ext>
                </a:extLst>
              </a:tr>
            </a:tbl>
          </a:graphicData>
        </a:graphic>
      </p:graphicFrame>
    </p:spTree>
    <p:extLst>
      <p:ext uri="{BB962C8B-B14F-4D97-AF65-F5344CB8AC3E}">
        <p14:creationId xmlns:p14="http://schemas.microsoft.com/office/powerpoint/2010/main" val="2808918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0B82CC-7B20-45D4-BB0D-1F1DCA0CA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id="{5D44FCDC-A949-482E-B4E3-6D6E5F4E6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id="{E4F69498-219E-46A8-BB3B-903FA97A2AC3}"/>
              </a:ext>
            </a:extLst>
          </p:cNvPr>
          <p:cNvGraphicFramePr>
            <a:graphicFrameLocks noGrp="1"/>
          </p:cNvGraphicFramePr>
          <p:nvPr>
            <p:extLst>
              <p:ext uri="{D42A27DB-BD31-4B8C-83A1-F6EECF244321}">
                <p14:modId xmlns:p14="http://schemas.microsoft.com/office/powerpoint/2010/main" val="803070982"/>
              </p:ext>
            </p:extLst>
          </p:nvPr>
        </p:nvGraphicFramePr>
        <p:xfrm>
          <a:off x="1363132" y="973117"/>
          <a:ext cx="9609668" cy="3017520"/>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val="4150462349"/>
                    </a:ext>
                  </a:extLst>
                </a:gridCol>
                <a:gridCol w="2402417">
                  <a:extLst>
                    <a:ext uri="{9D8B030D-6E8A-4147-A177-3AD203B41FA5}">
                      <a16:colId xmlns:a16="http://schemas.microsoft.com/office/drawing/2014/main" val="1414235333"/>
                    </a:ext>
                  </a:extLst>
                </a:gridCol>
                <a:gridCol w="2402417">
                  <a:extLst>
                    <a:ext uri="{9D8B030D-6E8A-4147-A177-3AD203B41FA5}">
                      <a16:colId xmlns:a16="http://schemas.microsoft.com/office/drawing/2014/main" val="2812861711"/>
                    </a:ext>
                  </a:extLst>
                </a:gridCol>
                <a:gridCol w="2402417">
                  <a:extLst>
                    <a:ext uri="{9D8B030D-6E8A-4147-A177-3AD203B41FA5}">
                      <a16:colId xmlns:a16="http://schemas.microsoft.com/office/drawing/2014/main" val="3102778799"/>
                    </a:ext>
                  </a:extLst>
                </a:gridCol>
              </a:tblGrid>
              <a:tr h="1075267">
                <a:tc>
                  <a:txBody>
                    <a:bodyPr/>
                    <a:lstStyle/>
                    <a:p>
                      <a:r>
                        <a:rPr lang="it-IT" dirty="0"/>
                        <a:t>Al completamento di questo modulo, i partecipanti adulti saranno in grado di ... 
</a:t>
                      </a:r>
                      <a:endParaRPr lang="en-IE" dirty="0"/>
                    </a:p>
                  </a:txBody>
                  <a:tcPr/>
                </a:tc>
                <a:tc>
                  <a:txBody>
                    <a:bodyPr/>
                    <a:lstStyle/>
                    <a:p>
                      <a:pPr algn="ctr"/>
                      <a:endParaRPr lang="en-US" dirty="0"/>
                    </a:p>
                    <a:p>
                      <a:pPr algn="ctr"/>
                      <a:r>
                        <a:rPr lang="en-US" dirty="0" err="1"/>
                        <a:t>Conoscenze</a:t>
                      </a:r>
                      <a:r>
                        <a:rPr lang="en-US" dirty="0"/>
                        <a:t>
</a:t>
                      </a:r>
                      <a:endParaRPr lang="en-IE" dirty="0"/>
                    </a:p>
                  </a:txBody>
                  <a:tcPr/>
                </a:tc>
                <a:tc>
                  <a:txBody>
                    <a:bodyPr/>
                    <a:lstStyle/>
                    <a:p>
                      <a:pPr algn="ctr"/>
                      <a:endParaRPr lang="en-US" dirty="0"/>
                    </a:p>
                    <a:p>
                      <a:pPr algn="ctr"/>
                      <a:r>
                        <a:rPr lang="en-US" dirty="0"/>
                        <a:t>Skills </a:t>
                      </a:r>
                      <a:endParaRPr lang="en-IE" dirty="0"/>
                    </a:p>
                  </a:txBody>
                  <a:tcPr/>
                </a:tc>
                <a:tc>
                  <a:txBody>
                    <a:bodyPr/>
                    <a:lstStyle/>
                    <a:p>
                      <a:pPr algn="ctr"/>
                      <a:endParaRPr lang="en-US" dirty="0"/>
                    </a:p>
                    <a:p>
                      <a:pPr algn="ctr"/>
                      <a:r>
                        <a:rPr lang="en-US" dirty="0" err="1"/>
                        <a:t>Attitudini</a:t>
                      </a:r>
                      <a:r>
                        <a:rPr lang="en-US" dirty="0"/>
                        <a:t> </a:t>
                      </a:r>
                      <a:endParaRPr lang="en-IE" dirty="0"/>
                    </a:p>
                  </a:txBody>
                  <a:tcPr/>
                </a:tc>
                <a:extLst>
                  <a:ext uri="{0D108BD9-81ED-4DB2-BD59-A6C34878D82A}">
                    <a16:rowId xmlns:a16="http://schemas.microsoft.com/office/drawing/2014/main" val="190821590"/>
                  </a:ext>
                </a:extLst>
              </a:tr>
              <a:tr h="1075267">
                <a:tc>
                  <a:txBody>
                    <a:bodyPr/>
                    <a:lstStyle/>
                    <a:p>
                      <a:endParaRPr lang="en-IE"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it-IT" sz="1600" kern="1200" dirty="0">
                          <a:solidFill>
                            <a:schemeClr val="dk1"/>
                          </a:solidFill>
                          <a:effectLst/>
                          <a:latin typeface="+mn-lt"/>
                          <a:ea typeface="+mn-ea"/>
                          <a:cs typeface="+mn-cs"/>
                        </a:rPr>
                        <a:t>L'importanza della narrazione e delle storie come fondamento dell'identità e della cultura </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r>
                        <a:rPr lang="it-IT" sz="1600" kern="1200" dirty="0">
                          <a:solidFill>
                            <a:schemeClr val="dk1"/>
                          </a:solidFill>
                          <a:effectLst/>
                          <a:latin typeface="+mn-lt"/>
                          <a:ea typeface="+mn-ea"/>
                          <a:cs typeface="+mn-cs"/>
                        </a:rPr>
                        <a:t>Pratica la narrazione africana usando tecniche di performance tradizionali</a:t>
                      </a:r>
                      <a:endParaRPr lang="en-IE"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kern="1200" dirty="0">
                        <a:solidFill>
                          <a:schemeClr val="dk1"/>
                        </a:solidFill>
                        <a:effectLst/>
                        <a:latin typeface="+mn-lt"/>
                        <a:ea typeface="+mn-ea"/>
                        <a:cs typeface="+mn-cs"/>
                      </a:endParaRPr>
                    </a:p>
                  </a:txBody>
                  <a:tcPr/>
                </a:tc>
                <a:extLst>
                  <a:ext uri="{0D108BD9-81ED-4DB2-BD59-A6C34878D82A}">
                    <a16:rowId xmlns:a16="http://schemas.microsoft.com/office/drawing/2014/main" val="1888922330"/>
                  </a:ext>
                </a:extLst>
              </a:tr>
            </a:tbl>
          </a:graphicData>
        </a:graphic>
      </p:graphicFrame>
    </p:spTree>
    <p:extLst>
      <p:ext uri="{BB962C8B-B14F-4D97-AF65-F5344CB8AC3E}">
        <p14:creationId xmlns:p14="http://schemas.microsoft.com/office/powerpoint/2010/main" val="234605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E649EF9-5553-4BC9-802D-E57276170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id="{D0D085F6-C553-4A55-9352-6EC4949F8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id="{7797828F-512B-4EBF-A670-1AF94F27F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n-IE" sz="3600" dirty="0" err="1">
                <a:solidFill>
                  <a:srgbClr val="35475C"/>
                </a:solidFill>
                <a:latin typeface="Arial Black" panose="020B0A04020102020204" pitchFamily="34" charset="0"/>
              </a:rPr>
              <a:t>Unità</a:t>
            </a:r>
            <a:r>
              <a:rPr lang="en-IE" sz="3600" dirty="0">
                <a:solidFill>
                  <a:srgbClr val="35475C"/>
                </a:solidFill>
                <a:latin typeface="Arial Black" panose="020B0A04020102020204" pitchFamily="34" charset="0"/>
              </a:rPr>
              <a:t> 1
</a:t>
            </a:r>
            <a:r>
              <a:rPr lang="fr-FR" sz="3600" dirty="0">
                <a:solidFill>
                  <a:srgbClr val="35475C"/>
                </a:solidFill>
                <a:latin typeface="Arial Black" panose="020B0A04020102020204" pitchFamily="34" charset="0"/>
              </a:rPr>
              <a:t>Storytelling </a:t>
            </a:r>
            <a:r>
              <a:rPr lang="fr-FR" sz="3600" dirty="0" err="1">
                <a:solidFill>
                  <a:srgbClr val="35475C"/>
                </a:solidFill>
                <a:latin typeface="Arial Black" panose="020B0A04020102020204" pitchFamily="34" charset="0"/>
              </a:rPr>
              <a:t>africano</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966577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D941ED3-20A0-4644-99BE-9B5013579F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id="{707A01FA-2283-42D9-9837-EAF33BAD34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id="{4F3D5561-76DE-45E2-9799-53D6DA9EFB24}"/>
              </a:ext>
            </a:extLst>
          </p:cNvPr>
          <p:cNvSpPr txBox="1"/>
          <p:nvPr/>
        </p:nvSpPr>
        <p:spPr>
          <a:xfrm>
            <a:off x="212219" y="2767280"/>
            <a:ext cx="3974841" cy="1323439"/>
          </a:xfrm>
          <a:prstGeom prst="rect">
            <a:avLst/>
          </a:prstGeom>
          <a:noFill/>
        </p:spPr>
        <p:txBody>
          <a:bodyPr wrap="square">
            <a:spAutoFit/>
          </a:bodyPr>
          <a:lstStyle/>
          <a:p>
            <a:r>
              <a:rPr lang="en-IE" sz="4000" dirty="0" err="1">
                <a:solidFill>
                  <a:srgbClr val="35475C"/>
                </a:solidFill>
                <a:latin typeface="Arial Black" panose="020B0A04020102020204" pitchFamily="34" charset="0"/>
              </a:rPr>
              <a:t>Cos'è</a:t>
            </a:r>
            <a:r>
              <a:rPr lang="en-IE" sz="4000" dirty="0">
                <a:solidFill>
                  <a:srgbClr val="35475C"/>
                </a:solidFill>
                <a:latin typeface="Arial Black" panose="020B0A04020102020204" pitchFamily="34" charset="0"/>
              </a:rPr>
              <a:t> 
</a:t>
            </a:r>
            <a:r>
              <a:rPr lang="fr-FR" sz="4000" dirty="0">
                <a:solidFill>
                  <a:srgbClr val="35475C"/>
                </a:solidFill>
                <a:latin typeface="Arial Black" panose="020B0A04020102020204" pitchFamily="34" charset="0"/>
              </a:rPr>
              <a:t>Storytelling?</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852344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3806</TotalTime>
  <Words>2743</Words>
  <Application>Microsoft Office PowerPoint</Application>
  <PresentationFormat>Widescreen</PresentationFormat>
  <Paragraphs>99</Paragraphs>
  <Slides>45</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45</vt:i4>
      </vt:variant>
    </vt:vector>
  </HeadingPairs>
  <TitlesOfParts>
    <vt:vector size="52" baseType="lpstr">
      <vt:lpstr>Arial</vt:lpstr>
      <vt:lpstr>Arial Black</vt:lpstr>
      <vt:lpstr>Calibri</vt:lpstr>
      <vt:lpstr>Calibri Light</vt:lpstr>
      <vt:lpstr>Courier New</vt:lpstr>
      <vt:lpstr>Source Sans Pro</vt:lpstr>
      <vt:lpstr>Office Theme</vt:lpstr>
      <vt:lpstr>Presentazione standard di PowerPoint</vt:lpstr>
      <vt:lpstr>Presentazione standard di PowerPoint</vt:lpstr>
      <vt:lpstr>Modulo 1  Introduzione alla narrazione e alle storie africane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https://youtu.be/OJhFrd05zY8</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 Guide</dc:title>
  <dc:creator>Gary</dc:creator>
  <cp:lastModifiedBy>Asus</cp:lastModifiedBy>
  <cp:revision>138</cp:revision>
  <dcterms:created xsi:type="dcterms:W3CDTF">2021-04-20T08:47:25Z</dcterms:created>
  <dcterms:modified xsi:type="dcterms:W3CDTF">2022-11-17T09:57:43Z</dcterms:modified>
</cp:coreProperties>
</file>