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y="6858000" cx="12192000"/>
  <p:notesSz cx="6858000" cy="9144000"/>
  <p:embeddedFontLst>
    <p:embeddedFont>
      <p:font typeface="Arial Black"/>
      <p:regular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54" roundtripDataSignature="AMtx7mhv6HSf0Pi5jmg9HKZ2OBFiRePk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BF2972B-AF9D-4C4C-AC5A-BCEC3963380C}">
  <a:tblStyle styleId="{1BF2972B-AF9D-4C4C-AC5A-BCEC3963380C}"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CECE7"/>
          </a:solidFill>
        </a:fill>
      </a:tcStyle>
    </a:wholeTbl>
    <a:band1H>
      <a:tcTxStyle/>
      <a:tcStyle>
        <a:fill>
          <a:solidFill>
            <a:srgbClr val="F8D6CC"/>
          </a:solidFill>
        </a:fill>
      </a:tcStyle>
    </a:band1H>
    <a:band2H>
      <a:tcTxStyle/>
    </a:band2H>
    <a:band1V>
      <a:tcTxStyle/>
      <a:tcStyle>
        <a:fill>
          <a:solidFill>
            <a:srgbClr val="F8D6CC"/>
          </a:solidFill>
        </a:fill>
      </a:tcStyle>
    </a:band1V>
    <a:band2V>
      <a:tcTxStyle/>
    </a:band2V>
    <a:lastCol>
      <a:tcTxStyle b="on" i="off">
        <a:font>
          <a:latin typeface="Calibri"/>
          <a:ea typeface="Calibri"/>
          <a:cs typeface="Calibri"/>
        </a:font>
        <a:schemeClr val="lt1"/>
      </a:tcTxStyle>
      <a:tcStyle>
        <a:fill>
          <a:solidFill>
            <a:schemeClr val="accent2"/>
          </a:solidFill>
        </a:fill>
      </a:tcStyle>
    </a:lastCol>
    <a:firstCol>
      <a:tcTxStyle b="on" i="off">
        <a:font>
          <a:latin typeface="Calibri"/>
          <a:ea typeface="Calibri"/>
          <a:cs typeface="Calibri"/>
        </a:font>
        <a:schemeClr val="lt1"/>
      </a:tcTxStyle>
      <a:tcStyle>
        <a:fill>
          <a:solidFill>
            <a:schemeClr val="accent2"/>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ArialBlack-regular.fntdata"/><Relationship Id="rId52" Type="http://schemas.openxmlformats.org/officeDocument/2006/relationships/slide" Target="slides/slide46.xml"/><Relationship Id="rId11" Type="http://schemas.openxmlformats.org/officeDocument/2006/relationships/slide" Target="slides/slide5.xml"/><Relationship Id="rId10" Type="http://schemas.openxmlformats.org/officeDocument/2006/relationships/slide" Target="slides/slide4.xml"/><Relationship Id="rId54"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4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4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5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5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5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5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5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5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5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5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5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5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5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5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5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56"/>
          <p:cNvSpPr/>
          <p:nvPr>
            <p:ph idx="2" type="pic"/>
          </p:nvPr>
        </p:nvSpPr>
        <p:spPr>
          <a:xfrm>
            <a:off x="5183188" y="987425"/>
            <a:ext cx="6172200" cy="4873625"/>
          </a:xfrm>
          <a:prstGeom prst="rect">
            <a:avLst/>
          </a:prstGeom>
          <a:noFill/>
          <a:ln>
            <a:noFill/>
          </a:ln>
        </p:spPr>
      </p:sp>
      <p:sp>
        <p:nvSpPr>
          <p:cNvPr id="64" name="Google Shape;64;p5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1.jpg"/><Relationship Id="rId5" Type="http://schemas.openxmlformats.org/officeDocument/2006/relationships/image" Target="../media/image6.png"/><Relationship Id="rId6"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jp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image" Target="../media/image14.jpg"/><Relationship Id="rId5" Type="http://schemas.openxmlformats.org/officeDocument/2006/relationships/image" Target="../media/image6.png"/><Relationship Id="rId6"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13.png"/><Relationship Id="rId6" Type="http://schemas.openxmlformats.org/officeDocument/2006/relationships/image" Target="../media/image2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8.jpg"/><Relationship Id="rId5" Type="http://schemas.openxmlformats.org/officeDocument/2006/relationships/image" Target="../media/image6.png"/><Relationship Id="rId6"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jpg"/><Relationship Id="rId4"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jpg"/><Relationship Id="rId4"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jpg"/><Relationship Id="rId4"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png"/><Relationship Id="rId4"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6.png"/><Relationship Id="rId6"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3.jpg"/><Relationship Id="rId4"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1.jpg"/><Relationship Id="rId4"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3.png"/><Relationship Id="rId4" Type="http://schemas.openxmlformats.org/officeDocument/2006/relationships/image" Target="../media/image32.jpg"/><Relationship Id="rId5" Type="http://schemas.openxmlformats.org/officeDocument/2006/relationships/image" Target="../media/image6.pn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3.png"/><Relationship Id="rId4" Type="http://schemas.openxmlformats.org/officeDocument/2006/relationships/image" Target="../media/image29.jpg"/><Relationship Id="rId5" Type="http://schemas.openxmlformats.org/officeDocument/2006/relationships/image" Target="../media/image6.png"/><Relationship Id="rId6"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5.jpg"/><Relationship Id="rId4" Type="http://schemas.openxmlformats.org/officeDocument/2006/relationships/image" Target="../media/image6.png"/><Relationship Id="rId5"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6.png"/><Relationship Id="rId6"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8.jpg"/><Relationship Id="rId4"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0.jpg"/><Relationship Id="rId4" Type="http://schemas.openxmlformats.org/officeDocument/2006/relationships/image" Target="../media/image6.png"/><Relationship Id="rId5"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4.jpg"/><Relationship Id="rId4" Type="http://schemas.openxmlformats.org/officeDocument/2006/relationships/image" Target="../media/image6.png"/><Relationship Id="rId5"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7.jpg"/><Relationship Id="rId4"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1.png"/><Relationship Id="rId4" Type="http://schemas.openxmlformats.org/officeDocument/2006/relationships/image" Target="../media/image6.png"/><Relationship Id="rId5" Type="http://schemas.openxmlformats.org/officeDocument/2006/relationships/image" Target="../media/image1.png"/><Relationship Id="rId6" Type="http://schemas.openxmlformats.org/officeDocument/2006/relationships/image" Target="../media/image3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6.png"/><Relationship Id="rId4" Type="http://schemas.openxmlformats.org/officeDocument/2006/relationships/image" Target="../media/image6.png"/><Relationship Id="rId5"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6.png"/><Relationship Id="rId4" Type="http://schemas.openxmlformats.org/officeDocument/2006/relationships/image" Target="../media/image6.png"/><Relationship Id="rId5"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6.png"/><Relationship Id="rId4" Type="http://schemas.openxmlformats.org/officeDocument/2006/relationships/image" Target="../media/image1.png"/><Relationship Id="rId11" Type="http://schemas.openxmlformats.org/officeDocument/2006/relationships/image" Target="../media/image45.jpg"/><Relationship Id="rId10" Type="http://schemas.openxmlformats.org/officeDocument/2006/relationships/image" Target="../media/image49.png"/><Relationship Id="rId12" Type="http://schemas.openxmlformats.org/officeDocument/2006/relationships/image" Target="../media/image4.png"/><Relationship Id="rId9" Type="http://schemas.openxmlformats.org/officeDocument/2006/relationships/image" Target="../media/image46.jpg"/><Relationship Id="rId5" Type="http://schemas.openxmlformats.org/officeDocument/2006/relationships/image" Target="../media/image48.png"/><Relationship Id="rId6" Type="http://schemas.openxmlformats.org/officeDocument/2006/relationships/image" Target="../media/image42.png"/><Relationship Id="rId7" Type="http://schemas.openxmlformats.org/officeDocument/2006/relationships/image" Target="../media/image40.png"/><Relationship Id="rId8"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19.png"/><Relationship Id="rId5" Type="http://schemas.openxmlformats.org/officeDocument/2006/relationships/image" Target="../media/image6.png"/><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6.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Text&#10;&#10;Description automatically generated" id="84" name="Google Shape;84;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5" name="Google Shape;85;p1"/>
          <p:cNvPicPr preferRelativeResize="0"/>
          <p:nvPr/>
        </p:nvPicPr>
        <p:blipFill rotWithShape="1">
          <a:blip r:embed="rId4">
            <a:alphaModFix/>
          </a:blip>
          <a:srcRect b="0" l="0" r="0" t="0"/>
          <a:stretch/>
        </p:blipFill>
        <p:spPr>
          <a:xfrm>
            <a:off x="4542691" y="769716"/>
            <a:ext cx="3106618" cy="4021632"/>
          </a:xfrm>
          <a:prstGeom prst="rect">
            <a:avLst/>
          </a:prstGeom>
          <a:noFill/>
          <a:ln>
            <a:noFill/>
          </a:ln>
        </p:spPr>
      </p:pic>
      <p:pic>
        <p:nvPicPr>
          <p:cNvPr id="86" name="Google Shape;86;p1"/>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0"/>
          <p:cNvSpPr txBox="1"/>
          <p:nvPr/>
        </p:nvSpPr>
        <p:spPr>
          <a:xfrm>
            <a:off x="904672" y="861647"/>
            <a:ext cx="5914418" cy="4976330"/>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90000"/>
              </a:lnSpc>
              <a:spcBef>
                <a:spcPts val="0"/>
              </a:spcBef>
              <a:spcAft>
                <a:spcPts val="0"/>
              </a:spcAft>
              <a:buNone/>
            </a:pPr>
            <a:r>
              <a:rPr lang="en-US" sz="2800">
                <a:solidFill>
                  <a:schemeClr val="dk1"/>
                </a:solidFill>
                <a:latin typeface="Calibri"/>
                <a:ea typeface="Calibri"/>
                <a:cs typeface="Calibri"/>
                <a:sym typeface="Calibri"/>
              </a:rPr>
              <a:t>Das Erzählen von Geschichten ist eine Methode, um Gefühle, Einstellungen und Reaktionen auf die eigenen Erfahrungen und das eigene Umfeld aufzuzeichnen und auszudrücken.</a:t>
            </a:r>
            <a:endParaRPr/>
          </a:p>
          <a:p>
            <a:pPr indent="0" lvl="0" marL="0" marR="0" rtl="0" algn="l">
              <a:lnSpc>
                <a:spcPct val="90000"/>
              </a:lnSpc>
              <a:spcBef>
                <a:spcPts val="1200"/>
              </a:spcBef>
              <a:spcAft>
                <a:spcPts val="0"/>
              </a:spcAft>
              <a:buNone/>
            </a:pPr>
            <a:r>
              <a:rPr lang="en-US" sz="2800">
                <a:solidFill>
                  <a:schemeClr val="dk1"/>
                </a:solidFill>
                <a:latin typeface="Calibri"/>
                <a:ea typeface="Calibri"/>
                <a:cs typeface="Calibri"/>
                <a:sym typeface="Calibri"/>
              </a:rPr>
              <a:t> </a:t>
            </a:r>
            <a:endParaRPr/>
          </a:p>
          <a:p>
            <a:pPr indent="0" lvl="0" marL="0" marR="0" rtl="0" algn="l">
              <a:lnSpc>
                <a:spcPct val="90000"/>
              </a:lnSpc>
              <a:spcBef>
                <a:spcPts val="1200"/>
              </a:spcBef>
              <a:spcAft>
                <a:spcPts val="0"/>
              </a:spcAft>
              <a:buNone/>
            </a:pPr>
            <a:r>
              <a:rPr lang="en-US" sz="2800">
                <a:solidFill>
                  <a:schemeClr val="dk1"/>
                </a:solidFill>
                <a:latin typeface="Calibri"/>
                <a:ea typeface="Calibri"/>
                <a:cs typeface="Calibri"/>
                <a:sym typeface="Calibri"/>
              </a:rPr>
              <a:t>Die Funktion des Geschichtenerzählens besteht darin, Wissen und Informationen über Generationen hinweg zu vermitteln und weiterzugeben und jüngere Generationen über Kultur, Weltanschauungen, Moral und Erwartungen, Normen und Werte zu informieren.</a:t>
            </a:r>
            <a:endParaRPr/>
          </a:p>
          <a:p>
            <a:pPr indent="0" lvl="0" marL="0" marR="0" rtl="0" algn="l">
              <a:lnSpc>
                <a:spcPct val="90000"/>
              </a:lnSpc>
              <a:spcBef>
                <a:spcPts val="1200"/>
              </a:spcBef>
              <a:spcAft>
                <a:spcPts val="0"/>
              </a:spcAft>
              <a:buNone/>
            </a:pPr>
            <a:r>
              <a:t/>
            </a:r>
            <a:endParaRPr sz="2800">
              <a:solidFill>
                <a:schemeClr val="dk1"/>
              </a:solidFill>
              <a:latin typeface="Calibri"/>
              <a:ea typeface="Calibri"/>
              <a:cs typeface="Calibri"/>
              <a:sym typeface="Calibri"/>
            </a:endParaRPr>
          </a:p>
          <a:p>
            <a:pPr indent="0" lvl="0" marL="0" marR="0" rtl="0" algn="l">
              <a:lnSpc>
                <a:spcPct val="90000"/>
              </a:lnSpc>
              <a:spcBef>
                <a:spcPts val="1200"/>
              </a:spcBef>
              <a:spcAft>
                <a:spcPts val="0"/>
              </a:spcAft>
              <a:buNone/>
            </a:pPr>
            <a:r>
              <a:rPr lang="en-US" sz="2800">
                <a:solidFill>
                  <a:schemeClr val="dk1"/>
                </a:solidFill>
                <a:latin typeface="Calibri"/>
                <a:ea typeface="Calibri"/>
                <a:cs typeface="Calibri"/>
                <a:sym typeface="Calibri"/>
              </a:rPr>
              <a:t>(Tuwe, 2015)</a:t>
            </a:r>
            <a:endParaRPr/>
          </a:p>
        </p:txBody>
      </p:sp>
      <p:grpSp>
        <p:nvGrpSpPr>
          <p:cNvPr id="170" name="Google Shape;170;p10"/>
          <p:cNvGrpSpPr/>
          <p:nvPr/>
        </p:nvGrpSpPr>
        <p:grpSpPr>
          <a:xfrm>
            <a:off x="11219290" y="1"/>
            <a:ext cx="972709" cy="1935307"/>
            <a:chOff x="10918968" y="713127"/>
            <a:chExt cx="1273032" cy="2532832"/>
          </a:xfrm>
        </p:grpSpPr>
        <p:sp>
          <p:nvSpPr>
            <p:cNvPr id="171" name="Google Shape;171;p10"/>
            <p:cNvSpPr/>
            <p:nvPr/>
          </p:nvSpPr>
          <p:spPr>
            <a:xfrm rot="2700000">
              <a:off x="11052629" y="2120024"/>
              <a:ext cx="645368" cy="645368"/>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0"/>
            <p:cNvSpPr/>
            <p:nvPr/>
          </p:nvSpPr>
          <p:spPr>
            <a:xfrm rot="-5400000">
              <a:off x="10289068" y="1343027"/>
              <a:ext cx="2532832" cy="1273032"/>
            </a:xfrm>
            <a:prstGeom prst="triangle">
              <a:avLst>
                <a:gd fmla="val 50000" name="adj"/>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173" name="Google Shape;173;p10"/>
          <p:cNvPicPr preferRelativeResize="0"/>
          <p:nvPr/>
        </p:nvPicPr>
        <p:blipFill rotWithShape="1">
          <a:blip r:embed="rId3">
            <a:alphaModFix/>
          </a:blip>
          <a:srcRect b="0" l="0" r="0" t="0"/>
          <a:stretch/>
        </p:blipFill>
        <p:spPr>
          <a:xfrm>
            <a:off x="7521742" y="1670241"/>
            <a:ext cx="3591734" cy="2116558"/>
          </a:xfrm>
          <a:prstGeom prst="rect">
            <a:avLst/>
          </a:prstGeom>
          <a:noFill/>
          <a:ln>
            <a:noFill/>
          </a:ln>
        </p:spPr>
      </p:pic>
      <p:grpSp>
        <p:nvGrpSpPr>
          <p:cNvPr id="174" name="Google Shape;174;p10"/>
          <p:cNvGrpSpPr/>
          <p:nvPr/>
        </p:nvGrpSpPr>
        <p:grpSpPr>
          <a:xfrm>
            <a:off x="0" y="4601497"/>
            <a:ext cx="1014060" cy="2017580"/>
            <a:chOff x="0" y="4601497"/>
            <a:chExt cx="1014060" cy="2017580"/>
          </a:xfrm>
        </p:grpSpPr>
        <p:sp>
          <p:nvSpPr>
            <p:cNvPr id="175" name="Google Shape;175;p10"/>
            <p:cNvSpPr/>
            <p:nvPr/>
          </p:nvSpPr>
          <p:spPr>
            <a:xfrm rot="5400000">
              <a:off x="-501760" y="5103257"/>
              <a:ext cx="2017580" cy="1014060"/>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0"/>
            <p:cNvSpPr/>
            <p:nvPr/>
          </p:nvSpPr>
          <p:spPr>
            <a:xfrm rot="2700000">
              <a:off x="427916" y="5728708"/>
              <a:ext cx="485578" cy="48557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Storytelling, comunicación y ONG" id="177" name="Google Shape;177;p10"/>
          <p:cNvPicPr preferRelativeResize="0"/>
          <p:nvPr/>
        </p:nvPicPr>
        <p:blipFill rotWithShape="1">
          <a:blip r:embed="rId4">
            <a:alphaModFix/>
          </a:blip>
          <a:srcRect b="0" l="0" r="0" t="0"/>
          <a:stretch/>
        </p:blipFill>
        <p:spPr>
          <a:xfrm>
            <a:off x="7464749" y="4092496"/>
            <a:ext cx="3705719" cy="2084467"/>
          </a:xfrm>
          <a:prstGeom prst="rect">
            <a:avLst/>
          </a:prstGeom>
          <a:noFill/>
          <a:ln>
            <a:noFill/>
          </a:ln>
        </p:spPr>
      </p:pic>
      <p:sp>
        <p:nvSpPr>
          <p:cNvPr id="178" name="Google Shape;178;p10"/>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179" name="Google Shape;179;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80" name="Google Shape;180;p10"/>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181" name="Google Shape;181;p10"/>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182" name="Google Shape;182;p10"/>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sp>
        <p:nvSpPr>
          <p:cNvPr id="187" name="Google Shape;187;p11"/>
          <p:cNvSpPr/>
          <p:nvPr/>
        </p:nvSpPr>
        <p:spPr>
          <a:xfrm>
            <a:off x="0" y="-18410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1"/>
          <p:cNvSpPr txBox="1"/>
          <p:nvPr/>
        </p:nvSpPr>
        <p:spPr>
          <a:xfrm>
            <a:off x="1014060" y="936371"/>
            <a:ext cx="6399300" cy="4766400"/>
          </a:xfrm>
          <a:prstGeom prst="rect">
            <a:avLst/>
          </a:prstGeom>
          <a:noFill/>
          <a:ln>
            <a:noFill/>
          </a:ln>
        </p:spPr>
        <p:txBody>
          <a:bodyPr anchorCtr="0" anchor="t" bIns="45700" lIns="91425" spcFirstLastPara="1" rIns="91425" wrap="square" tIns="45700">
            <a:normAutofit fontScale="77500" lnSpcReduction="10000"/>
          </a:bodyPr>
          <a:lstStyle/>
          <a:p>
            <a:pPr indent="0" lvl="0" marL="0" marR="0" rtl="0" algn="l">
              <a:lnSpc>
                <a:spcPct val="90000"/>
              </a:lnSpc>
              <a:spcBef>
                <a:spcPts val="0"/>
              </a:spcBef>
              <a:spcAft>
                <a:spcPts val="0"/>
              </a:spcAft>
              <a:buNone/>
            </a:pPr>
            <a:r>
              <a:rPr lang="en-US" sz="2800">
                <a:solidFill>
                  <a:schemeClr val="dk1"/>
                </a:solidFill>
                <a:latin typeface="Calibri"/>
                <a:ea typeface="Calibri"/>
                <a:cs typeface="Calibri"/>
                <a:sym typeface="Calibri"/>
              </a:rPr>
              <a:t>Beim Geschichtenerzählen wird eine Geschichte oder Erzählung einem oder mehreren Zuhörern mit Hilfe von Stimme und Gestik vorgetragen. Es ist nicht dasselbe wie das Rezitieren eines Stücks aus dem Gedächtnis oder das laute Vorlesen einer Geschichte.</a:t>
            </a:r>
            <a:endParaRPr/>
          </a:p>
          <a:p>
            <a:pPr indent="0" lvl="0" marL="0" marR="0" rtl="0" algn="l">
              <a:lnSpc>
                <a:spcPct val="90000"/>
              </a:lnSpc>
              <a:spcBef>
                <a:spcPts val="1200"/>
              </a:spcBef>
              <a:spcAft>
                <a:spcPts val="0"/>
              </a:spcAft>
              <a:buNone/>
            </a:pPr>
            <a:r>
              <a:rPr lang="en-US" sz="2800">
                <a:solidFill>
                  <a:schemeClr val="dk1"/>
                </a:solidFill>
                <a:latin typeface="Calibri"/>
                <a:ea typeface="Calibri"/>
                <a:cs typeface="Calibri"/>
                <a:sym typeface="Calibri"/>
              </a:rPr>
              <a:t>Der Erzähler kreiert eine Reihe von Metaphern und Bildern, die mit den Wörtern verbunden sind, und erzeugt sie.</a:t>
            </a:r>
            <a:endParaRPr/>
          </a:p>
          <a:p>
            <a:pPr indent="0" lvl="0" marL="0" marR="0" rtl="0" algn="l">
              <a:lnSpc>
                <a:spcPct val="90000"/>
              </a:lnSpc>
              <a:spcBef>
                <a:spcPts val="1200"/>
              </a:spcBef>
              <a:spcAft>
                <a:spcPts val="0"/>
              </a:spcAft>
              <a:buNone/>
            </a:pPr>
            <a:r>
              <a:rPr lang="en-US" sz="2800">
                <a:solidFill>
                  <a:schemeClr val="dk1"/>
                </a:solidFill>
                <a:latin typeface="Calibri"/>
                <a:ea typeface="Calibri"/>
                <a:cs typeface="Calibri"/>
                <a:sym typeface="Calibri"/>
              </a:rPr>
              <a:t>Das bedeutet, dass das Erzählen von Geschichten in Form von Liedern, Musik, Tänzen, Theaterstücken, Dramen und Poesie erfolgen kann. Gesungene Geschichten können von Musik auf einem bestimmten Instrument begleitet werden.</a:t>
            </a:r>
            <a:endParaRPr sz="2800">
              <a:solidFill>
                <a:schemeClr val="dk1"/>
              </a:solidFill>
              <a:latin typeface="Calibri"/>
              <a:ea typeface="Calibri"/>
              <a:cs typeface="Calibri"/>
              <a:sym typeface="Calibri"/>
            </a:endParaRPr>
          </a:p>
          <a:p>
            <a:pPr indent="0" lvl="0" marL="0" marR="0" rtl="0" algn="l">
              <a:lnSpc>
                <a:spcPct val="90000"/>
              </a:lnSpc>
              <a:spcBef>
                <a:spcPts val="1200"/>
              </a:spcBef>
              <a:spcAft>
                <a:spcPts val="0"/>
              </a:spcAft>
              <a:buNone/>
            </a:pPr>
            <a:r>
              <a:t/>
            </a:r>
            <a:endParaRPr sz="2800">
              <a:solidFill>
                <a:schemeClr val="dk1"/>
              </a:solidFill>
              <a:latin typeface="Calibri"/>
              <a:ea typeface="Calibri"/>
              <a:cs typeface="Calibri"/>
              <a:sym typeface="Calibri"/>
            </a:endParaRPr>
          </a:p>
          <a:p>
            <a:pPr indent="0" lvl="0" marL="0" marR="0" rtl="0" algn="l">
              <a:lnSpc>
                <a:spcPct val="90000"/>
              </a:lnSpc>
              <a:spcBef>
                <a:spcPts val="1200"/>
              </a:spcBef>
              <a:spcAft>
                <a:spcPts val="0"/>
              </a:spcAft>
              <a:buNone/>
            </a:pPr>
            <a:r>
              <a:rPr lang="en-US" sz="2800">
                <a:solidFill>
                  <a:schemeClr val="dk1"/>
                </a:solidFill>
                <a:latin typeface="Calibri"/>
                <a:ea typeface="Calibri"/>
                <a:cs typeface="Calibri"/>
                <a:sym typeface="Calibri"/>
              </a:rPr>
              <a:t>(Yale Nationale Initiative, 2008)</a:t>
            </a:r>
            <a:endParaRPr/>
          </a:p>
        </p:txBody>
      </p:sp>
      <p:grpSp>
        <p:nvGrpSpPr>
          <p:cNvPr id="189" name="Google Shape;189;p11"/>
          <p:cNvGrpSpPr/>
          <p:nvPr/>
        </p:nvGrpSpPr>
        <p:grpSpPr>
          <a:xfrm>
            <a:off x="11219290" y="1"/>
            <a:ext cx="972709" cy="1935307"/>
            <a:chOff x="10918968" y="713127"/>
            <a:chExt cx="1273032" cy="2532832"/>
          </a:xfrm>
        </p:grpSpPr>
        <p:sp>
          <p:nvSpPr>
            <p:cNvPr id="190" name="Google Shape;190;p11"/>
            <p:cNvSpPr/>
            <p:nvPr/>
          </p:nvSpPr>
          <p:spPr>
            <a:xfrm rot="2700000">
              <a:off x="11052629" y="2120024"/>
              <a:ext cx="645368" cy="645368"/>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1"/>
            <p:cNvSpPr/>
            <p:nvPr/>
          </p:nvSpPr>
          <p:spPr>
            <a:xfrm rot="-5400000">
              <a:off x="10289068" y="1343027"/>
              <a:ext cx="2532832" cy="1273032"/>
            </a:xfrm>
            <a:prstGeom prst="triangle">
              <a:avLst>
                <a:gd fmla="val 50000" name="adj"/>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92" name="Google Shape;192;p11"/>
          <p:cNvGrpSpPr/>
          <p:nvPr/>
        </p:nvGrpSpPr>
        <p:grpSpPr>
          <a:xfrm>
            <a:off x="0" y="4601497"/>
            <a:ext cx="1014060" cy="2017580"/>
            <a:chOff x="0" y="4601497"/>
            <a:chExt cx="1014060" cy="2017580"/>
          </a:xfrm>
        </p:grpSpPr>
        <p:sp>
          <p:nvSpPr>
            <p:cNvPr id="193" name="Google Shape;193;p11"/>
            <p:cNvSpPr/>
            <p:nvPr/>
          </p:nvSpPr>
          <p:spPr>
            <a:xfrm rot="5400000">
              <a:off x="-501760" y="5103257"/>
              <a:ext cx="2017580" cy="1014060"/>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11"/>
            <p:cNvSpPr/>
            <p:nvPr/>
          </p:nvSpPr>
          <p:spPr>
            <a:xfrm rot="2700000">
              <a:off x="427916" y="5728708"/>
              <a:ext cx="485578" cy="48557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Persian story teller stock image | Look and Learn" id="195" name="Google Shape;195;p11"/>
          <p:cNvPicPr preferRelativeResize="0"/>
          <p:nvPr/>
        </p:nvPicPr>
        <p:blipFill rotWithShape="1">
          <a:blip r:embed="rId3">
            <a:alphaModFix/>
          </a:blip>
          <a:srcRect b="0" l="0" r="0" t="0"/>
          <a:stretch/>
        </p:blipFill>
        <p:spPr>
          <a:xfrm>
            <a:off x="7972921" y="936380"/>
            <a:ext cx="3047033" cy="3857003"/>
          </a:xfrm>
          <a:prstGeom prst="rect">
            <a:avLst/>
          </a:prstGeom>
          <a:noFill/>
          <a:ln>
            <a:noFill/>
          </a:ln>
        </p:spPr>
      </p:pic>
      <p:sp>
        <p:nvSpPr>
          <p:cNvPr id="196" name="Google Shape;196;p11"/>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197" name="Google Shape;197;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98" name="Google Shape;198;p11"/>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199" name="Google Shape;199;p11"/>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200" name="Google Shape;200;p11"/>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pic>
        <p:nvPicPr>
          <p:cNvPr id="201" name="Google Shape;201;p11"/>
          <p:cNvPicPr preferRelativeResize="0"/>
          <p:nvPr/>
        </p:nvPicPr>
        <p:blipFill rotWithShape="1">
          <a:blip r:embed="rId6">
            <a:alphaModFix/>
          </a:blip>
          <a:srcRect b="0" l="0" r="0" t="0"/>
          <a:stretch/>
        </p:blipFill>
        <p:spPr>
          <a:xfrm>
            <a:off x="7972921" y="4857699"/>
            <a:ext cx="3047033" cy="17955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2"/>
          <p:cNvSpPr txBox="1"/>
          <p:nvPr/>
        </p:nvSpPr>
        <p:spPr>
          <a:xfrm>
            <a:off x="749394" y="861646"/>
            <a:ext cx="10625243" cy="183471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2800">
                <a:solidFill>
                  <a:schemeClr val="dk1"/>
                </a:solidFill>
                <a:latin typeface="Calibri"/>
                <a:ea typeface="Calibri"/>
                <a:cs typeface="Calibri"/>
                <a:sym typeface="Calibri"/>
              </a:rPr>
              <a:t>Jede menschliche Kultur auf diesem Planeten scheint Geschichten zu erzählen, um sich einen Sinn in der Welt zu verschaffen. Die Erzähltraditionen variieren weltweit, aber viele Dinge bleiben gleich, wie z. B. das mündliche Erzählen, moralische Lehren, Gesten und Wiederholungen.</a:t>
            </a:r>
            <a:endParaRPr/>
          </a:p>
        </p:txBody>
      </p:sp>
      <p:grpSp>
        <p:nvGrpSpPr>
          <p:cNvPr id="208" name="Google Shape;208;p12"/>
          <p:cNvGrpSpPr/>
          <p:nvPr/>
        </p:nvGrpSpPr>
        <p:grpSpPr>
          <a:xfrm>
            <a:off x="11219290" y="1"/>
            <a:ext cx="972709" cy="1935307"/>
            <a:chOff x="10918968" y="713127"/>
            <a:chExt cx="1273032" cy="2532832"/>
          </a:xfrm>
        </p:grpSpPr>
        <p:sp>
          <p:nvSpPr>
            <p:cNvPr id="209" name="Google Shape;209;p12"/>
            <p:cNvSpPr/>
            <p:nvPr/>
          </p:nvSpPr>
          <p:spPr>
            <a:xfrm rot="2700000">
              <a:off x="11052629" y="2120024"/>
              <a:ext cx="645368" cy="645368"/>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2"/>
            <p:cNvSpPr/>
            <p:nvPr/>
          </p:nvSpPr>
          <p:spPr>
            <a:xfrm rot="-5400000">
              <a:off x="10289068" y="1343027"/>
              <a:ext cx="2532832" cy="1273032"/>
            </a:xfrm>
            <a:prstGeom prst="triangle">
              <a:avLst>
                <a:gd fmla="val 50000" name="adj"/>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11" name="Google Shape;211;p12"/>
          <p:cNvGrpSpPr/>
          <p:nvPr/>
        </p:nvGrpSpPr>
        <p:grpSpPr>
          <a:xfrm>
            <a:off x="0" y="4601497"/>
            <a:ext cx="1014060" cy="2017580"/>
            <a:chOff x="0" y="4601497"/>
            <a:chExt cx="1014060" cy="2017580"/>
          </a:xfrm>
        </p:grpSpPr>
        <p:sp>
          <p:nvSpPr>
            <p:cNvPr id="212" name="Google Shape;212;p12"/>
            <p:cNvSpPr/>
            <p:nvPr/>
          </p:nvSpPr>
          <p:spPr>
            <a:xfrm rot="5400000">
              <a:off x="-501760" y="5103257"/>
              <a:ext cx="2017580" cy="1014060"/>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2"/>
            <p:cNvSpPr/>
            <p:nvPr/>
          </p:nvSpPr>
          <p:spPr>
            <a:xfrm rot="2700000">
              <a:off x="427916" y="5728708"/>
              <a:ext cx="485578" cy="48557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214" name="Google Shape;214;p12"/>
          <p:cNvPicPr preferRelativeResize="0"/>
          <p:nvPr/>
        </p:nvPicPr>
        <p:blipFill rotWithShape="1">
          <a:blip r:embed="rId3">
            <a:alphaModFix/>
          </a:blip>
          <a:srcRect b="0" l="0" r="0" t="0"/>
          <a:stretch/>
        </p:blipFill>
        <p:spPr>
          <a:xfrm>
            <a:off x="1106068" y="2796954"/>
            <a:ext cx="5764233" cy="3391710"/>
          </a:xfrm>
          <a:prstGeom prst="rect">
            <a:avLst/>
          </a:prstGeom>
          <a:noFill/>
          <a:ln>
            <a:noFill/>
          </a:ln>
        </p:spPr>
      </p:pic>
      <p:pic>
        <p:nvPicPr>
          <p:cNvPr descr="4,004 Storyteller Stock Photos, Pictures &amp;amp; Royalty-Free Images - iStock" id="215" name="Google Shape;215;p12"/>
          <p:cNvPicPr preferRelativeResize="0"/>
          <p:nvPr/>
        </p:nvPicPr>
        <p:blipFill rotWithShape="1">
          <a:blip r:embed="rId4">
            <a:alphaModFix/>
          </a:blip>
          <a:srcRect b="0" l="0" r="0" t="0"/>
          <a:stretch/>
        </p:blipFill>
        <p:spPr>
          <a:xfrm>
            <a:off x="6426625" y="2796955"/>
            <a:ext cx="4792666" cy="3402792"/>
          </a:xfrm>
          <a:prstGeom prst="rect">
            <a:avLst/>
          </a:prstGeom>
          <a:noFill/>
          <a:ln>
            <a:noFill/>
          </a:ln>
        </p:spPr>
      </p:pic>
      <p:sp>
        <p:nvSpPr>
          <p:cNvPr id="216" name="Google Shape;216;p12"/>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217" name="Google Shape;217;p1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18" name="Google Shape;218;p12"/>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219" name="Google Shape;219;p12"/>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220" name="Google Shape;220;p12"/>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6" name="Google Shape;226;p1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27" name="Google Shape;227;p13"/>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228" name="Google Shape;228;p13"/>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229" name="Google Shape;229;p13"/>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230" name="Google Shape;230;p13"/>
          <p:cNvSpPr txBox="1"/>
          <p:nvPr/>
        </p:nvSpPr>
        <p:spPr>
          <a:xfrm>
            <a:off x="212225" y="2542500"/>
            <a:ext cx="41013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35475C"/>
                </a:solidFill>
                <a:latin typeface="Arial Black"/>
                <a:ea typeface="Arial Black"/>
                <a:cs typeface="Arial Black"/>
                <a:sym typeface="Arial Black"/>
              </a:rPr>
              <a:t>Was ist </a:t>
            </a:r>
            <a:endParaRPr/>
          </a:p>
          <a:p>
            <a:pPr indent="0" lvl="0" marL="0" marR="0" rtl="0" algn="l">
              <a:spcBef>
                <a:spcPts val="0"/>
              </a:spcBef>
              <a:spcAft>
                <a:spcPts val="0"/>
              </a:spcAft>
              <a:buNone/>
            </a:pPr>
            <a:r>
              <a:rPr lang="en-US" sz="4000">
                <a:solidFill>
                  <a:srgbClr val="35475C"/>
                </a:solidFill>
                <a:latin typeface="Arial Black"/>
                <a:ea typeface="Arial Black"/>
                <a:cs typeface="Arial Black"/>
                <a:sym typeface="Arial Black"/>
              </a:rPr>
              <a:t>Afrikanisches Storytelling?</a:t>
            </a:r>
            <a:endParaRPr sz="4000">
              <a:solidFill>
                <a:srgbClr val="35475C"/>
              </a:solidFill>
              <a:latin typeface="Arial Black"/>
              <a:ea typeface="Arial Black"/>
              <a:cs typeface="Arial Black"/>
              <a:sym typeface="Arial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14"/>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4"/>
          <p:cNvSpPr txBox="1"/>
          <p:nvPr/>
        </p:nvSpPr>
        <p:spPr>
          <a:xfrm>
            <a:off x="853523" y="547815"/>
            <a:ext cx="10512056" cy="1891380"/>
          </a:xfrm>
          <a:prstGeom prst="rect">
            <a:avLst/>
          </a:prstGeom>
          <a:noFill/>
          <a:ln>
            <a:noFill/>
          </a:ln>
        </p:spPr>
        <p:txBody>
          <a:bodyPr anchorCtr="0" anchor="ctr" bIns="45700" lIns="91425" spcFirstLastPara="1" rIns="91425" wrap="square" tIns="45700">
            <a:normAutofit/>
          </a:bodyPr>
          <a:lstStyle/>
          <a:p>
            <a:pPr indent="0" lvl="0" marL="0" marR="0" rtl="0" algn="just">
              <a:lnSpc>
                <a:spcPct val="90000"/>
              </a:lnSpc>
              <a:spcBef>
                <a:spcPts val="0"/>
              </a:spcBef>
              <a:spcAft>
                <a:spcPts val="0"/>
              </a:spcAft>
              <a:buNone/>
            </a:pPr>
            <a:r>
              <a:rPr lang="en-US" sz="2300">
                <a:solidFill>
                  <a:schemeClr val="dk1"/>
                </a:solidFill>
                <a:latin typeface="Calibri"/>
                <a:ea typeface="Calibri"/>
                <a:cs typeface="Calibri"/>
                <a:sym typeface="Calibri"/>
              </a:rPr>
              <a:t>Afrikaner schätzen seit jeher gute Geschichten und lebendige Geschichtenerzähler, weil sie in mündlichen Kulturen und Traditionen verwurzelt sind.</a:t>
            </a:r>
            <a:endParaRPr sz="1300"/>
          </a:p>
          <a:p>
            <a:pPr indent="0" lvl="0" marL="0" marR="0" rtl="0" algn="just">
              <a:lnSpc>
                <a:spcPct val="90000"/>
              </a:lnSpc>
              <a:spcBef>
                <a:spcPts val="1200"/>
              </a:spcBef>
              <a:spcAft>
                <a:spcPts val="0"/>
              </a:spcAft>
              <a:buNone/>
            </a:pPr>
            <a:r>
              <a:rPr lang="en-US" sz="2300">
                <a:solidFill>
                  <a:schemeClr val="dk1"/>
                </a:solidFill>
                <a:latin typeface="Calibri"/>
                <a:ea typeface="Calibri"/>
                <a:cs typeface="Calibri"/>
                <a:sym typeface="Calibri"/>
              </a:rPr>
              <a:t>Obwohl es auf dem afrikanischen Kontinent uralte Schrifttraditionen gibt, sind die meisten Afrikaner heute wie in der Vergangenheit in erster Linie sprechende Völker, und ihre Kunstformen und Geschichten werden eher mündlich als schriftlich erzählt.</a:t>
            </a:r>
            <a:endParaRPr sz="1300"/>
          </a:p>
        </p:txBody>
      </p:sp>
      <p:pic>
        <p:nvPicPr>
          <p:cNvPr id="237" name="Google Shape;237;p14"/>
          <p:cNvPicPr preferRelativeResize="0"/>
          <p:nvPr/>
        </p:nvPicPr>
        <p:blipFill rotWithShape="1">
          <a:blip r:embed="rId3">
            <a:alphaModFix/>
          </a:blip>
          <a:srcRect b="0" l="0" r="0" t="0"/>
          <a:stretch/>
        </p:blipFill>
        <p:spPr>
          <a:xfrm>
            <a:off x="5200369" y="2494661"/>
            <a:ext cx="6174270" cy="3638409"/>
          </a:xfrm>
          <a:prstGeom prst="rect">
            <a:avLst/>
          </a:prstGeom>
          <a:noFill/>
          <a:ln>
            <a:noFill/>
          </a:ln>
        </p:spPr>
      </p:pic>
      <p:sp>
        <p:nvSpPr>
          <p:cNvPr id="238" name="Google Shape;238;p14"/>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239" name="Google Shape;239;p1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40" name="Google Shape;240;p14"/>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241" name="Google Shape;241;p14"/>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pic>
        <p:nvPicPr>
          <p:cNvPr descr="Why The Most Important Person in Africa is the Storyteller | Afrocentric  Confessions" id="242" name="Google Shape;242;p14"/>
          <p:cNvPicPr preferRelativeResize="0"/>
          <p:nvPr/>
        </p:nvPicPr>
        <p:blipFill rotWithShape="1">
          <a:blip r:embed="rId6">
            <a:alphaModFix/>
          </a:blip>
          <a:srcRect b="0" l="0" r="0" t="0"/>
          <a:stretch/>
        </p:blipFill>
        <p:spPr>
          <a:xfrm>
            <a:off x="853523" y="2421924"/>
            <a:ext cx="5136534" cy="371114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15"/>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5"/>
          <p:cNvSpPr txBox="1"/>
          <p:nvPr/>
        </p:nvSpPr>
        <p:spPr>
          <a:xfrm>
            <a:off x="894609" y="1052657"/>
            <a:ext cx="5981400" cy="502680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None/>
            </a:pPr>
            <a:r>
              <a:rPr lang="en-US" sz="2400">
                <a:solidFill>
                  <a:schemeClr val="dk1"/>
                </a:solidFill>
                <a:latin typeface="Calibri"/>
                <a:ea typeface="Calibri"/>
                <a:cs typeface="Calibri"/>
                <a:sym typeface="Calibri"/>
              </a:rPr>
              <a:t>Das Erzählen von Geschichten wird in der afrikanischen Kultur seit langem genutzt, um Traditionen, Kodizes und Werte für akzeptables Verhalten weiterzugeben und die soziale Ordnung aufrechtzuerhalten und zu bewahren.</a:t>
            </a:r>
            <a:endParaRPr/>
          </a:p>
          <a:p>
            <a:pPr indent="0" lvl="0" marL="0" marR="0" rtl="0" algn="l">
              <a:lnSpc>
                <a:spcPct val="90000"/>
              </a:lnSpc>
              <a:spcBef>
                <a:spcPts val="1200"/>
              </a:spcBef>
              <a:spcAft>
                <a:spcPts val="0"/>
              </a:spcAft>
              <a:buNone/>
            </a:pPr>
            <a:r>
              <a:rPr lang="en-US" sz="2400">
                <a:solidFill>
                  <a:schemeClr val="dk1"/>
                </a:solidFill>
                <a:latin typeface="Calibri"/>
                <a:ea typeface="Calibri"/>
                <a:cs typeface="Calibri"/>
                <a:sym typeface="Calibri"/>
              </a:rPr>
              <a:t>Bevor das Schreiben und Lesen erfunden wurde, nutzten die Afrikaner das Geschichtenerzählen, um ihre Geschichte, traditionelle Kultur und rituelle Zeremonien zu bewahren.</a:t>
            </a:r>
            <a:endParaRPr/>
          </a:p>
          <a:p>
            <a:pPr indent="0" lvl="0" marL="0" marR="0" rtl="0" algn="l">
              <a:lnSpc>
                <a:spcPct val="90000"/>
              </a:lnSpc>
              <a:spcBef>
                <a:spcPts val="1200"/>
              </a:spcBef>
              <a:spcAft>
                <a:spcPts val="0"/>
              </a:spcAft>
              <a:buNone/>
            </a:pPr>
            <a:r>
              <a:rPr lang="en-US" sz="2400">
                <a:solidFill>
                  <a:schemeClr val="dk1"/>
                </a:solidFill>
                <a:latin typeface="Calibri"/>
                <a:ea typeface="Calibri"/>
                <a:cs typeface="Calibri"/>
                <a:sym typeface="Calibri"/>
              </a:rPr>
              <a:t>Das afrikanische Geschichtenerzählen ist eine der ältesten Traditionen der afrikanischen Kultur und erstreckt sich über den gesamten Kontinent.</a:t>
            </a:r>
            <a:endParaRPr/>
          </a:p>
        </p:txBody>
      </p:sp>
      <p:sp>
        <p:nvSpPr>
          <p:cNvPr id="249" name="Google Shape;249;p15"/>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250" name="Google Shape;250;p1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51" name="Google Shape;251;p1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sp>
        <p:nvSpPr>
          <p:cNvPr id="252" name="Google Shape;252;p15"/>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253" name="Google Shape;253;p15"/>
          <p:cNvPicPr preferRelativeResize="0"/>
          <p:nvPr/>
        </p:nvPicPr>
        <p:blipFill rotWithShape="1">
          <a:blip r:embed="rId4">
            <a:alphaModFix/>
          </a:blip>
          <a:srcRect b="0" l="0" r="0" t="0"/>
          <a:stretch/>
        </p:blipFill>
        <p:spPr>
          <a:xfrm>
            <a:off x="11374639" y="152449"/>
            <a:ext cx="462675" cy="709197"/>
          </a:xfrm>
          <a:prstGeom prst="rect">
            <a:avLst/>
          </a:prstGeom>
          <a:noFill/>
          <a:ln>
            <a:noFill/>
          </a:ln>
        </p:spPr>
      </p:pic>
      <p:pic>
        <p:nvPicPr>
          <p:cNvPr id="254" name="Google Shape;254;p15"/>
          <p:cNvPicPr preferRelativeResize="0"/>
          <p:nvPr/>
        </p:nvPicPr>
        <p:blipFill rotWithShape="1">
          <a:blip r:embed="rId5">
            <a:alphaModFix/>
          </a:blip>
          <a:srcRect b="0" l="0" r="0" t="0"/>
          <a:stretch/>
        </p:blipFill>
        <p:spPr>
          <a:xfrm>
            <a:off x="7194974" y="3960790"/>
            <a:ext cx="4129639" cy="2631990"/>
          </a:xfrm>
          <a:prstGeom prst="rect">
            <a:avLst/>
          </a:prstGeom>
          <a:noFill/>
          <a:ln>
            <a:noFill/>
          </a:ln>
        </p:spPr>
      </p:pic>
      <p:pic>
        <p:nvPicPr>
          <p:cNvPr descr="Pin on Storytelling Around the World" id="255" name="Google Shape;255;p15"/>
          <p:cNvPicPr preferRelativeResize="0"/>
          <p:nvPr/>
        </p:nvPicPr>
        <p:blipFill rotWithShape="1">
          <a:blip r:embed="rId6">
            <a:alphaModFix/>
          </a:blip>
          <a:srcRect b="0" l="0" r="0" t="0"/>
          <a:stretch/>
        </p:blipFill>
        <p:spPr>
          <a:xfrm>
            <a:off x="7193448" y="1354469"/>
            <a:ext cx="4132690" cy="34198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pic>
        <p:nvPicPr>
          <p:cNvPr id="260" name="Google Shape;260;p16"/>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1" name="Google Shape;261;p1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62" name="Google Shape;262;p16"/>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263" name="Google Shape;263;p16"/>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264" name="Google Shape;264;p16"/>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265" name="Google Shape;265;p16"/>
          <p:cNvSpPr txBox="1"/>
          <p:nvPr/>
        </p:nvSpPr>
        <p:spPr>
          <a:xfrm>
            <a:off x="212225" y="2542500"/>
            <a:ext cx="40740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35475C"/>
                </a:solidFill>
                <a:latin typeface="Arial Black"/>
                <a:ea typeface="Arial Black"/>
                <a:cs typeface="Arial Black"/>
                <a:sym typeface="Arial Black"/>
              </a:rPr>
              <a:t>Afrikanisches Konzept von Ubuntu</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sp>
        <p:nvSpPr>
          <p:cNvPr id="270" name="Google Shape;270;p17"/>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7"/>
          <p:cNvSpPr txBox="1"/>
          <p:nvPr/>
        </p:nvSpPr>
        <p:spPr>
          <a:xfrm>
            <a:off x="838201" y="861646"/>
            <a:ext cx="6169920" cy="5238473"/>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90000"/>
              </a:lnSpc>
              <a:spcBef>
                <a:spcPts val="0"/>
              </a:spcBef>
              <a:spcAft>
                <a:spcPts val="0"/>
              </a:spcAft>
              <a:buNone/>
            </a:pPr>
            <a:r>
              <a:rPr lang="en-US" sz="2000">
                <a:solidFill>
                  <a:schemeClr val="dk1"/>
                </a:solidFill>
                <a:latin typeface="Calibri"/>
                <a:ea typeface="Calibri"/>
                <a:cs typeface="Calibri"/>
                <a:sym typeface="Calibri"/>
              </a:rPr>
              <a:t>Traditionelle Geschichten über afrikanische Menschen wurden aus dem Stoff menschlicher Erfahrungen gewoben, darunter Kämpfe mit dem Land und den Elementen, Bewegung und Migration, Kriege zwischen Königreichen, Konflikte um Weiden und Wasserlöcher, die Auseinandersetzung mit den Geheimnissen des Daseins sowie Leben und Tod.</a:t>
            </a:r>
            <a:endParaRPr/>
          </a:p>
          <a:p>
            <a:pPr indent="0" lvl="0" marL="0" marR="0" rtl="0" algn="l">
              <a:lnSpc>
                <a:spcPct val="90000"/>
              </a:lnSpc>
              <a:spcBef>
                <a:spcPts val="1200"/>
              </a:spcBef>
              <a:spcAft>
                <a:spcPts val="0"/>
              </a:spcAft>
              <a:buNone/>
            </a:pPr>
            <a:r>
              <a:rPr lang="en-US" sz="2000">
                <a:solidFill>
                  <a:schemeClr val="dk1"/>
                </a:solidFill>
                <a:latin typeface="Calibri"/>
                <a:ea typeface="Calibri"/>
                <a:cs typeface="Calibri"/>
                <a:sym typeface="Calibri"/>
              </a:rPr>
              <a:t>Afrikanische Geschichten spiegeln die Beziehungen von Mensch zu Mensch, von Mann zu Frau und von Mensch zu Tier wider. Das afrikanische Konzept von "Ubuntu" verehrt dies. "Ich bin, was ich bin, weil du es bist", sagt Ubuntu. Das gesamte Konzept dreht sich um den Menschen oder die Menschheit.</a:t>
            </a:r>
            <a:endParaRPr/>
          </a:p>
          <a:p>
            <a:pPr indent="0" lvl="0" marL="0" marR="0" rtl="0" algn="l">
              <a:lnSpc>
                <a:spcPct val="90000"/>
              </a:lnSpc>
              <a:spcBef>
                <a:spcPts val="1200"/>
              </a:spcBef>
              <a:spcAft>
                <a:spcPts val="0"/>
              </a:spcAft>
              <a:buNone/>
            </a:pPr>
            <a:r>
              <a:rPr lang="en-US" sz="2000">
                <a:solidFill>
                  <a:schemeClr val="dk1"/>
                </a:solidFill>
                <a:latin typeface="Calibri"/>
                <a:ea typeface="Calibri"/>
                <a:cs typeface="Calibri"/>
                <a:sym typeface="Calibri"/>
              </a:rPr>
              <a:t>Diese Geschichten erklären Naturphänomene, lehren Moral, geben den Afrikanern ein Gefühl von Identität und sind sowohl unterhaltsam als auch lehrreich.</a:t>
            </a:r>
            <a:endParaRPr/>
          </a:p>
          <a:p>
            <a:pPr indent="0" lvl="0" marL="0" marR="0" rtl="0" algn="l">
              <a:lnSpc>
                <a:spcPct val="90000"/>
              </a:lnSpc>
              <a:spcBef>
                <a:spcPts val="1200"/>
              </a:spcBef>
              <a:spcAft>
                <a:spcPts val="0"/>
              </a:spcAft>
              <a:buNone/>
            </a:pPr>
            <a:r>
              <a:rPr lang="en-US" sz="2000">
                <a:solidFill>
                  <a:schemeClr val="dk1"/>
                </a:solidFill>
                <a:latin typeface="Calibri"/>
                <a:ea typeface="Calibri"/>
                <a:cs typeface="Calibri"/>
                <a:sym typeface="Calibri"/>
              </a:rPr>
              <a:t>Die Tiergeschichten sind die populärsten unter den Volksmärchen, weil sie einen tierischen Betrüger zeigen, der menschliche Gewohnheiten, Überzeugungen und Schwächen hat. In diesen Geschichten werden den Mitgliedern des Stammes oder der Gemeinschaft moralische Werte beigebracht.</a:t>
            </a:r>
            <a:endParaRPr/>
          </a:p>
          <a:p>
            <a:pPr indent="0" lvl="0" marL="0" marR="0" rtl="0" algn="l">
              <a:lnSpc>
                <a:spcPct val="90000"/>
              </a:lnSpc>
              <a:spcBef>
                <a:spcPts val="1200"/>
              </a:spcBef>
              <a:spcAft>
                <a:spcPts val="0"/>
              </a:spcAft>
              <a:buNone/>
            </a:pPr>
            <a:r>
              <a:t/>
            </a:r>
            <a:endParaRPr sz="2000">
              <a:solidFill>
                <a:schemeClr val="dk1"/>
              </a:solidFill>
              <a:latin typeface="Calibri"/>
              <a:ea typeface="Calibri"/>
              <a:cs typeface="Calibri"/>
              <a:sym typeface="Calibri"/>
            </a:endParaRPr>
          </a:p>
          <a:p>
            <a:pPr indent="0" lvl="0" marL="0" marR="0" rtl="0" algn="l">
              <a:lnSpc>
                <a:spcPct val="90000"/>
              </a:lnSpc>
              <a:spcBef>
                <a:spcPts val="1200"/>
              </a:spcBef>
              <a:spcAft>
                <a:spcPts val="0"/>
              </a:spcAft>
              <a:buNone/>
            </a:pPr>
            <a:r>
              <a:rPr lang="en-US" sz="2000">
                <a:solidFill>
                  <a:schemeClr val="dk1"/>
                </a:solidFill>
                <a:latin typeface="Calibri"/>
                <a:ea typeface="Calibri"/>
                <a:cs typeface="Calibri"/>
                <a:sym typeface="Calibri"/>
              </a:rPr>
              <a:t>(Yale Nationale Initiative, 2008)</a:t>
            </a:r>
            <a:endParaRPr/>
          </a:p>
        </p:txBody>
      </p:sp>
      <p:pic>
        <p:nvPicPr>
          <p:cNvPr id="272" name="Google Shape;272;p17"/>
          <p:cNvPicPr preferRelativeResize="0"/>
          <p:nvPr/>
        </p:nvPicPr>
        <p:blipFill rotWithShape="1">
          <a:blip r:embed="rId3">
            <a:alphaModFix/>
          </a:blip>
          <a:srcRect b="0" l="0" r="0" t="0"/>
          <a:stretch/>
        </p:blipFill>
        <p:spPr>
          <a:xfrm>
            <a:off x="7359758" y="168876"/>
            <a:ext cx="4466405" cy="2631989"/>
          </a:xfrm>
          <a:prstGeom prst="rect">
            <a:avLst/>
          </a:prstGeom>
          <a:noFill/>
          <a:ln>
            <a:noFill/>
          </a:ln>
        </p:spPr>
      </p:pic>
      <p:pic>
        <p:nvPicPr>
          <p:cNvPr descr="Oral Literature in Africa - 1. The &amp;#39;Oral&amp;#39; Nature of African Unwritten  Literature - Open Book Publishers" id="273" name="Google Shape;273;p17"/>
          <p:cNvPicPr preferRelativeResize="0"/>
          <p:nvPr/>
        </p:nvPicPr>
        <p:blipFill rotWithShape="1">
          <a:blip r:embed="rId4">
            <a:alphaModFix/>
          </a:blip>
          <a:srcRect b="0" l="0" r="0" t="0"/>
          <a:stretch/>
        </p:blipFill>
        <p:spPr>
          <a:xfrm>
            <a:off x="7425888" y="2961503"/>
            <a:ext cx="4153534" cy="3281292"/>
          </a:xfrm>
          <a:prstGeom prst="rect">
            <a:avLst/>
          </a:prstGeom>
          <a:noFill/>
          <a:ln>
            <a:noFill/>
          </a:ln>
        </p:spPr>
      </p:pic>
      <p:sp>
        <p:nvSpPr>
          <p:cNvPr id="274" name="Google Shape;274;p17"/>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275" name="Google Shape;275;p1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76" name="Google Shape;276;p17"/>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277" name="Google Shape;277;p17"/>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278" name="Google Shape;278;p17"/>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pic>
        <p:nvPicPr>
          <p:cNvPr id="283" name="Google Shape;283;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84" name="Google Shape;284;p1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85" name="Google Shape;285;p18"/>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286" name="Google Shape;286;p18"/>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287" name="Google Shape;287;p18"/>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288" name="Google Shape;288;p18"/>
          <p:cNvSpPr txBox="1"/>
          <p:nvPr/>
        </p:nvSpPr>
        <p:spPr>
          <a:xfrm>
            <a:off x="212225" y="2151725"/>
            <a:ext cx="4386900" cy="3786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35475C"/>
                </a:solidFill>
                <a:latin typeface="Arial Black"/>
                <a:ea typeface="Arial Black"/>
                <a:cs typeface="Arial Black"/>
                <a:sym typeface="Arial Black"/>
              </a:rPr>
              <a:t>Die Einzigartigkeit des afrikanischen Geschichtenerzählens</a:t>
            </a:r>
            <a:endParaRPr i="1" sz="4000">
              <a:solidFill>
                <a:srgbClr val="35475C"/>
              </a:solidFill>
              <a:latin typeface="Arial Black"/>
              <a:ea typeface="Arial Black"/>
              <a:cs typeface="Arial Black"/>
              <a:sym typeface="Arial Black"/>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2" name="Shape 292"/>
        <p:cNvGrpSpPr/>
        <p:nvPr/>
      </p:nvGrpSpPr>
      <p:grpSpPr>
        <a:xfrm>
          <a:off x="0" y="0"/>
          <a:ext cx="0" cy="0"/>
          <a:chOff x="0" y="0"/>
          <a:chExt cx="0" cy="0"/>
        </a:xfrm>
      </p:grpSpPr>
      <p:sp>
        <p:nvSpPr>
          <p:cNvPr id="293" name="Google Shape;293;p19"/>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9"/>
          <p:cNvSpPr txBox="1"/>
          <p:nvPr/>
        </p:nvSpPr>
        <p:spPr>
          <a:xfrm>
            <a:off x="851800" y="951785"/>
            <a:ext cx="6797400" cy="5169000"/>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90000"/>
              </a:lnSpc>
              <a:spcBef>
                <a:spcPts val="0"/>
              </a:spcBef>
              <a:spcAft>
                <a:spcPts val="0"/>
              </a:spcAft>
              <a:buNone/>
            </a:pPr>
            <a:r>
              <a:rPr lang="en-US" sz="2000">
                <a:solidFill>
                  <a:schemeClr val="dk1"/>
                </a:solidFill>
                <a:latin typeface="Calibri"/>
                <a:ea typeface="Calibri"/>
                <a:cs typeface="Calibri"/>
                <a:sym typeface="Calibri"/>
              </a:rPr>
              <a:t>Die Besonderheit des afrikanischen Geschichtenerzählens liegt in seiner Fähigkeit, Unterhaltung zu bieten, die Neugier des afrikanischen Volkes zu befriedigen und wichtige moralische Lektionen über das alltägliche Leben zu lehren und zu vermitteln.</a:t>
            </a:r>
            <a:endParaRPr/>
          </a:p>
          <a:p>
            <a:pPr indent="0" lvl="0" marL="0" marR="0" rtl="0" algn="l">
              <a:lnSpc>
                <a:spcPct val="90000"/>
              </a:lnSpc>
              <a:spcBef>
                <a:spcPts val="1200"/>
              </a:spcBef>
              <a:spcAft>
                <a:spcPts val="0"/>
              </a:spcAft>
              <a:buNone/>
            </a:pPr>
            <a:r>
              <a:rPr lang="en-US" sz="2000">
                <a:solidFill>
                  <a:schemeClr val="dk1"/>
                </a:solidFill>
                <a:latin typeface="Calibri"/>
                <a:ea typeface="Calibri"/>
                <a:cs typeface="Calibri"/>
                <a:sym typeface="Calibri"/>
              </a:rPr>
              <a:t>Die Wiederholung von Sprache, Rhythmus und Gesten sind wichtige Aspekte des afrikanischen mündlichen Erzählens. Wörter, Phrasen, Gesten und Verse oder Strophen werden von den Erzählern wiederholt. Der Einsatz von Wiederholungstechniken erleichtert das Verständnis und den Abruf von Geschichten aus dem Gedächtnis.</a:t>
            </a:r>
            <a:endParaRPr/>
          </a:p>
          <a:p>
            <a:pPr indent="0" lvl="0" marL="0" marR="0" rtl="0" algn="l">
              <a:lnSpc>
                <a:spcPct val="90000"/>
              </a:lnSpc>
              <a:spcBef>
                <a:spcPts val="1200"/>
              </a:spcBef>
              <a:spcAft>
                <a:spcPts val="0"/>
              </a:spcAft>
              <a:buNone/>
            </a:pPr>
            <a:r>
              <a:rPr lang="en-US" sz="2000">
                <a:solidFill>
                  <a:schemeClr val="dk1"/>
                </a:solidFill>
                <a:latin typeface="Calibri"/>
                <a:ea typeface="Calibri"/>
                <a:cs typeface="Calibri"/>
                <a:sym typeface="Calibri"/>
              </a:rPr>
              <a:t>Wenn das Publikum mit den Geschichten vertraut ist, beteiligt es sich aktiv daran, wichtige Aspekte seiner Kultur kennen zu lernen.</a:t>
            </a:r>
            <a:endParaRPr/>
          </a:p>
          <a:p>
            <a:pPr indent="0" lvl="0" marL="0" marR="0" rtl="0" algn="l">
              <a:lnSpc>
                <a:spcPct val="90000"/>
              </a:lnSpc>
              <a:spcBef>
                <a:spcPts val="1200"/>
              </a:spcBef>
              <a:spcAft>
                <a:spcPts val="0"/>
              </a:spcAft>
              <a:buNone/>
            </a:pPr>
            <a:r>
              <a:rPr lang="en-US" sz="2000">
                <a:solidFill>
                  <a:schemeClr val="dk1"/>
                </a:solidFill>
                <a:latin typeface="Calibri"/>
                <a:ea typeface="Calibri"/>
                <a:cs typeface="Calibri"/>
                <a:sym typeface="Calibri"/>
              </a:rPr>
              <a:t>Das Geschichtenerzählen in Afrika hat sich auf vielfältige Weise gezeigt und diente verschiedenen Zwecken. Viele Kinder wissen das Geschichtenerzählen zu schätzen, denn in der Grundschule ist es häufig Teil des Lehrplans, dass die Schüler ihren Klassen Geschichten erzählen.</a:t>
            </a:r>
            <a:endParaRPr/>
          </a:p>
          <a:p>
            <a:pPr indent="0" lvl="0" marL="0" marR="0" rtl="0" algn="l">
              <a:lnSpc>
                <a:spcPct val="90000"/>
              </a:lnSpc>
              <a:spcBef>
                <a:spcPts val="1200"/>
              </a:spcBef>
              <a:spcAft>
                <a:spcPts val="0"/>
              </a:spcAft>
              <a:buNone/>
            </a:pPr>
            <a:r>
              <a:t/>
            </a:r>
            <a:endParaRPr sz="2000">
              <a:solidFill>
                <a:schemeClr val="dk1"/>
              </a:solidFill>
              <a:latin typeface="Calibri"/>
              <a:ea typeface="Calibri"/>
              <a:cs typeface="Calibri"/>
              <a:sym typeface="Calibri"/>
            </a:endParaRPr>
          </a:p>
          <a:p>
            <a:pPr indent="0" lvl="0" marL="0" marR="0" rtl="0" algn="l">
              <a:lnSpc>
                <a:spcPct val="90000"/>
              </a:lnSpc>
              <a:spcBef>
                <a:spcPts val="1200"/>
              </a:spcBef>
              <a:spcAft>
                <a:spcPts val="0"/>
              </a:spcAft>
              <a:buNone/>
            </a:pPr>
            <a:r>
              <a:rPr lang="en-US" sz="2000">
                <a:solidFill>
                  <a:schemeClr val="dk1"/>
                </a:solidFill>
                <a:latin typeface="Calibri"/>
                <a:ea typeface="Calibri"/>
                <a:cs typeface="Calibri"/>
                <a:sym typeface="Calibri"/>
              </a:rPr>
              <a:t>(Tuwe, 2015)</a:t>
            </a:r>
            <a:endParaRPr/>
          </a:p>
        </p:txBody>
      </p:sp>
      <p:pic>
        <p:nvPicPr>
          <p:cNvPr descr="Donate to my African Night Entertainment project - Rotimi Ogunjobi" id="295" name="Google Shape;295;p19"/>
          <p:cNvPicPr preferRelativeResize="0"/>
          <p:nvPr/>
        </p:nvPicPr>
        <p:blipFill rotWithShape="1">
          <a:blip r:embed="rId3">
            <a:alphaModFix/>
          </a:blip>
          <a:srcRect b="0" l="0" r="0" t="0"/>
          <a:stretch/>
        </p:blipFill>
        <p:spPr>
          <a:xfrm>
            <a:off x="7997556" y="951785"/>
            <a:ext cx="3995623" cy="2707656"/>
          </a:xfrm>
          <a:prstGeom prst="rect">
            <a:avLst/>
          </a:prstGeom>
          <a:noFill/>
          <a:ln>
            <a:noFill/>
          </a:ln>
        </p:spPr>
      </p:pic>
      <p:pic>
        <p:nvPicPr>
          <p:cNvPr id="296" name="Google Shape;296;p19"/>
          <p:cNvPicPr preferRelativeResize="0"/>
          <p:nvPr/>
        </p:nvPicPr>
        <p:blipFill rotWithShape="1">
          <a:blip r:embed="rId4">
            <a:alphaModFix/>
          </a:blip>
          <a:srcRect b="0" l="0" r="0" t="0"/>
          <a:stretch/>
        </p:blipFill>
        <p:spPr>
          <a:xfrm>
            <a:off x="7997556" y="3734175"/>
            <a:ext cx="3995623" cy="2354563"/>
          </a:xfrm>
          <a:prstGeom prst="rect">
            <a:avLst/>
          </a:prstGeom>
          <a:noFill/>
          <a:ln>
            <a:noFill/>
          </a:ln>
        </p:spPr>
      </p:pic>
      <p:sp>
        <p:nvSpPr>
          <p:cNvPr id="297" name="Google Shape;297;p19"/>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298" name="Google Shape;298;p1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99" name="Google Shape;299;p19"/>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300" name="Google Shape;300;p19"/>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01" name="Google Shape;301;p19"/>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2"/>
          <p:cNvPicPr preferRelativeResize="0"/>
          <p:nvPr/>
        </p:nvPicPr>
        <p:blipFill rotWithShape="1">
          <a:blip r:embed="rId3">
            <a:alphaModFix/>
          </a:blip>
          <a:srcRect b="0" l="0" r="0" t="0"/>
          <a:stretch/>
        </p:blipFill>
        <p:spPr>
          <a:xfrm>
            <a:off x="0" y="37250"/>
            <a:ext cx="12192000" cy="6858000"/>
          </a:xfrm>
          <a:prstGeom prst="rect">
            <a:avLst/>
          </a:prstGeom>
          <a:noFill/>
          <a:ln>
            <a:noFill/>
          </a:ln>
        </p:spPr>
      </p:pic>
      <p:pic>
        <p:nvPicPr>
          <p:cNvPr id="92" name="Google Shape;92;p2"/>
          <p:cNvPicPr preferRelativeResize="0"/>
          <p:nvPr/>
        </p:nvPicPr>
        <p:blipFill rotWithShape="1">
          <a:blip r:embed="rId4">
            <a:alphaModFix/>
          </a:blip>
          <a:srcRect b="0" l="0" r="0" t="0"/>
          <a:stretch/>
        </p:blipFill>
        <p:spPr>
          <a:xfrm rot="5400000">
            <a:off x="4017639" y="-488420"/>
            <a:ext cx="4156720" cy="7335722"/>
          </a:xfrm>
          <a:prstGeom prst="rect">
            <a:avLst/>
          </a:prstGeom>
          <a:noFill/>
          <a:ln>
            <a:noFill/>
          </a:ln>
        </p:spPr>
      </p:pic>
      <p:sp>
        <p:nvSpPr>
          <p:cNvPr id="93" name="Google Shape;93;p2"/>
          <p:cNvSpPr txBox="1"/>
          <p:nvPr/>
        </p:nvSpPr>
        <p:spPr>
          <a:xfrm>
            <a:off x="2997272" y="2302278"/>
            <a:ext cx="6197455"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600" u="none" cap="none" strike="noStrike">
                <a:solidFill>
                  <a:srgbClr val="FD3259"/>
                </a:solidFill>
                <a:latin typeface="Arial Black"/>
                <a:ea typeface="Arial Black"/>
                <a:cs typeface="Arial Black"/>
                <a:sym typeface="Arial Black"/>
              </a:rPr>
              <a:t>Modul 1</a:t>
            </a:r>
            <a:endParaRPr/>
          </a:p>
          <a:p>
            <a:pPr indent="0" lvl="0" marL="0" marR="0" rtl="0" algn="ctr">
              <a:spcBef>
                <a:spcPts val="0"/>
              </a:spcBef>
              <a:spcAft>
                <a:spcPts val="0"/>
              </a:spcAft>
              <a:buNone/>
            </a:pPr>
            <a:r>
              <a:rPr b="0" i="0" lang="en-US" sz="3600" u="none" cap="none" strike="noStrike">
                <a:solidFill>
                  <a:srgbClr val="FD3259"/>
                </a:solidFill>
                <a:latin typeface="Arial Black"/>
                <a:ea typeface="Arial Black"/>
                <a:cs typeface="Arial Black"/>
                <a:sym typeface="Arial Black"/>
              </a:rPr>
              <a:t>Einführung in die afrikanische Sprache. Geschichtenerzählen und Geschichten  </a:t>
            </a:r>
            <a:endParaRPr/>
          </a:p>
        </p:txBody>
      </p:sp>
      <p:sp>
        <p:nvSpPr>
          <p:cNvPr id="94" name="Google Shape;94;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95" name="Google Shape;95;p2"/>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
        <p:nvSpPr>
          <p:cNvPr id="96" name="Google Shape;96;p2"/>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id="97" name="Google Shape;97;p2"/>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id="306" name="Google Shape;306;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7" name="Google Shape;307;p2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08" name="Google Shape;308;p20"/>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309" name="Google Shape;309;p20"/>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10" name="Google Shape;310;p20"/>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311" name="Google Shape;311;p20"/>
          <p:cNvSpPr txBox="1"/>
          <p:nvPr/>
        </p:nvSpPr>
        <p:spPr>
          <a:xfrm>
            <a:off x="212225" y="1843950"/>
            <a:ext cx="4169400" cy="3786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35475C"/>
                </a:solidFill>
                <a:latin typeface="Arial Black"/>
                <a:ea typeface="Arial Black"/>
                <a:cs typeface="Arial Black"/>
                <a:sym typeface="Arial Black"/>
              </a:rPr>
              <a:t>Afrikanisches Geschichtenerzählen: Eine partizipative Gemeinschaftserfahrung</a:t>
            </a:r>
            <a:endParaRPr sz="4000">
              <a:solidFill>
                <a:srgbClr val="35475C"/>
              </a:solidFill>
              <a:latin typeface="Arial Black"/>
              <a:ea typeface="Arial Black"/>
              <a:cs typeface="Arial Black"/>
              <a:sym typeface="Arial Black"/>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5" name="Shape 315"/>
        <p:cNvGrpSpPr/>
        <p:nvPr/>
      </p:nvGrpSpPr>
      <p:grpSpPr>
        <a:xfrm>
          <a:off x="0" y="0"/>
          <a:ext cx="0" cy="0"/>
          <a:chOff x="0" y="0"/>
          <a:chExt cx="0" cy="0"/>
        </a:xfrm>
      </p:grpSpPr>
      <p:sp>
        <p:nvSpPr>
          <p:cNvPr id="316" name="Google Shape;316;p2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317" name="Google Shape;317;p21"/>
          <p:cNvGrpSpPr/>
          <p:nvPr/>
        </p:nvGrpSpPr>
        <p:grpSpPr>
          <a:xfrm flipH="1">
            <a:off x="0" y="0"/>
            <a:ext cx="1097281" cy="1097280"/>
            <a:chOff x="11094719" y="0"/>
            <a:chExt cx="1097281" cy="1097280"/>
          </a:xfrm>
        </p:grpSpPr>
        <p:sp>
          <p:nvSpPr>
            <p:cNvPr id="318" name="Google Shape;318;p21"/>
            <p:cNvSpPr/>
            <p:nvPr/>
          </p:nvSpPr>
          <p:spPr>
            <a:xfrm rot="-5400000">
              <a:off x="11094720" y="0"/>
              <a:ext cx="1097280" cy="1097280"/>
            </a:xfrm>
            <a:prstGeom prst="triangle">
              <a:avLst>
                <a:gd fmla="val 100000" name="adj"/>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1"/>
            <p:cNvSpPr/>
            <p:nvPr/>
          </p:nvSpPr>
          <p:spPr>
            <a:xfrm rot="2700000">
              <a:off x="11189552" y="127618"/>
              <a:ext cx="457894" cy="457894"/>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frican Storyteller: imágenes, fotos de stock y vectores | Shutterstock" id="320" name="Google Shape;320;p21"/>
          <p:cNvPicPr preferRelativeResize="0"/>
          <p:nvPr/>
        </p:nvPicPr>
        <p:blipFill rotWithShape="1">
          <a:blip r:embed="rId3">
            <a:alphaModFix/>
          </a:blip>
          <a:srcRect b="6360" l="0" r="0" t="0"/>
          <a:stretch/>
        </p:blipFill>
        <p:spPr>
          <a:xfrm>
            <a:off x="877727" y="713128"/>
            <a:ext cx="3181351" cy="2467818"/>
          </a:xfrm>
          <a:prstGeom prst="rect">
            <a:avLst/>
          </a:prstGeom>
          <a:noFill/>
          <a:ln>
            <a:noFill/>
          </a:ln>
        </p:spPr>
      </p:pic>
      <p:pic>
        <p:nvPicPr>
          <p:cNvPr id="321" name="Google Shape;321;p21"/>
          <p:cNvPicPr preferRelativeResize="0"/>
          <p:nvPr/>
        </p:nvPicPr>
        <p:blipFill rotWithShape="1">
          <a:blip r:embed="rId4">
            <a:alphaModFix/>
          </a:blip>
          <a:srcRect b="0" l="0" r="0" t="0"/>
          <a:stretch/>
        </p:blipFill>
        <p:spPr>
          <a:xfrm>
            <a:off x="643467" y="3509433"/>
            <a:ext cx="3415612" cy="2012771"/>
          </a:xfrm>
          <a:prstGeom prst="rect">
            <a:avLst/>
          </a:prstGeom>
          <a:noFill/>
          <a:ln>
            <a:noFill/>
          </a:ln>
        </p:spPr>
      </p:pic>
      <p:sp>
        <p:nvSpPr>
          <p:cNvPr id="322" name="Google Shape;322;p21"/>
          <p:cNvSpPr txBox="1"/>
          <p:nvPr/>
        </p:nvSpPr>
        <p:spPr>
          <a:xfrm>
            <a:off x="4479546" y="858949"/>
            <a:ext cx="6895092" cy="2176176"/>
          </a:xfrm>
          <a:prstGeom prst="rect">
            <a:avLst/>
          </a:prstGeom>
          <a:noFill/>
          <a:ln>
            <a:noFill/>
          </a:ln>
        </p:spPr>
        <p:txBody>
          <a:bodyPr anchorCtr="0" anchor="t" bIns="45700" lIns="91425" spcFirstLastPara="1" rIns="91425" wrap="square" tIns="45700">
            <a:normAutofit fontScale="85000" lnSpcReduction="10000"/>
          </a:bodyPr>
          <a:lstStyle/>
          <a:p>
            <a:pPr indent="0" lvl="0" marL="0" marR="0" rtl="0" algn="l">
              <a:lnSpc>
                <a:spcPct val="90000"/>
              </a:lnSpc>
              <a:spcBef>
                <a:spcPts val="0"/>
              </a:spcBef>
              <a:spcAft>
                <a:spcPts val="0"/>
              </a:spcAft>
              <a:buNone/>
            </a:pPr>
            <a:r>
              <a:rPr lang="en-US" sz="2400">
                <a:solidFill>
                  <a:schemeClr val="dk1"/>
                </a:solidFill>
                <a:latin typeface="Calibri"/>
                <a:ea typeface="Calibri"/>
                <a:cs typeface="Calibri"/>
                <a:sym typeface="Calibri"/>
              </a:rPr>
              <a:t>Mündliches afrikanisches Geschichtenerzählen ist im Wesentlichen ein gemeinschaftliches, partizipatorisches Erlebnis und Phänomen. Es ist ein gemeinschaftliches Ereignis, bei dem Menschen zusammenkommen, um Berichten und Geschichten über vergangene Taten, Glauben, Weisheit, Ratschläge, Moral, Tabus und Mythen zuzuhören und sich daran zu beteiligen. </a:t>
            </a:r>
            <a:endParaRPr/>
          </a:p>
          <a:p>
            <a:pPr indent="0" lvl="0" marL="0" marR="0" rtl="0" algn="l">
              <a:lnSpc>
                <a:spcPct val="90000"/>
              </a:lnSpc>
              <a:spcBef>
                <a:spcPts val="1200"/>
              </a:spcBef>
              <a:spcAft>
                <a:spcPts val="0"/>
              </a:spcAft>
              <a:buNone/>
            </a:pPr>
            <a:r>
              <a:t/>
            </a:r>
            <a:endParaRPr sz="2400">
              <a:solidFill>
                <a:schemeClr val="dk1"/>
              </a:solidFill>
              <a:latin typeface="Calibri"/>
              <a:ea typeface="Calibri"/>
              <a:cs typeface="Calibri"/>
              <a:sym typeface="Calibri"/>
            </a:endParaRPr>
          </a:p>
          <a:p>
            <a:pPr indent="0" lvl="0" marL="0" marR="0" rtl="0" algn="l">
              <a:lnSpc>
                <a:spcPct val="90000"/>
              </a:lnSpc>
              <a:spcBef>
                <a:spcPts val="1200"/>
              </a:spcBef>
              <a:spcAft>
                <a:spcPts val="0"/>
              </a:spcAft>
              <a:buNone/>
            </a:pPr>
            <a:r>
              <a:rPr lang="en-US" sz="2400">
                <a:solidFill>
                  <a:schemeClr val="dk1"/>
                </a:solidFill>
                <a:latin typeface="Calibri"/>
                <a:ea typeface="Calibri"/>
                <a:cs typeface="Calibri"/>
                <a:sym typeface="Calibri"/>
              </a:rPr>
              <a:t>(Tuwe, 2015)</a:t>
            </a:r>
            <a:endParaRPr/>
          </a:p>
        </p:txBody>
      </p:sp>
      <p:grpSp>
        <p:nvGrpSpPr>
          <p:cNvPr id="323" name="Google Shape;323;p21"/>
          <p:cNvGrpSpPr/>
          <p:nvPr/>
        </p:nvGrpSpPr>
        <p:grpSpPr>
          <a:xfrm>
            <a:off x="11177940" y="4601497"/>
            <a:ext cx="1014060" cy="2017580"/>
            <a:chOff x="11177940" y="4601497"/>
            <a:chExt cx="1014060" cy="2017580"/>
          </a:xfrm>
        </p:grpSpPr>
        <p:sp>
          <p:nvSpPr>
            <p:cNvPr id="324" name="Google Shape;324;p21"/>
            <p:cNvSpPr/>
            <p:nvPr/>
          </p:nvSpPr>
          <p:spPr>
            <a:xfrm flipH="1" rot="-5400000">
              <a:off x="10676180" y="5103257"/>
              <a:ext cx="2017580" cy="1014060"/>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5" name="Google Shape;325;p21"/>
            <p:cNvSpPr/>
            <p:nvPr/>
          </p:nvSpPr>
          <p:spPr>
            <a:xfrm rot="2700000">
              <a:off x="11278506" y="5728708"/>
              <a:ext cx="485578" cy="48557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6" name="Google Shape;326;p21"/>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327" name="Google Shape;327;p2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28" name="Google Shape;328;p21"/>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329" name="Google Shape;329;p21"/>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30" name="Google Shape;330;p21"/>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
        <p:nvSpPr>
          <p:cNvPr descr="African Storyteller: imágenes, fotos de stock y vectores | Shutterstock" id="331" name="Google Shape;331;p21"/>
          <p:cNvSpPr/>
          <p:nvPr/>
        </p:nvSpPr>
        <p:spPr>
          <a:xfrm>
            <a:off x="5943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32" name="Google Shape;332;p21"/>
          <p:cNvPicPr preferRelativeResize="0"/>
          <p:nvPr/>
        </p:nvPicPr>
        <p:blipFill rotWithShape="1">
          <a:blip r:embed="rId4">
            <a:alphaModFix/>
          </a:blip>
          <a:srcRect b="0" l="0" r="0" t="0"/>
          <a:stretch/>
        </p:blipFill>
        <p:spPr>
          <a:xfrm>
            <a:off x="2680388" y="3569542"/>
            <a:ext cx="3415612" cy="2012771"/>
          </a:xfrm>
          <a:prstGeom prst="rect">
            <a:avLst/>
          </a:prstGeom>
          <a:noFill/>
          <a:ln>
            <a:noFill/>
          </a:ln>
        </p:spPr>
      </p:pic>
      <p:pic>
        <p:nvPicPr>
          <p:cNvPr id="333" name="Google Shape;333;p21"/>
          <p:cNvPicPr preferRelativeResize="0"/>
          <p:nvPr/>
        </p:nvPicPr>
        <p:blipFill rotWithShape="1">
          <a:blip r:embed="rId4">
            <a:alphaModFix/>
          </a:blip>
          <a:srcRect b="0" l="0" r="0" t="0"/>
          <a:stretch/>
        </p:blipFill>
        <p:spPr>
          <a:xfrm>
            <a:off x="7697864" y="3615370"/>
            <a:ext cx="3415612" cy="2012771"/>
          </a:xfrm>
          <a:prstGeom prst="rect">
            <a:avLst/>
          </a:prstGeom>
          <a:noFill/>
          <a:ln>
            <a:noFill/>
          </a:ln>
        </p:spPr>
      </p:pic>
      <p:pic>
        <p:nvPicPr>
          <p:cNvPr id="334" name="Google Shape;334;p21"/>
          <p:cNvPicPr preferRelativeResize="0"/>
          <p:nvPr/>
        </p:nvPicPr>
        <p:blipFill rotWithShape="1">
          <a:blip r:embed="rId4">
            <a:alphaModFix/>
          </a:blip>
          <a:srcRect b="0" l="0" r="0" t="0"/>
          <a:stretch/>
        </p:blipFill>
        <p:spPr>
          <a:xfrm>
            <a:off x="5533412" y="3509432"/>
            <a:ext cx="3415612" cy="201277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8" name="Shape 338"/>
        <p:cNvGrpSpPr/>
        <p:nvPr/>
      </p:nvGrpSpPr>
      <p:grpSpPr>
        <a:xfrm>
          <a:off x="0" y="0"/>
          <a:ext cx="0" cy="0"/>
          <a:chOff x="0" y="0"/>
          <a:chExt cx="0" cy="0"/>
        </a:xfrm>
      </p:grpSpPr>
      <p:sp>
        <p:nvSpPr>
          <p:cNvPr id="339" name="Google Shape;339;p2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Maimouna performing" id="340" name="Google Shape;340;p22"/>
          <p:cNvPicPr preferRelativeResize="0"/>
          <p:nvPr/>
        </p:nvPicPr>
        <p:blipFill rotWithShape="1">
          <a:blip r:embed="rId3">
            <a:alphaModFix/>
          </a:blip>
          <a:srcRect b="0" l="0" r="0" t="0"/>
          <a:stretch/>
        </p:blipFill>
        <p:spPr>
          <a:xfrm>
            <a:off x="698353" y="1040724"/>
            <a:ext cx="4555700" cy="2562581"/>
          </a:xfrm>
          <a:custGeom>
            <a:rect b="b" l="l" r="r" t="t"/>
            <a:pathLst>
              <a:path extrusionOk="0" h="2733294" w="4555700">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ln>
            <a:noFill/>
          </a:ln>
        </p:spPr>
      </p:pic>
      <p:sp>
        <p:nvSpPr>
          <p:cNvPr id="341" name="Google Shape;341;p22"/>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42" name="Google Shape;342;p22"/>
          <p:cNvPicPr preferRelativeResize="0"/>
          <p:nvPr/>
        </p:nvPicPr>
        <p:blipFill rotWithShape="1">
          <a:blip r:embed="rId4">
            <a:alphaModFix/>
          </a:blip>
          <a:srcRect b="0" l="0" r="0" t="0"/>
          <a:stretch/>
        </p:blipFill>
        <p:spPr>
          <a:xfrm>
            <a:off x="698353" y="3589283"/>
            <a:ext cx="4555700" cy="2684608"/>
          </a:xfrm>
          <a:custGeom>
            <a:rect b="b" l="l" r="r" t="t"/>
            <a:pathLst>
              <a:path extrusionOk="0" h="2323972" w="4438338">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a:ln>
            <a:noFill/>
          </a:ln>
        </p:spPr>
      </p:pic>
      <p:sp>
        <p:nvSpPr>
          <p:cNvPr id="343" name="Google Shape;343;p22"/>
          <p:cNvSpPr txBox="1"/>
          <p:nvPr/>
        </p:nvSpPr>
        <p:spPr>
          <a:xfrm>
            <a:off x="6095993" y="936382"/>
            <a:ext cx="5397300" cy="5389500"/>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90000"/>
              </a:lnSpc>
              <a:spcBef>
                <a:spcPts val="0"/>
              </a:spcBef>
              <a:spcAft>
                <a:spcPts val="0"/>
              </a:spcAft>
              <a:buNone/>
            </a:pPr>
            <a:r>
              <a:rPr lang="en-US" sz="2400">
                <a:solidFill>
                  <a:schemeClr val="dk1"/>
                </a:solidFill>
                <a:latin typeface="Calibri"/>
                <a:ea typeface="Calibri"/>
                <a:cs typeface="Calibri"/>
                <a:sym typeface="Calibri"/>
              </a:rPr>
              <a:t>In den meisten Fällen findet das afrikanische Geschichtenerzählen in einer Umgebung statt, in der der Erzähler und das Publikum interagieren, wobei beide Parteien Rechte und Pflichten haben. Dies ist vergleichbar mit dem Aufbau moderner westlicher Fokusgruppen. In den meisten traditionellen afrikanischen Gesellschaften nimmt jeder am formellen und informellen Geschichtenerzählen als einer interaktiven mündlichen Darbietung teil. Die Teilnahme an solchen Aktivitäten ist ein wesentlicher Bestandteil des traditionellen afrikanischen Gemeinschaftslebens, und die Grundausbildung in den mündlichen Künsten und Fertigkeiten einer bestimmten Kultur ist ein wesentlicher Bestandteil der traditionellen indigenen Erziehung und Werte der Kinder.</a:t>
            </a:r>
            <a:endParaRPr/>
          </a:p>
        </p:txBody>
      </p:sp>
      <p:sp>
        <p:nvSpPr>
          <p:cNvPr id="344" name="Google Shape;344;p22"/>
          <p:cNvSpPr/>
          <p:nvPr/>
        </p:nvSpPr>
        <p:spPr>
          <a:xfrm rot="1095198">
            <a:off x="1539683" y="162676"/>
            <a:ext cx="4083433" cy="4083433"/>
          </a:xfrm>
          <a:prstGeom prst="arc">
            <a:avLst>
              <a:gd fmla="val 17445962"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5" name="Google Shape;345;p22"/>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346" name="Google Shape;346;p2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47" name="Google Shape;347;p22"/>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348" name="Google Shape;348;p22"/>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49" name="Google Shape;349;p22"/>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3" name="Shape 353"/>
        <p:cNvGrpSpPr/>
        <p:nvPr/>
      </p:nvGrpSpPr>
      <p:grpSpPr>
        <a:xfrm>
          <a:off x="0" y="0"/>
          <a:ext cx="0" cy="0"/>
          <a:chOff x="0" y="0"/>
          <a:chExt cx="0" cy="0"/>
        </a:xfrm>
      </p:grpSpPr>
      <p:sp>
        <p:nvSpPr>
          <p:cNvPr id="354" name="Google Shape;354;p23"/>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3"/>
          <p:cNvSpPr txBox="1"/>
          <p:nvPr/>
        </p:nvSpPr>
        <p:spPr>
          <a:xfrm>
            <a:off x="924128" y="677702"/>
            <a:ext cx="10441451" cy="1680519"/>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None/>
            </a:pPr>
            <a:r>
              <a:rPr lang="en-US" sz="2400">
                <a:solidFill>
                  <a:schemeClr val="dk1"/>
                </a:solidFill>
                <a:latin typeface="Calibri"/>
                <a:ea typeface="Calibri"/>
                <a:cs typeface="Calibri"/>
                <a:sym typeface="Calibri"/>
              </a:rPr>
              <a:t>Viele erfahrene Geschichtenerzähler in diesen afrikanischen Kulturen sind angesehene Mitglieder der Gemeinschaft, die nach jahrelangem gemeinschaftlich-traditionellem Training viele komplexe verbale Verwendungen von Sprichwörtern und Gleichnissen sowie musikalische und Gedächtnisfähigkeiten gemeistert haben.</a:t>
            </a:r>
            <a:endParaRPr/>
          </a:p>
        </p:txBody>
      </p:sp>
      <p:pic>
        <p:nvPicPr>
          <p:cNvPr descr="NNE AGWU AFRIKAN STORYTELLING FESTIVAL | July 27 - August 1 - 2016 - Whats  On Africa" id="356" name="Google Shape;356;p23"/>
          <p:cNvPicPr preferRelativeResize="0"/>
          <p:nvPr/>
        </p:nvPicPr>
        <p:blipFill rotWithShape="1">
          <a:blip r:embed="rId3">
            <a:alphaModFix/>
          </a:blip>
          <a:srcRect b="0" l="1664" r="1948" t="7576"/>
          <a:stretch/>
        </p:blipFill>
        <p:spPr>
          <a:xfrm>
            <a:off x="924128" y="2665374"/>
            <a:ext cx="4980561" cy="3151918"/>
          </a:xfrm>
          <a:prstGeom prst="rect">
            <a:avLst/>
          </a:prstGeom>
          <a:noFill/>
          <a:ln>
            <a:noFill/>
          </a:ln>
        </p:spPr>
      </p:pic>
      <p:pic>
        <p:nvPicPr>
          <p:cNvPr id="357" name="Google Shape;357;p23"/>
          <p:cNvPicPr preferRelativeResize="0"/>
          <p:nvPr/>
        </p:nvPicPr>
        <p:blipFill rotWithShape="1">
          <a:blip r:embed="rId4">
            <a:alphaModFix/>
          </a:blip>
          <a:srcRect b="0" l="0" r="0" t="0"/>
          <a:stretch/>
        </p:blipFill>
        <p:spPr>
          <a:xfrm>
            <a:off x="6198394" y="2664210"/>
            <a:ext cx="5167185" cy="3151918"/>
          </a:xfrm>
          <a:prstGeom prst="rect">
            <a:avLst/>
          </a:prstGeom>
          <a:noFill/>
          <a:ln>
            <a:noFill/>
          </a:ln>
        </p:spPr>
      </p:pic>
      <p:sp>
        <p:nvSpPr>
          <p:cNvPr id="358" name="Google Shape;358;p23"/>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359" name="Google Shape;359;p2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60" name="Google Shape;360;p23"/>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361" name="Google Shape;361;p23"/>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62" name="Google Shape;362;p23"/>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p2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368" name="Google Shape;368;p24"/>
          <p:cNvPicPr preferRelativeResize="0"/>
          <p:nvPr/>
        </p:nvPicPr>
        <p:blipFill rotWithShape="1">
          <a:blip r:embed="rId4">
            <a:alphaModFix/>
          </a:blip>
          <a:srcRect b="0" l="0" r="0" t="0"/>
          <a:stretch/>
        </p:blipFill>
        <p:spPr>
          <a:xfrm>
            <a:off x="2410836" y="461082"/>
            <a:ext cx="7363984" cy="4933766"/>
          </a:xfrm>
          <a:prstGeom prst="rect">
            <a:avLst/>
          </a:prstGeom>
          <a:noFill/>
          <a:ln>
            <a:noFill/>
          </a:ln>
        </p:spPr>
      </p:pic>
      <p:sp>
        <p:nvSpPr>
          <p:cNvPr id="369" name="Google Shape;369;p2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70" name="Google Shape;370;p24"/>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371" name="Google Shape;371;p24"/>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72" name="Google Shape;372;p24"/>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
        <p:nvSpPr>
          <p:cNvPr id="373" name="Google Shape;373;p24"/>
          <p:cNvSpPr txBox="1"/>
          <p:nvPr/>
        </p:nvSpPr>
        <p:spPr>
          <a:xfrm>
            <a:off x="2997272" y="2302278"/>
            <a:ext cx="619745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35475C"/>
                </a:solidFill>
                <a:latin typeface="Arial Black"/>
                <a:ea typeface="Arial Black"/>
                <a:cs typeface="Arial Black"/>
                <a:sym typeface="Arial Black"/>
              </a:rPr>
              <a:t>Einheit 2</a:t>
            </a:r>
            <a:endParaRPr/>
          </a:p>
          <a:p>
            <a:pPr indent="0" lvl="0" marL="0" marR="0" rtl="0" algn="ctr">
              <a:spcBef>
                <a:spcPts val="0"/>
              </a:spcBef>
              <a:spcAft>
                <a:spcPts val="0"/>
              </a:spcAft>
              <a:buNone/>
            </a:pPr>
            <a:r>
              <a:rPr lang="en-US" sz="3600">
                <a:solidFill>
                  <a:srgbClr val="35475C"/>
                </a:solidFill>
                <a:latin typeface="Arial Black"/>
                <a:ea typeface="Arial Black"/>
                <a:cs typeface="Arial Black"/>
                <a:sym typeface="Arial Black"/>
              </a:rPr>
              <a:t>Afrikanische Geschichten</a:t>
            </a:r>
            <a:endParaRPr sz="3600">
              <a:solidFill>
                <a:srgbClr val="35475C"/>
              </a:solidFill>
              <a:latin typeface="Arial Black"/>
              <a:ea typeface="Arial Black"/>
              <a:cs typeface="Arial Black"/>
              <a:sym typeface="Arial Black"/>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pic>
        <p:nvPicPr>
          <p:cNvPr id="378" name="Google Shape;378;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79" name="Google Shape;379;p2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80" name="Google Shape;380;p25"/>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381" name="Google Shape;381;p25"/>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82" name="Google Shape;382;p25"/>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383" name="Google Shape;383;p25"/>
          <p:cNvSpPr txBox="1"/>
          <p:nvPr/>
        </p:nvSpPr>
        <p:spPr>
          <a:xfrm>
            <a:off x="212225" y="2459500"/>
            <a:ext cx="4019700" cy="193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35475C"/>
                </a:solidFill>
                <a:latin typeface="Arial Black"/>
                <a:ea typeface="Arial Black"/>
                <a:cs typeface="Arial Black"/>
                <a:sym typeface="Arial Black"/>
              </a:rPr>
              <a:t>Struktur der afrikanischen Geschichten</a:t>
            </a:r>
            <a:endParaRPr i="1" sz="4000">
              <a:solidFill>
                <a:srgbClr val="35475C"/>
              </a:solidFill>
              <a:latin typeface="Arial Black"/>
              <a:ea typeface="Arial Black"/>
              <a:cs typeface="Arial Black"/>
              <a:sym typeface="Arial Black"/>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7" name="Shape 387"/>
        <p:cNvGrpSpPr/>
        <p:nvPr/>
      </p:nvGrpSpPr>
      <p:grpSpPr>
        <a:xfrm>
          <a:off x="0" y="0"/>
          <a:ext cx="0" cy="0"/>
          <a:chOff x="0" y="0"/>
          <a:chExt cx="0" cy="0"/>
        </a:xfrm>
      </p:grpSpPr>
      <p:sp>
        <p:nvSpPr>
          <p:cNvPr id="388" name="Google Shape;388;p2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frican Tales – Words of Wisdom: Intro to Philosophy" id="389" name="Google Shape;389;p26"/>
          <p:cNvPicPr preferRelativeResize="0"/>
          <p:nvPr/>
        </p:nvPicPr>
        <p:blipFill rotWithShape="1">
          <a:blip r:embed="rId3">
            <a:alphaModFix/>
          </a:blip>
          <a:srcRect b="0" l="0" r="0" t="0"/>
          <a:stretch/>
        </p:blipFill>
        <p:spPr>
          <a:xfrm>
            <a:off x="698353" y="899755"/>
            <a:ext cx="4555700" cy="2562581"/>
          </a:xfrm>
          <a:custGeom>
            <a:rect b="b" l="l" r="r" t="t"/>
            <a:pathLst>
              <a:path extrusionOk="0" h="2733294" w="4555700">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ln>
            <a:noFill/>
          </a:ln>
        </p:spPr>
      </p:pic>
      <p:sp>
        <p:nvSpPr>
          <p:cNvPr id="390" name="Google Shape;390;p26"/>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91" name="Google Shape;391;p26"/>
          <p:cNvPicPr preferRelativeResize="0"/>
          <p:nvPr/>
        </p:nvPicPr>
        <p:blipFill rotWithShape="1">
          <a:blip r:embed="rId4">
            <a:alphaModFix/>
          </a:blip>
          <a:srcRect b="0" l="0" r="0" t="0"/>
          <a:stretch/>
        </p:blipFill>
        <p:spPr>
          <a:xfrm>
            <a:off x="698353" y="3550371"/>
            <a:ext cx="4555700" cy="2684608"/>
          </a:xfrm>
          <a:custGeom>
            <a:rect b="b" l="l" r="r" t="t"/>
            <a:pathLst>
              <a:path extrusionOk="0" h="2323972" w="4438338">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a:ln>
            <a:noFill/>
          </a:ln>
        </p:spPr>
      </p:pic>
      <p:sp>
        <p:nvSpPr>
          <p:cNvPr id="392" name="Google Shape;392;p26"/>
          <p:cNvSpPr txBox="1"/>
          <p:nvPr/>
        </p:nvSpPr>
        <p:spPr>
          <a:xfrm>
            <a:off x="5817140" y="836579"/>
            <a:ext cx="6139519" cy="5964271"/>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None/>
            </a:pPr>
            <a:r>
              <a:rPr lang="en-US" sz="2400">
                <a:solidFill>
                  <a:schemeClr val="dk1"/>
                </a:solidFill>
                <a:latin typeface="Calibri"/>
                <a:ea typeface="Calibri"/>
                <a:cs typeface="Calibri"/>
                <a:sym typeface="Calibri"/>
              </a:rPr>
              <a:t>Die meisten Geschichten in einem afrikanischen Umfeld sind in drei Abschnitte unterteilt: die Einleitung, den Hauptteil und den Schluss.</a:t>
            </a:r>
            <a:endParaRPr/>
          </a:p>
          <a:p>
            <a:pPr indent="0" lvl="0" marL="0" marR="0" rtl="0" algn="l">
              <a:lnSpc>
                <a:spcPct val="90000"/>
              </a:lnSpc>
              <a:spcBef>
                <a:spcPts val="1200"/>
              </a:spcBef>
              <a:spcAft>
                <a:spcPts val="0"/>
              </a:spcAft>
              <a:buNone/>
            </a:pPr>
            <a:r>
              <a:rPr lang="en-US" sz="2400">
                <a:solidFill>
                  <a:schemeClr val="dk1"/>
                </a:solidFill>
                <a:latin typeface="Calibri"/>
                <a:ea typeface="Calibri"/>
                <a:cs typeface="Calibri"/>
                <a:sym typeface="Calibri"/>
              </a:rPr>
              <a:t>Nachdem der Erzähler das Publikum zur Teilnahme aufgefordert hat, stellt er die Figuren vor und definiert den Konflikt mit verschiedenen Techniken und Gesten.</a:t>
            </a:r>
            <a:endParaRPr/>
          </a:p>
          <a:p>
            <a:pPr indent="0" lvl="0" marL="0" marR="0" rtl="0" algn="l">
              <a:lnSpc>
                <a:spcPct val="90000"/>
              </a:lnSpc>
              <a:spcBef>
                <a:spcPts val="1200"/>
              </a:spcBef>
              <a:spcAft>
                <a:spcPts val="0"/>
              </a:spcAft>
              <a:buNone/>
            </a:pPr>
            <a:r>
              <a:rPr lang="en-US" sz="2400">
                <a:solidFill>
                  <a:schemeClr val="dk1"/>
                </a:solidFill>
                <a:latin typeface="Calibri"/>
                <a:ea typeface="Calibri"/>
                <a:cs typeface="Calibri"/>
                <a:sym typeface="Calibri"/>
              </a:rPr>
              <a:t>In Simbabwe beispielsweise beteiligt sich das Publikum an einem echten dramatischen Theaterstück, indem es singt, tanzt und rhythmisch schreit, um auf den Erzähler zu reagieren. Was den Stil betrifft, so entscheidet der Erzähler, und das Publikum reagiert entsprechend.</a:t>
            </a:r>
            <a:endParaRPr/>
          </a:p>
          <a:p>
            <a:pPr indent="0" lvl="0" marL="0" marR="0" rtl="0" algn="l">
              <a:lnSpc>
                <a:spcPct val="90000"/>
              </a:lnSpc>
              <a:spcBef>
                <a:spcPts val="1200"/>
              </a:spcBef>
              <a:spcAft>
                <a:spcPts val="0"/>
              </a:spcAft>
              <a:buNone/>
            </a:pPr>
            <a:r>
              <a:rPr lang="en-US" sz="2400">
                <a:solidFill>
                  <a:schemeClr val="dk1"/>
                </a:solidFill>
                <a:latin typeface="Calibri"/>
                <a:ea typeface="Calibri"/>
                <a:cs typeface="Calibri"/>
                <a:sym typeface="Calibri"/>
              </a:rPr>
              <a:t>Der Erzähler bedient sich einer lebendigen Sprache, die reich an Bildern und Symbolen ist. Viele der Figuren in der Geschichte werden von der Erzählerin verkörpert.</a:t>
            </a:r>
            <a:endParaRPr/>
          </a:p>
          <a:p>
            <a:pPr indent="0" lvl="0" marL="0" marR="0" rtl="0" algn="l">
              <a:lnSpc>
                <a:spcPct val="90000"/>
              </a:lnSpc>
              <a:spcBef>
                <a:spcPts val="1200"/>
              </a:spcBef>
              <a:spcAft>
                <a:spcPts val="0"/>
              </a:spcAft>
              <a:buNone/>
            </a:pPr>
            <a:r>
              <a:rPr lang="en-US" sz="2400">
                <a:solidFill>
                  <a:schemeClr val="dk1"/>
                </a:solidFill>
                <a:latin typeface="Calibri"/>
                <a:ea typeface="Calibri"/>
                <a:cs typeface="Calibri"/>
                <a:sym typeface="Calibri"/>
              </a:rPr>
              <a:t>Der Schluss der Geschichte unterstreicht eine moralische oder abschließende Aussage, die sowohl in der Einleitung als auch im Hauptteil angedeutet wurde.</a:t>
            </a:r>
            <a:endParaRPr/>
          </a:p>
          <a:p>
            <a:pPr indent="0" lvl="0" marL="0" marR="0" rtl="0" algn="l">
              <a:lnSpc>
                <a:spcPct val="90000"/>
              </a:lnSpc>
              <a:spcBef>
                <a:spcPts val="1200"/>
              </a:spcBef>
              <a:spcAft>
                <a:spcPts val="0"/>
              </a:spcAft>
              <a:buNone/>
            </a:pPr>
            <a:r>
              <a:rPr lang="en-US" sz="2400">
                <a:solidFill>
                  <a:schemeClr val="dk1"/>
                </a:solidFill>
                <a:latin typeface="Calibri"/>
                <a:ea typeface="Calibri"/>
                <a:cs typeface="Calibri"/>
                <a:sym typeface="Calibri"/>
              </a:rPr>
              <a:t>Die Struktur der Geschichte verdeutlicht ihre Wichtigkeit und Bedeutung.</a:t>
            </a:r>
            <a:endParaRPr/>
          </a:p>
          <a:p>
            <a:pPr indent="0" lvl="0" marL="0" marR="0" rtl="0" algn="l">
              <a:lnSpc>
                <a:spcPct val="90000"/>
              </a:lnSpc>
              <a:spcBef>
                <a:spcPts val="1200"/>
              </a:spcBef>
              <a:spcAft>
                <a:spcPts val="0"/>
              </a:spcAft>
              <a:buNone/>
            </a:pPr>
            <a:r>
              <a:t/>
            </a:r>
            <a:endParaRPr sz="2400">
              <a:solidFill>
                <a:schemeClr val="dk1"/>
              </a:solidFill>
              <a:latin typeface="Calibri"/>
              <a:ea typeface="Calibri"/>
              <a:cs typeface="Calibri"/>
              <a:sym typeface="Calibri"/>
            </a:endParaRPr>
          </a:p>
          <a:p>
            <a:pPr indent="0" lvl="0" marL="0" marR="0" rtl="0" algn="l">
              <a:lnSpc>
                <a:spcPct val="90000"/>
              </a:lnSpc>
              <a:spcBef>
                <a:spcPts val="1200"/>
              </a:spcBef>
              <a:spcAft>
                <a:spcPts val="0"/>
              </a:spcAft>
              <a:buNone/>
            </a:pPr>
            <a:r>
              <a:rPr lang="en-US" sz="2400">
                <a:solidFill>
                  <a:schemeClr val="dk1"/>
                </a:solidFill>
                <a:latin typeface="Calibri"/>
                <a:ea typeface="Calibri"/>
                <a:cs typeface="Calibri"/>
                <a:sym typeface="Calibri"/>
              </a:rPr>
              <a:t>(Tuwe, 2015)</a:t>
            </a:r>
            <a:endParaRPr/>
          </a:p>
        </p:txBody>
      </p:sp>
      <p:sp>
        <p:nvSpPr>
          <p:cNvPr id="393" name="Google Shape;393;p26"/>
          <p:cNvSpPr/>
          <p:nvPr/>
        </p:nvSpPr>
        <p:spPr>
          <a:xfrm rot="1095198">
            <a:off x="1539683" y="162676"/>
            <a:ext cx="4083433" cy="4083433"/>
          </a:xfrm>
          <a:prstGeom prst="arc">
            <a:avLst>
              <a:gd fmla="val 17445962"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94" name="Google Shape;394;p26"/>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395" name="Google Shape;395;p2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96" name="Google Shape;396;p26"/>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397" name="Google Shape;397;p26"/>
          <p:cNvSpPr/>
          <p:nvPr/>
        </p:nvSpPr>
        <p:spPr>
          <a:xfrm>
            <a:off x="11113477" y="57150"/>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98" name="Google Shape;398;p26"/>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2" name="Shape 402"/>
        <p:cNvGrpSpPr/>
        <p:nvPr/>
      </p:nvGrpSpPr>
      <p:grpSpPr>
        <a:xfrm>
          <a:off x="0" y="0"/>
          <a:ext cx="0" cy="0"/>
          <a:chOff x="0" y="0"/>
          <a:chExt cx="0" cy="0"/>
        </a:xfrm>
      </p:grpSpPr>
      <p:sp>
        <p:nvSpPr>
          <p:cNvPr id="403" name="Google Shape;403;p27"/>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7"/>
          <p:cNvSpPr txBox="1"/>
          <p:nvPr/>
        </p:nvSpPr>
        <p:spPr>
          <a:xfrm>
            <a:off x="1196656" y="194307"/>
            <a:ext cx="9795638" cy="2396785"/>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None/>
            </a:pPr>
            <a:r>
              <a:rPr lang="en-US" sz="2400">
                <a:solidFill>
                  <a:schemeClr val="dk1"/>
                </a:solidFill>
                <a:latin typeface="Calibri"/>
                <a:ea typeface="Calibri"/>
                <a:cs typeface="Calibri"/>
                <a:sym typeface="Calibri"/>
              </a:rPr>
              <a:t>Das afrikanische Geschichtenerzählen umfasst die folgenden drei Elemente:</a:t>
            </a:r>
            <a:endParaRPr/>
          </a:p>
          <a:p>
            <a:pPr indent="-457200" lvl="6" marL="3200400" marR="0" rtl="0" algn="l">
              <a:lnSpc>
                <a:spcPct val="90000"/>
              </a:lnSpc>
              <a:spcBef>
                <a:spcPts val="1200"/>
              </a:spcBef>
              <a:spcAft>
                <a:spcPts val="0"/>
              </a:spcAft>
              <a:buClr>
                <a:schemeClr val="dk1"/>
              </a:buClr>
              <a:buSzPts val="2400"/>
              <a:buFont typeface="Calibri"/>
              <a:buAutoNum type="arabicPeriod"/>
            </a:pPr>
            <a:r>
              <a:rPr b="0" i="1" lang="en-US" sz="2400" u="none" cap="none" strike="noStrike">
                <a:solidFill>
                  <a:schemeClr val="dk1"/>
                </a:solidFill>
                <a:latin typeface="Calibri"/>
                <a:ea typeface="Calibri"/>
                <a:cs typeface="Calibri"/>
                <a:sym typeface="Calibri"/>
              </a:rPr>
              <a:t>Warum erzählen wir Geschichten?  </a:t>
            </a:r>
            <a:endParaRPr/>
          </a:p>
          <a:p>
            <a:pPr indent="-457200" lvl="6" marL="3200400" marR="0" rtl="0" algn="l">
              <a:lnSpc>
                <a:spcPct val="90000"/>
              </a:lnSpc>
              <a:spcBef>
                <a:spcPts val="1200"/>
              </a:spcBef>
              <a:spcAft>
                <a:spcPts val="0"/>
              </a:spcAft>
              <a:buClr>
                <a:schemeClr val="dk1"/>
              </a:buClr>
              <a:buSzPts val="2400"/>
              <a:buFont typeface="Calibri"/>
              <a:buAutoNum type="arabicPeriod"/>
            </a:pPr>
            <a:r>
              <a:rPr b="0" i="1" lang="en-US" sz="2400" u="none" cap="none" strike="noStrike">
                <a:solidFill>
                  <a:schemeClr val="dk1"/>
                </a:solidFill>
                <a:latin typeface="Calibri"/>
                <a:ea typeface="Calibri"/>
                <a:cs typeface="Calibri"/>
                <a:sym typeface="Calibri"/>
              </a:rPr>
              <a:t>Was macht eine Geschichte erzählenswert? </a:t>
            </a:r>
            <a:endParaRPr/>
          </a:p>
          <a:p>
            <a:pPr indent="-457200" lvl="6" marL="3200400" marR="0" rtl="0" algn="l">
              <a:lnSpc>
                <a:spcPct val="90000"/>
              </a:lnSpc>
              <a:spcBef>
                <a:spcPts val="1200"/>
              </a:spcBef>
              <a:spcAft>
                <a:spcPts val="0"/>
              </a:spcAft>
              <a:buClr>
                <a:schemeClr val="dk1"/>
              </a:buClr>
              <a:buSzPts val="2400"/>
              <a:buFont typeface="Calibri"/>
              <a:buAutoNum type="arabicPeriod"/>
            </a:pPr>
            <a:r>
              <a:rPr b="0" i="1" lang="en-US" sz="2400" u="none" cap="none" strike="noStrike">
                <a:solidFill>
                  <a:schemeClr val="dk1"/>
                </a:solidFill>
                <a:latin typeface="Calibri"/>
                <a:ea typeface="Calibri"/>
                <a:cs typeface="Calibri"/>
                <a:sym typeface="Calibri"/>
              </a:rPr>
              <a:t>Wie werden Geschichten erzählt?</a:t>
            </a:r>
            <a:endParaRPr/>
          </a:p>
        </p:txBody>
      </p:sp>
      <p:pic>
        <p:nvPicPr>
          <p:cNvPr descr="Benin African Folktale for Read Ask Chat - Hireillo" id="405" name="Google Shape;405;p27"/>
          <p:cNvPicPr preferRelativeResize="0"/>
          <p:nvPr/>
        </p:nvPicPr>
        <p:blipFill rotWithShape="1">
          <a:blip r:embed="rId3">
            <a:alphaModFix/>
          </a:blip>
          <a:srcRect b="0" l="0" r="0" t="0"/>
          <a:stretch/>
        </p:blipFill>
        <p:spPr>
          <a:xfrm>
            <a:off x="339996" y="2847361"/>
            <a:ext cx="5577293" cy="3346376"/>
          </a:xfrm>
          <a:prstGeom prst="rect">
            <a:avLst/>
          </a:prstGeom>
          <a:noFill/>
          <a:ln>
            <a:noFill/>
          </a:ln>
        </p:spPr>
      </p:pic>
      <p:pic>
        <p:nvPicPr>
          <p:cNvPr id="406" name="Google Shape;406;p27"/>
          <p:cNvPicPr preferRelativeResize="0"/>
          <p:nvPr/>
        </p:nvPicPr>
        <p:blipFill rotWithShape="1">
          <a:blip r:embed="rId4">
            <a:alphaModFix/>
          </a:blip>
          <a:srcRect b="0" l="0" r="0" t="0"/>
          <a:stretch/>
        </p:blipFill>
        <p:spPr>
          <a:xfrm>
            <a:off x="6257285" y="2896419"/>
            <a:ext cx="5678698" cy="3346376"/>
          </a:xfrm>
          <a:prstGeom prst="rect">
            <a:avLst/>
          </a:prstGeom>
          <a:noFill/>
          <a:ln>
            <a:noFill/>
          </a:ln>
        </p:spPr>
      </p:pic>
      <p:sp>
        <p:nvSpPr>
          <p:cNvPr id="407" name="Google Shape;407;p27"/>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408" name="Google Shape;408;p2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09" name="Google Shape;409;p27"/>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410" name="Google Shape;410;p27"/>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411" name="Google Shape;411;p27"/>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17" name="Google Shape;417;p2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18" name="Google Shape;418;p28"/>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419" name="Google Shape;419;p28"/>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420" name="Google Shape;420;p28"/>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421" name="Google Shape;421;p28"/>
          <p:cNvSpPr txBox="1"/>
          <p:nvPr/>
        </p:nvSpPr>
        <p:spPr>
          <a:xfrm>
            <a:off x="212225" y="2459500"/>
            <a:ext cx="3992400" cy="255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35475C"/>
                </a:solidFill>
                <a:latin typeface="Arial Black"/>
                <a:ea typeface="Arial Black"/>
                <a:cs typeface="Arial Black"/>
                <a:sym typeface="Arial Black"/>
              </a:rPr>
              <a:t>Die Macht der afrikanischen Geschichten</a:t>
            </a:r>
            <a:endParaRPr i="1" sz="4000">
              <a:solidFill>
                <a:srgbClr val="35475C"/>
              </a:solidFill>
              <a:latin typeface="Arial Black"/>
              <a:ea typeface="Arial Black"/>
              <a:cs typeface="Arial Black"/>
              <a:sym typeface="Arial Black"/>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5" name="Shape 425"/>
        <p:cNvGrpSpPr/>
        <p:nvPr/>
      </p:nvGrpSpPr>
      <p:grpSpPr>
        <a:xfrm>
          <a:off x="0" y="0"/>
          <a:ext cx="0" cy="0"/>
          <a:chOff x="0" y="0"/>
          <a:chExt cx="0" cy="0"/>
        </a:xfrm>
      </p:grpSpPr>
      <p:sp>
        <p:nvSpPr>
          <p:cNvPr id="426" name="Google Shape;426;p29"/>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27" name="Google Shape;427;p29"/>
          <p:cNvPicPr preferRelativeResize="0"/>
          <p:nvPr/>
        </p:nvPicPr>
        <p:blipFill rotWithShape="1">
          <a:blip r:embed="rId3">
            <a:alphaModFix/>
          </a:blip>
          <a:srcRect b="0" l="0" r="0" t="0"/>
          <a:stretch/>
        </p:blipFill>
        <p:spPr>
          <a:xfrm>
            <a:off x="698353" y="623020"/>
            <a:ext cx="4555700" cy="2684608"/>
          </a:xfrm>
          <a:custGeom>
            <a:rect b="b" l="l" r="r" t="t"/>
            <a:pathLst>
              <a:path extrusionOk="0" h="2733294" w="4555700">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ln>
            <a:noFill/>
          </a:ln>
        </p:spPr>
      </p:pic>
      <p:sp>
        <p:nvSpPr>
          <p:cNvPr id="428" name="Google Shape;428;p29"/>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Benin African Folktale for Read Ask Chat - Hireillo" id="429" name="Google Shape;429;p29"/>
          <p:cNvPicPr preferRelativeResize="0"/>
          <p:nvPr/>
        </p:nvPicPr>
        <p:blipFill rotWithShape="1">
          <a:blip r:embed="rId4">
            <a:alphaModFix/>
          </a:blip>
          <a:srcRect b="0" l="0" r="0" t="0"/>
          <a:stretch/>
        </p:blipFill>
        <p:spPr>
          <a:xfrm>
            <a:off x="698353" y="3526029"/>
            <a:ext cx="4555488" cy="2733293"/>
          </a:xfrm>
          <a:custGeom>
            <a:rect b="b" l="l" r="r" t="t"/>
            <a:pathLst>
              <a:path extrusionOk="0" h="2323972" w="4438338">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a:ln>
            <a:noFill/>
          </a:ln>
        </p:spPr>
      </p:pic>
      <p:sp>
        <p:nvSpPr>
          <p:cNvPr id="430" name="Google Shape;430;p29"/>
          <p:cNvSpPr txBox="1"/>
          <p:nvPr/>
        </p:nvSpPr>
        <p:spPr>
          <a:xfrm>
            <a:off x="6096010" y="1727466"/>
            <a:ext cx="5397300" cy="415080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None/>
            </a:pPr>
            <a:r>
              <a:rPr lang="en-US" sz="2400">
                <a:solidFill>
                  <a:schemeClr val="dk1"/>
                </a:solidFill>
                <a:latin typeface="Calibri"/>
                <a:ea typeface="Calibri"/>
                <a:cs typeface="Calibri"/>
                <a:sym typeface="Calibri"/>
              </a:rPr>
              <a:t>Eine Geschichte hat viele Zwecke:</a:t>
            </a:r>
            <a:endParaRPr/>
          </a:p>
          <a:p>
            <a:pPr indent="0" lvl="0" marL="0" marR="0" rtl="0" algn="l">
              <a:lnSpc>
                <a:spcPct val="90000"/>
              </a:lnSpc>
              <a:spcBef>
                <a:spcPts val="1200"/>
              </a:spcBef>
              <a:spcAft>
                <a:spcPts val="0"/>
              </a:spcAft>
              <a:buNone/>
            </a:pPr>
            <a:r>
              <a:rPr lang="en-US" sz="2400">
                <a:solidFill>
                  <a:schemeClr val="dk1"/>
                </a:solidFill>
                <a:latin typeface="Calibri"/>
                <a:ea typeface="Calibri"/>
                <a:cs typeface="Calibri"/>
                <a:sym typeface="Calibri"/>
              </a:rPr>
              <a:t>Sie unterhält, sie informiert und sie lehrt. </a:t>
            </a:r>
            <a:endParaRPr/>
          </a:p>
          <a:p>
            <a:pPr indent="-76200" lvl="7" marL="3200400" marR="0" rtl="0" algn="l">
              <a:lnSpc>
                <a:spcPct val="90000"/>
              </a:lnSpc>
              <a:spcBef>
                <a:spcPts val="12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1200"/>
              </a:spcBef>
              <a:spcAft>
                <a:spcPts val="0"/>
              </a:spcAft>
              <a:buNone/>
            </a:pPr>
            <a:r>
              <a:rPr lang="en-US" sz="2400">
                <a:solidFill>
                  <a:schemeClr val="dk1"/>
                </a:solidFill>
                <a:latin typeface="Calibri"/>
                <a:ea typeface="Calibri"/>
                <a:cs typeface="Calibri"/>
                <a:sym typeface="Calibri"/>
              </a:rPr>
              <a:t>Die Geschichten unterstützen und verstärken die grundlegenden Lehren einer Kultur. </a:t>
            </a:r>
            <a:endParaRPr/>
          </a:p>
          <a:p>
            <a:pPr indent="0" lvl="0" marL="0" marR="0" rtl="0" algn="l">
              <a:lnSpc>
                <a:spcPct val="90000"/>
              </a:lnSpc>
              <a:spcBef>
                <a:spcPts val="1200"/>
              </a:spcBef>
              <a:spcAft>
                <a:spcPts val="0"/>
              </a:spcAft>
              <a:buNone/>
            </a:pPr>
            <a:r>
              <a:t/>
            </a:r>
            <a:endParaRPr sz="2400">
              <a:solidFill>
                <a:schemeClr val="dk1"/>
              </a:solidFill>
              <a:latin typeface="Calibri"/>
              <a:ea typeface="Calibri"/>
              <a:cs typeface="Calibri"/>
              <a:sym typeface="Calibri"/>
            </a:endParaRPr>
          </a:p>
          <a:p>
            <a:pPr indent="0" lvl="0" marL="0" marR="0" rtl="0" algn="l">
              <a:lnSpc>
                <a:spcPct val="90000"/>
              </a:lnSpc>
              <a:spcBef>
                <a:spcPts val="1200"/>
              </a:spcBef>
              <a:spcAft>
                <a:spcPts val="0"/>
              </a:spcAft>
              <a:buNone/>
            </a:pPr>
            <a:r>
              <a:rPr lang="en-US" sz="2400">
                <a:solidFill>
                  <a:schemeClr val="dk1"/>
                </a:solidFill>
                <a:latin typeface="Calibri"/>
                <a:ea typeface="Calibri"/>
                <a:cs typeface="Calibri"/>
                <a:sym typeface="Calibri"/>
              </a:rPr>
              <a:t>Der Geschichtenerzähler würde herausfinden und berechnen, was richtig und falsch, mutig und feige ist, und es in eine lebendige Geschichte verwandeln.</a:t>
            </a:r>
            <a:endParaRPr/>
          </a:p>
        </p:txBody>
      </p:sp>
      <p:sp>
        <p:nvSpPr>
          <p:cNvPr id="431" name="Google Shape;431;p29"/>
          <p:cNvSpPr/>
          <p:nvPr/>
        </p:nvSpPr>
        <p:spPr>
          <a:xfrm rot="1095198">
            <a:off x="1539683" y="162676"/>
            <a:ext cx="4083433" cy="4083433"/>
          </a:xfrm>
          <a:prstGeom prst="arc">
            <a:avLst>
              <a:gd fmla="val 17445962"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32" name="Google Shape;432;p29"/>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433" name="Google Shape;433;p2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34" name="Google Shape;434;p29"/>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435" name="Google Shape;435;p29"/>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436" name="Google Shape;436;p29"/>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03" name="Google Shape;103;p3"/>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104" name="Google Shape;104;p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05" name="Google Shape;105;p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06" name="Google Shape;106;p3"/>
          <p:cNvPicPr preferRelativeResize="0"/>
          <p:nvPr/>
        </p:nvPicPr>
        <p:blipFill rotWithShape="1">
          <a:blip r:embed="rId4">
            <a:alphaModFix/>
          </a:blip>
          <a:srcRect b="0" l="0" r="0" t="0"/>
          <a:stretch/>
        </p:blipFill>
        <p:spPr>
          <a:xfrm>
            <a:off x="853482" y="-13184"/>
            <a:ext cx="857250" cy="5667375"/>
          </a:xfrm>
          <a:prstGeom prst="rect">
            <a:avLst/>
          </a:prstGeom>
          <a:noFill/>
          <a:ln>
            <a:noFill/>
          </a:ln>
        </p:spPr>
      </p:pic>
      <p:sp>
        <p:nvSpPr>
          <p:cNvPr id="107" name="Google Shape;107;p3"/>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id="108" name="Google Shape;108;p3"/>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109" name="Google Shape;109;p3"/>
          <p:cNvSpPr txBox="1"/>
          <p:nvPr>
            <p:ph type="title"/>
          </p:nvPr>
        </p:nvSpPr>
        <p:spPr>
          <a:xfrm>
            <a:off x="1321714" y="273598"/>
            <a:ext cx="10870285"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A9C27"/>
              </a:buClr>
              <a:buSzPts val="3000"/>
              <a:buFont typeface="Arial Black"/>
              <a:buNone/>
            </a:pPr>
            <a:r>
              <a:rPr lang="en-US" sz="3000">
                <a:solidFill>
                  <a:srgbClr val="FA9C27"/>
                </a:solidFill>
                <a:latin typeface="Arial Black"/>
                <a:ea typeface="Arial Black"/>
                <a:cs typeface="Arial Black"/>
                <a:sym typeface="Arial Black"/>
              </a:rPr>
              <a:t>Modul 1 </a:t>
            </a:r>
            <a:br>
              <a:rPr lang="en-US" sz="3000">
                <a:solidFill>
                  <a:srgbClr val="FA9C27"/>
                </a:solidFill>
                <a:latin typeface="Arial Black"/>
                <a:ea typeface="Arial Black"/>
                <a:cs typeface="Arial Black"/>
                <a:sym typeface="Arial Black"/>
              </a:rPr>
            </a:br>
            <a:r>
              <a:rPr lang="en-US" sz="3000">
                <a:solidFill>
                  <a:srgbClr val="FA9C27"/>
                </a:solidFill>
                <a:latin typeface="Arial Black"/>
                <a:ea typeface="Arial Black"/>
                <a:cs typeface="Arial Black"/>
                <a:sym typeface="Arial Black"/>
              </a:rPr>
              <a:t>Einführung in die afrikanische Storytelling und Geschichten  </a:t>
            </a:r>
            <a:endParaRPr/>
          </a:p>
        </p:txBody>
      </p:sp>
      <p:sp>
        <p:nvSpPr>
          <p:cNvPr id="110" name="Google Shape;110;p3"/>
          <p:cNvSpPr txBox="1"/>
          <p:nvPr/>
        </p:nvSpPr>
        <p:spPr>
          <a:xfrm>
            <a:off x="1710733" y="2820503"/>
            <a:ext cx="10481267"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FD3259"/>
              </a:buClr>
              <a:buSzPts val="6000"/>
              <a:buFont typeface="Arial Black"/>
              <a:buNone/>
            </a:pPr>
            <a:r>
              <a:rPr b="0" i="0" lang="en-US" sz="6000" u="none" cap="none" strike="noStrike">
                <a:solidFill>
                  <a:srgbClr val="FD3259"/>
                </a:solidFill>
                <a:latin typeface="Arial Black"/>
                <a:ea typeface="Arial Black"/>
                <a:cs typeface="Arial Black"/>
                <a:sym typeface="Arial Black"/>
              </a:rPr>
              <a:t>Lernergebnisse</a:t>
            </a:r>
            <a:endParaRPr b="0" i="0" sz="600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pic>
        <p:nvPicPr>
          <p:cNvPr id="441" name="Google Shape;441;p3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42" name="Google Shape;442;p3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43" name="Google Shape;443;p30"/>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444" name="Google Shape;444;p30"/>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445" name="Google Shape;445;p30"/>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446" name="Google Shape;446;p30"/>
          <p:cNvSpPr txBox="1"/>
          <p:nvPr/>
        </p:nvSpPr>
        <p:spPr>
          <a:xfrm>
            <a:off x="235350" y="2151725"/>
            <a:ext cx="4241400" cy="2555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35475C"/>
                </a:solidFill>
                <a:latin typeface="Arial Black"/>
                <a:ea typeface="Arial Black"/>
                <a:cs typeface="Arial Black"/>
                <a:sym typeface="Arial Black"/>
              </a:rPr>
              <a:t>Moralische Lehren aus afrikanischen Geschichten</a:t>
            </a:r>
            <a:endParaRPr i="1" sz="4000">
              <a:solidFill>
                <a:srgbClr val="35475C"/>
              </a:solidFill>
              <a:latin typeface="Arial Black"/>
              <a:ea typeface="Arial Black"/>
              <a:cs typeface="Arial Black"/>
              <a:sym typeface="Arial Black"/>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0" name="Shape 450"/>
        <p:cNvGrpSpPr/>
        <p:nvPr/>
      </p:nvGrpSpPr>
      <p:grpSpPr>
        <a:xfrm>
          <a:off x="0" y="0"/>
          <a:ext cx="0" cy="0"/>
          <a:chOff x="0" y="0"/>
          <a:chExt cx="0" cy="0"/>
        </a:xfrm>
      </p:grpSpPr>
      <p:sp>
        <p:nvSpPr>
          <p:cNvPr id="451" name="Google Shape;451;p3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452" name="Google Shape;452;p31"/>
          <p:cNvPicPr preferRelativeResize="0"/>
          <p:nvPr/>
        </p:nvPicPr>
        <p:blipFill rotWithShape="1">
          <a:blip r:embed="rId3">
            <a:alphaModFix/>
          </a:blip>
          <a:srcRect b="0" l="0" r="0" t="0"/>
          <a:stretch/>
        </p:blipFill>
        <p:spPr>
          <a:xfrm>
            <a:off x="698353" y="623020"/>
            <a:ext cx="4555700" cy="2684608"/>
          </a:xfrm>
          <a:custGeom>
            <a:rect b="b" l="l" r="r" t="t"/>
            <a:pathLst>
              <a:path extrusionOk="0" h="2733294" w="4555700">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ln>
            <a:noFill/>
          </a:ln>
        </p:spPr>
      </p:pic>
      <p:sp>
        <p:nvSpPr>
          <p:cNvPr id="453" name="Google Shape;453;p31"/>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he African Trickster | Readers Unbound" id="454" name="Google Shape;454;p31"/>
          <p:cNvPicPr preferRelativeResize="0"/>
          <p:nvPr/>
        </p:nvPicPr>
        <p:blipFill rotWithShape="1">
          <a:blip r:embed="rId4">
            <a:alphaModFix/>
          </a:blip>
          <a:srcRect b="0" l="0" r="0" t="0"/>
          <a:stretch/>
        </p:blipFill>
        <p:spPr>
          <a:xfrm>
            <a:off x="696108" y="3411387"/>
            <a:ext cx="1824473" cy="2733293"/>
          </a:xfrm>
          <a:custGeom>
            <a:rect b="b" l="l" r="r" t="t"/>
            <a:pathLst>
              <a:path extrusionOk="0" h="2323972" w="4438338">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a:ln>
            <a:noFill/>
          </a:ln>
        </p:spPr>
      </p:pic>
      <p:sp>
        <p:nvSpPr>
          <p:cNvPr id="455" name="Google Shape;455;p31"/>
          <p:cNvSpPr txBox="1"/>
          <p:nvPr/>
        </p:nvSpPr>
        <p:spPr>
          <a:xfrm>
            <a:off x="2672863" y="3307628"/>
            <a:ext cx="9055716" cy="3323494"/>
          </a:xfrm>
          <a:prstGeom prst="rect">
            <a:avLst/>
          </a:prstGeom>
          <a:noFill/>
          <a:ln>
            <a:noFill/>
          </a:ln>
        </p:spPr>
        <p:txBody>
          <a:bodyPr anchorCtr="0" anchor="t" bIns="45700" lIns="91425" spcFirstLastPara="1" rIns="91425" wrap="square" tIns="45700">
            <a:normAutofit fontScale="70000" lnSpcReduction="20000"/>
          </a:bodyPr>
          <a:lstStyle/>
          <a:p>
            <a:pPr indent="0" lvl="0" marL="0" marR="0" rtl="0" algn="l">
              <a:lnSpc>
                <a:spcPct val="90000"/>
              </a:lnSpc>
              <a:spcBef>
                <a:spcPts val="0"/>
              </a:spcBef>
              <a:spcAft>
                <a:spcPts val="0"/>
              </a:spcAft>
              <a:buNone/>
            </a:pPr>
            <a:r>
              <a:rPr lang="en-US" sz="2800">
                <a:solidFill>
                  <a:schemeClr val="dk1"/>
                </a:solidFill>
                <a:latin typeface="Calibri"/>
                <a:ea typeface="Calibri"/>
                <a:cs typeface="Calibri"/>
                <a:sym typeface="Calibri"/>
              </a:rPr>
              <a:t>Afrikanische Geschichten wurden verwendet, um das Universum zu interpretieren, natürliche und physikalische Phänomene zu erklären, Moral zu lehren, kulturelle Werte aufrechtzuerhalten, Überlebenstechniken zu vermitteln und Gott zu preisen.</a:t>
            </a:r>
            <a:endParaRPr/>
          </a:p>
          <a:p>
            <a:pPr indent="0" lvl="0" marL="0" marR="0" rtl="0" algn="l">
              <a:lnSpc>
                <a:spcPct val="90000"/>
              </a:lnSpc>
              <a:spcBef>
                <a:spcPts val="1200"/>
              </a:spcBef>
              <a:spcAft>
                <a:spcPts val="0"/>
              </a:spcAft>
              <a:buNone/>
            </a:pPr>
            <a:r>
              <a:rPr lang="en-US" sz="2800">
                <a:solidFill>
                  <a:schemeClr val="dk1"/>
                </a:solidFill>
                <a:latin typeface="Calibri"/>
                <a:ea typeface="Calibri"/>
                <a:cs typeface="Calibri"/>
                <a:sym typeface="Calibri"/>
              </a:rPr>
              <a:t>Trickstergeschichten sind in einer Vielzahl afrikanischer Kulturen zu finden. Tiere mit menschlichen Zügen werden in Trickstergeschichten verwendet, um Weisheit zu vermitteln. Tiere werden in diesen Geschichten auch verwendet, um den Menschen zu helfen, die menschliche Natur und ihr Verhalten zu verstehen. Diese Geschichten sind in der Kultur, in der sie vorkommen, von großer Bedeutung. Die Trickstergeschichten mit Tieren sollen sowohl unterhaltsam als auch lehrreich sein. Tiere werden auf vielfältige Weise eingesetzt, um menschliche Stärken und Schwächen darzustellen.</a:t>
            </a:r>
            <a:endParaRPr/>
          </a:p>
          <a:p>
            <a:pPr indent="0" lvl="0" marL="0" marR="0" rtl="0" algn="l">
              <a:lnSpc>
                <a:spcPct val="90000"/>
              </a:lnSpc>
              <a:spcBef>
                <a:spcPts val="1200"/>
              </a:spcBef>
              <a:spcAft>
                <a:spcPts val="0"/>
              </a:spcAft>
              <a:buNone/>
            </a:pPr>
            <a:r>
              <a:t/>
            </a:r>
            <a:endParaRPr sz="2800">
              <a:solidFill>
                <a:schemeClr val="dk1"/>
              </a:solidFill>
              <a:latin typeface="Calibri"/>
              <a:ea typeface="Calibri"/>
              <a:cs typeface="Calibri"/>
              <a:sym typeface="Calibri"/>
            </a:endParaRPr>
          </a:p>
          <a:p>
            <a:pPr indent="0" lvl="0" marL="0" marR="0" rtl="0" algn="l">
              <a:lnSpc>
                <a:spcPct val="90000"/>
              </a:lnSpc>
              <a:spcBef>
                <a:spcPts val="1200"/>
              </a:spcBef>
              <a:spcAft>
                <a:spcPts val="0"/>
              </a:spcAft>
              <a:buNone/>
            </a:pPr>
            <a:r>
              <a:rPr lang="en-US" sz="2800">
                <a:solidFill>
                  <a:schemeClr val="dk1"/>
                </a:solidFill>
                <a:latin typeface="Calibri"/>
                <a:ea typeface="Calibri"/>
                <a:cs typeface="Calibri"/>
                <a:sym typeface="Calibri"/>
              </a:rPr>
              <a:t>(Yale Nationale Initiative, 2008)</a:t>
            </a:r>
            <a:endParaRPr/>
          </a:p>
        </p:txBody>
      </p:sp>
      <p:sp>
        <p:nvSpPr>
          <p:cNvPr id="456" name="Google Shape;456;p31"/>
          <p:cNvSpPr/>
          <p:nvPr/>
        </p:nvSpPr>
        <p:spPr>
          <a:xfrm rot="1095198">
            <a:off x="1539683" y="162676"/>
            <a:ext cx="4083433" cy="4083433"/>
          </a:xfrm>
          <a:prstGeom prst="arc">
            <a:avLst>
              <a:gd fmla="val 17445962"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457" name="Google Shape;457;p31"/>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458" name="Google Shape;458;p3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59" name="Google Shape;459;p31"/>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460" name="Google Shape;460;p31"/>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461" name="Google Shape;461;p31"/>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
        <p:nvSpPr>
          <p:cNvPr id="462" name="Google Shape;462;p31"/>
          <p:cNvSpPr txBox="1"/>
          <p:nvPr/>
        </p:nvSpPr>
        <p:spPr>
          <a:xfrm>
            <a:off x="5938806" y="843780"/>
            <a:ext cx="5541300" cy="21858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lang="en-US" sz="2000">
                <a:solidFill>
                  <a:schemeClr val="dk1"/>
                </a:solidFill>
                <a:latin typeface="Calibri"/>
                <a:ea typeface="Calibri"/>
                <a:cs typeface="Calibri"/>
                <a:sym typeface="Calibri"/>
              </a:rPr>
              <a:t>Die wichtigste Lektion der mündlich überlieferten afrikanischen Geschichten besteht darin, moralische Grundsätze zu lehren und zu vermitteln und gleichzeitig den Kindern ein Gefühl der Identität und Zugehörigkeit zu vermitteln.</a:t>
            </a:r>
            <a:endParaRPr sz="1000"/>
          </a:p>
          <a:p>
            <a:pPr indent="0" lvl="0" marL="0" marR="0" rtl="0" algn="l">
              <a:lnSpc>
                <a:spcPct val="90000"/>
              </a:lnSpc>
              <a:spcBef>
                <a:spcPts val="1200"/>
              </a:spcBef>
              <a:spcAft>
                <a:spcPts val="0"/>
              </a:spcAft>
              <a:buNone/>
            </a:pPr>
            <a:r>
              <a:rPr lang="en-US" sz="2000">
                <a:solidFill>
                  <a:schemeClr val="dk1"/>
                </a:solidFill>
                <a:latin typeface="Calibri"/>
                <a:ea typeface="Calibri"/>
                <a:cs typeface="Calibri"/>
                <a:sym typeface="Calibri"/>
              </a:rPr>
              <a:t>Die jungen Menschen werden wertvolle Lektionen für ihr Leben lernen.</a:t>
            </a:r>
            <a:endParaRPr sz="10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id="467" name="Google Shape;467;p3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68" name="Google Shape;468;p3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69" name="Google Shape;469;p32"/>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470" name="Google Shape;470;p32"/>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471" name="Google Shape;471;p32"/>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472" name="Google Shape;472;p32"/>
          <p:cNvSpPr txBox="1"/>
          <p:nvPr/>
        </p:nvSpPr>
        <p:spPr>
          <a:xfrm>
            <a:off x="235350" y="1843950"/>
            <a:ext cx="4282200" cy="317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35475C"/>
                </a:solidFill>
                <a:latin typeface="Arial Black"/>
                <a:ea typeface="Arial Black"/>
                <a:cs typeface="Arial Black"/>
                <a:sym typeface="Arial Black"/>
              </a:rPr>
              <a:t>Sprichwörter und Gleichnisse in afrikanischen Geschichten</a:t>
            </a:r>
            <a:endParaRPr i="1" sz="4000">
              <a:solidFill>
                <a:srgbClr val="35475C"/>
              </a:solidFill>
              <a:latin typeface="Arial Black"/>
              <a:ea typeface="Arial Black"/>
              <a:cs typeface="Arial Black"/>
              <a:sym typeface="Arial Black"/>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6" name="Shape 476"/>
        <p:cNvGrpSpPr/>
        <p:nvPr/>
      </p:nvGrpSpPr>
      <p:grpSpPr>
        <a:xfrm>
          <a:off x="0" y="0"/>
          <a:ext cx="0" cy="0"/>
          <a:chOff x="0" y="0"/>
          <a:chExt cx="0" cy="0"/>
        </a:xfrm>
      </p:grpSpPr>
      <p:sp>
        <p:nvSpPr>
          <p:cNvPr id="477" name="Google Shape;477;p3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Varoom 37 – Folio illustrators Shotopop and Keith Hau – The AOI" id="478" name="Google Shape;478;p33"/>
          <p:cNvPicPr preferRelativeResize="0"/>
          <p:nvPr/>
        </p:nvPicPr>
        <p:blipFill rotWithShape="1">
          <a:blip r:embed="rId3">
            <a:alphaModFix/>
          </a:blip>
          <a:srcRect b="1" l="0" r="1" t="5723"/>
          <a:stretch/>
        </p:blipFill>
        <p:spPr>
          <a:xfrm>
            <a:off x="-7366" y="10"/>
            <a:ext cx="4855591" cy="6857990"/>
          </a:xfrm>
          <a:custGeom>
            <a:rect b="b" l="l" r="r" t="t"/>
            <a:pathLst>
              <a:path extrusionOk="0" h="6858000" w="4636517">
                <a:moveTo>
                  <a:pt x="0" y="0"/>
                </a:moveTo>
                <a:lnTo>
                  <a:pt x="4636517" y="0"/>
                </a:lnTo>
                <a:lnTo>
                  <a:pt x="4636517" y="6858000"/>
                </a:lnTo>
                <a:lnTo>
                  <a:pt x="0" y="6858000"/>
                </a:lnTo>
                <a:close/>
              </a:path>
            </a:pathLst>
          </a:custGeom>
          <a:noFill/>
          <a:ln>
            <a:noFill/>
          </a:ln>
        </p:spPr>
      </p:pic>
      <p:sp>
        <p:nvSpPr>
          <p:cNvPr id="479" name="Google Shape;479;p33"/>
          <p:cNvSpPr/>
          <p:nvPr/>
        </p:nvSpPr>
        <p:spPr>
          <a:xfrm>
            <a:off x="8673531" y="407987"/>
            <a:ext cx="2987899" cy="2987899"/>
          </a:xfrm>
          <a:prstGeom prst="arc">
            <a:avLst>
              <a:gd fmla="val 16200000" name="adj1"/>
              <a:gd fmla="val 256372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80" name="Google Shape;480;p33"/>
          <p:cNvSpPr txBox="1"/>
          <p:nvPr/>
        </p:nvSpPr>
        <p:spPr>
          <a:xfrm>
            <a:off x="4939400" y="780000"/>
            <a:ext cx="6490500" cy="5833200"/>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l">
              <a:lnSpc>
                <a:spcPct val="90000"/>
              </a:lnSpc>
              <a:spcBef>
                <a:spcPts val="0"/>
              </a:spcBef>
              <a:spcAft>
                <a:spcPts val="0"/>
              </a:spcAft>
              <a:buNone/>
            </a:pPr>
            <a:r>
              <a:rPr lang="en-US" sz="2400">
                <a:solidFill>
                  <a:schemeClr val="dk1"/>
                </a:solidFill>
                <a:latin typeface="Calibri"/>
                <a:ea typeface="Calibri"/>
                <a:cs typeface="Calibri"/>
                <a:sym typeface="Calibri"/>
              </a:rPr>
              <a:t>Die Verwendung von afrikanischen Sprichwörtern und Gleichnissen in der mündlichen Erzählung zeigt die kollektive Weisheit der Menschen, indem sie ihre Bedeutungen, Gefühle, Gedanken und Ausdrucksstrukturen zum Ausdruck bringen.</a:t>
            </a:r>
            <a:endParaRPr/>
          </a:p>
          <a:p>
            <a:pPr indent="0" lvl="0" marL="0" marR="0" rtl="0" algn="l">
              <a:lnSpc>
                <a:spcPct val="90000"/>
              </a:lnSpc>
              <a:spcBef>
                <a:spcPts val="1200"/>
              </a:spcBef>
              <a:spcAft>
                <a:spcPts val="0"/>
              </a:spcAft>
              <a:buNone/>
            </a:pPr>
            <a:r>
              <a:rPr lang="en-US" sz="2400">
                <a:solidFill>
                  <a:schemeClr val="dk1"/>
                </a:solidFill>
                <a:latin typeface="Calibri"/>
                <a:ea typeface="Calibri"/>
                <a:cs typeface="Calibri"/>
                <a:sym typeface="Calibri"/>
              </a:rPr>
              <a:t>Dies ist von entscheidender Bedeutung, wenn es um soziale, ethische und kulturelle Fragen geht.</a:t>
            </a:r>
            <a:endParaRPr/>
          </a:p>
          <a:p>
            <a:pPr indent="0" lvl="0" marL="0" marR="0" rtl="0" algn="l">
              <a:lnSpc>
                <a:spcPct val="90000"/>
              </a:lnSpc>
              <a:spcBef>
                <a:spcPts val="1200"/>
              </a:spcBef>
              <a:spcAft>
                <a:spcPts val="0"/>
              </a:spcAft>
              <a:buNone/>
            </a:pPr>
            <a:r>
              <a:rPr lang="en-US" sz="2400">
                <a:solidFill>
                  <a:schemeClr val="dk1"/>
                </a:solidFill>
                <a:latin typeface="Calibri"/>
                <a:ea typeface="Calibri"/>
                <a:cs typeface="Calibri"/>
                <a:sym typeface="Calibri"/>
              </a:rPr>
              <a:t>Die Geschichte ist eine primäre Form der mündlichen Überlieferung, die in erster Linie dazu dient, Kultur, Erfahrungen und Werte zu vermitteln, aber die Verwendung von Sprichwörtern und Gleichnissen würde das Gewicht und die Bedeutung einer Geschichte erhöhen. In mündlich überlieferten Gesellschaften werden Sprichwörter und Gleichnisse auch verwendet, um altes Wissen, Weisheit, tiefe Gefühle und Haltungen zu vermitteln.</a:t>
            </a:r>
            <a:endParaRPr/>
          </a:p>
          <a:p>
            <a:pPr indent="0" lvl="0" marL="0" marR="0" rtl="0" algn="l">
              <a:lnSpc>
                <a:spcPct val="90000"/>
              </a:lnSpc>
              <a:spcBef>
                <a:spcPts val="1200"/>
              </a:spcBef>
              <a:spcAft>
                <a:spcPts val="0"/>
              </a:spcAft>
              <a:buNone/>
            </a:pPr>
            <a:r>
              <a:rPr lang="en-US" sz="2400">
                <a:solidFill>
                  <a:schemeClr val="dk1"/>
                </a:solidFill>
                <a:latin typeface="Calibri"/>
                <a:ea typeface="Calibri"/>
                <a:cs typeface="Calibri"/>
                <a:sym typeface="Calibri"/>
              </a:rPr>
              <a:t>Es wäre fast unmöglich, die afrikanischen Literaturen zu verstehen, ohne zunächst eine spezifische Kultur und ihre Traditionen zu studieren, aus denen die afrikanischen Schriftsteller Themen und Werte, Erzählstrukturen und Handlungen, Rhythmen und Stile, Bilder und Metaphern sowie künstlerische und ethische Grundsätze schöpfen.</a:t>
            </a:r>
            <a:endParaRPr/>
          </a:p>
          <a:p>
            <a:pPr indent="0" lvl="0" marL="0" marR="0" rtl="0" algn="l">
              <a:lnSpc>
                <a:spcPct val="90000"/>
              </a:lnSpc>
              <a:spcBef>
                <a:spcPts val="1200"/>
              </a:spcBef>
              <a:spcAft>
                <a:spcPts val="0"/>
              </a:spcAft>
              <a:buNone/>
            </a:pPr>
            <a:r>
              <a:rPr lang="en-US" sz="2400">
                <a:solidFill>
                  <a:schemeClr val="dk1"/>
                </a:solidFill>
                <a:latin typeface="Calibri"/>
                <a:ea typeface="Calibri"/>
                <a:cs typeface="Calibri"/>
                <a:sym typeface="Calibri"/>
              </a:rPr>
              <a:t>Ziel der Verwendung von Sprichwörtern und Gleichnissen ist es, Harmonie und Weisheit in der Gemeinschaft zu erreichen und gleichzeitig schlechtes, asoziales Verhalten zu entlarven.</a:t>
            </a:r>
            <a:endParaRPr/>
          </a:p>
          <a:p>
            <a:pPr indent="0" lvl="0" marL="0" marR="0" rtl="0" algn="l">
              <a:lnSpc>
                <a:spcPct val="90000"/>
              </a:lnSpc>
              <a:spcBef>
                <a:spcPts val="1200"/>
              </a:spcBef>
              <a:spcAft>
                <a:spcPts val="0"/>
              </a:spcAft>
              <a:buNone/>
            </a:pPr>
            <a:r>
              <a:rPr lang="en-US" sz="2400">
                <a:solidFill>
                  <a:schemeClr val="dk1"/>
                </a:solidFill>
                <a:latin typeface="Calibri"/>
                <a:ea typeface="Calibri"/>
                <a:cs typeface="Calibri"/>
                <a:sym typeface="Calibri"/>
              </a:rPr>
              <a:t>(Tuwe, 2015)</a:t>
            </a:r>
            <a:endParaRPr/>
          </a:p>
        </p:txBody>
      </p:sp>
      <p:sp>
        <p:nvSpPr>
          <p:cNvPr id="481" name="Google Shape;481;p33"/>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482" name="Google Shape;482;p3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83" name="Google Shape;483;p33"/>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484" name="Google Shape;484;p33"/>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485" name="Google Shape;485;p33"/>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pic>
        <p:nvPicPr>
          <p:cNvPr id="490" name="Google Shape;490;p3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491" name="Google Shape;491;p34"/>
          <p:cNvPicPr preferRelativeResize="0"/>
          <p:nvPr/>
        </p:nvPicPr>
        <p:blipFill rotWithShape="1">
          <a:blip r:embed="rId4">
            <a:alphaModFix/>
          </a:blip>
          <a:srcRect b="0" l="0" r="0" t="0"/>
          <a:stretch/>
        </p:blipFill>
        <p:spPr>
          <a:xfrm>
            <a:off x="2410836" y="461082"/>
            <a:ext cx="7363984" cy="4933766"/>
          </a:xfrm>
          <a:prstGeom prst="rect">
            <a:avLst/>
          </a:prstGeom>
          <a:noFill/>
          <a:ln>
            <a:noFill/>
          </a:ln>
        </p:spPr>
      </p:pic>
      <p:sp>
        <p:nvSpPr>
          <p:cNvPr id="492" name="Google Shape;492;p3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493" name="Google Shape;493;p34"/>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494" name="Google Shape;494;p34"/>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495" name="Google Shape;495;p34"/>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
        <p:nvSpPr>
          <p:cNvPr id="496" name="Google Shape;496;p34"/>
          <p:cNvSpPr txBox="1"/>
          <p:nvPr/>
        </p:nvSpPr>
        <p:spPr>
          <a:xfrm>
            <a:off x="2997272" y="2302278"/>
            <a:ext cx="61974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35475C"/>
                </a:solidFill>
                <a:latin typeface="Arial Black"/>
                <a:ea typeface="Arial Black"/>
                <a:cs typeface="Arial Black"/>
                <a:sym typeface="Arial Black"/>
              </a:rPr>
              <a:t>Einheit 3</a:t>
            </a:r>
            <a:endParaRPr/>
          </a:p>
          <a:p>
            <a:pPr indent="0" lvl="0" marL="0" marR="0" rtl="0" algn="ctr">
              <a:spcBef>
                <a:spcPts val="0"/>
              </a:spcBef>
              <a:spcAft>
                <a:spcPts val="0"/>
              </a:spcAft>
              <a:buNone/>
            </a:pPr>
            <a:r>
              <a:rPr lang="en-US" sz="3600">
                <a:solidFill>
                  <a:srgbClr val="35475C"/>
                </a:solidFill>
                <a:latin typeface="Arial Black"/>
                <a:ea typeface="Arial Black"/>
                <a:cs typeface="Arial Black"/>
                <a:sym typeface="Arial Black"/>
              </a:rPr>
              <a:t>Die Rolle des Griot</a:t>
            </a:r>
            <a:endParaRPr sz="3600">
              <a:solidFill>
                <a:srgbClr val="35475C"/>
              </a:solidFill>
              <a:latin typeface="Arial Black"/>
              <a:ea typeface="Arial Black"/>
              <a:cs typeface="Arial Black"/>
              <a:sym typeface="Arial Black"/>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pic>
        <p:nvPicPr>
          <p:cNvPr id="501" name="Google Shape;501;p3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02" name="Google Shape;502;p3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503" name="Google Shape;503;p35"/>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504" name="Google Shape;504;p35"/>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505" name="Google Shape;505;p35"/>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506" name="Google Shape;506;p35"/>
          <p:cNvSpPr txBox="1"/>
          <p:nvPr/>
        </p:nvSpPr>
        <p:spPr>
          <a:xfrm>
            <a:off x="235341" y="2767280"/>
            <a:ext cx="3245100" cy="1323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35475C"/>
                </a:solidFill>
                <a:latin typeface="Arial Black"/>
                <a:ea typeface="Arial Black"/>
                <a:cs typeface="Arial Black"/>
                <a:sym typeface="Arial Black"/>
              </a:rPr>
              <a:t>Herkunft des Griot</a:t>
            </a:r>
            <a:endParaRPr i="1" sz="4000">
              <a:solidFill>
                <a:srgbClr val="35475C"/>
              </a:solidFill>
              <a:latin typeface="Arial Black"/>
              <a:ea typeface="Arial Black"/>
              <a:cs typeface="Arial Black"/>
              <a:sym typeface="Arial Black"/>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0" name="Shape 510"/>
        <p:cNvGrpSpPr/>
        <p:nvPr/>
      </p:nvGrpSpPr>
      <p:grpSpPr>
        <a:xfrm>
          <a:off x="0" y="0"/>
          <a:ext cx="0" cy="0"/>
          <a:chOff x="0" y="0"/>
          <a:chExt cx="0" cy="0"/>
        </a:xfrm>
      </p:grpSpPr>
      <p:sp>
        <p:nvSpPr>
          <p:cNvPr id="511" name="Google Shape;511;p36"/>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43 African Storyteller Illustrations &amp;amp; Clip Art - iStock" id="512" name="Google Shape;512;p36"/>
          <p:cNvPicPr preferRelativeResize="0"/>
          <p:nvPr/>
        </p:nvPicPr>
        <p:blipFill rotWithShape="1">
          <a:blip r:embed="rId3">
            <a:alphaModFix/>
          </a:blip>
          <a:srcRect b="0" l="0" r="0" t="0"/>
          <a:stretch/>
        </p:blipFill>
        <p:spPr>
          <a:xfrm>
            <a:off x="698353" y="649866"/>
            <a:ext cx="4555700" cy="2630916"/>
          </a:xfrm>
          <a:custGeom>
            <a:rect b="b" l="l" r="r" t="t"/>
            <a:pathLst>
              <a:path extrusionOk="0" h="2733294" w="4555700">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ln>
            <a:noFill/>
          </a:ln>
        </p:spPr>
      </p:pic>
      <p:sp>
        <p:nvSpPr>
          <p:cNvPr id="513" name="Google Shape;513;p36"/>
          <p:cNvSpPr/>
          <p:nvPr/>
        </p:nvSpPr>
        <p:spPr>
          <a:xfrm flipH="1">
            <a:off x="0" y="5486400"/>
            <a:ext cx="2672863" cy="1371600"/>
          </a:xfrm>
          <a:custGeom>
            <a:rect b="b" l="l" r="r" t="t"/>
            <a:pathLst>
              <a:path extrusionOk="0" h="1371600" w="2672863">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14" name="Google Shape;514;p36"/>
          <p:cNvPicPr preferRelativeResize="0"/>
          <p:nvPr/>
        </p:nvPicPr>
        <p:blipFill rotWithShape="1">
          <a:blip r:embed="rId4">
            <a:alphaModFix/>
          </a:blip>
          <a:srcRect b="0" l="0" r="0" t="0"/>
          <a:stretch/>
        </p:blipFill>
        <p:spPr>
          <a:xfrm>
            <a:off x="698353" y="3550371"/>
            <a:ext cx="4555700" cy="2684608"/>
          </a:xfrm>
          <a:custGeom>
            <a:rect b="b" l="l" r="r" t="t"/>
            <a:pathLst>
              <a:path extrusionOk="0" h="2323972" w="4438338">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a:ln>
            <a:noFill/>
          </a:ln>
        </p:spPr>
      </p:pic>
      <p:sp>
        <p:nvSpPr>
          <p:cNvPr id="515" name="Google Shape;515;p36"/>
          <p:cNvSpPr txBox="1"/>
          <p:nvPr/>
        </p:nvSpPr>
        <p:spPr>
          <a:xfrm>
            <a:off x="5696500" y="720650"/>
            <a:ext cx="6195300" cy="5854800"/>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lang="en-US" sz="2120">
                <a:solidFill>
                  <a:schemeClr val="dk1"/>
                </a:solidFill>
                <a:latin typeface="Calibri"/>
                <a:ea typeface="Calibri"/>
                <a:cs typeface="Calibri"/>
                <a:sym typeface="Calibri"/>
              </a:rPr>
              <a:t>Das Wort leitet sich möglicherweise von der französischen Transliteration "guiriot" des portugiesischen Wortes "criado" oder dem männlichen Singular für "Diener" ab. </a:t>
            </a:r>
            <a:endParaRPr sz="1195"/>
          </a:p>
          <a:p>
            <a:pPr indent="0" lvl="0" marL="0" marR="0" rtl="0" algn="l">
              <a:lnSpc>
                <a:spcPct val="90000"/>
              </a:lnSpc>
              <a:spcBef>
                <a:spcPts val="1200"/>
              </a:spcBef>
              <a:spcAft>
                <a:spcPts val="0"/>
              </a:spcAft>
              <a:buNone/>
            </a:pPr>
            <a:r>
              <a:rPr lang="en-US" sz="2120">
                <a:solidFill>
                  <a:schemeClr val="dk1"/>
                </a:solidFill>
                <a:latin typeface="Calibri"/>
                <a:ea typeface="Calibri"/>
                <a:cs typeface="Calibri"/>
                <a:sym typeface="Calibri"/>
              </a:rPr>
              <a:t>Griots sind eher in den nördlichen Teilen Westafrikas anzutreffen. </a:t>
            </a:r>
            <a:endParaRPr sz="1195"/>
          </a:p>
          <a:p>
            <a:pPr indent="0" lvl="0" marL="0" marR="0" rtl="0" algn="l">
              <a:lnSpc>
                <a:spcPct val="90000"/>
              </a:lnSpc>
              <a:spcBef>
                <a:spcPts val="1200"/>
              </a:spcBef>
              <a:spcAft>
                <a:spcPts val="0"/>
              </a:spcAft>
              <a:buNone/>
            </a:pPr>
            <a:r>
              <a:rPr lang="en-US" sz="2120">
                <a:solidFill>
                  <a:schemeClr val="dk1"/>
                </a:solidFill>
                <a:latin typeface="Calibri"/>
                <a:ea typeface="Calibri"/>
                <a:cs typeface="Calibri"/>
                <a:sym typeface="Calibri"/>
              </a:rPr>
              <a:t>Griots leben heute in vielen Teilen Westafrikas und sind bei den Mande-Völkern, Fulɓe, Hausa, Songhai, Tukulóor, Wolof, Serer, Mossi, Dagomba, mauretanischen Arabern und vielen anderen kleineren Gruppen vertreten. </a:t>
            </a:r>
            <a:endParaRPr sz="1195"/>
          </a:p>
          <a:p>
            <a:pPr indent="0" lvl="0" marL="0" marR="0" rtl="0" algn="l">
              <a:lnSpc>
                <a:spcPct val="90000"/>
              </a:lnSpc>
              <a:spcBef>
                <a:spcPts val="1200"/>
              </a:spcBef>
              <a:spcAft>
                <a:spcPts val="0"/>
              </a:spcAft>
              <a:buNone/>
            </a:pPr>
            <a:r>
              <a:rPr lang="en-US" sz="2120">
                <a:solidFill>
                  <a:schemeClr val="dk1"/>
                </a:solidFill>
                <a:latin typeface="Calibri"/>
                <a:ea typeface="Calibri"/>
                <a:cs typeface="Calibri"/>
                <a:sym typeface="Calibri"/>
              </a:rPr>
              <a:t>In den afrikanischen Sprachen werden die Griots mit verschiedenen Namen bezeichnet: jeli in den nördlichen Mande-Gebieten, jali in den südlichen Mande-Gebieten, guewel in Wolof, kevel oder kewel oder okawul in Serer, gawlo 𞤺𞤢𞤱𞤤𞤮 in Pulaa (Fula), iggawen in Hassaniyan, arokin in Yoruba und diari oder gesere in Soninke. </a:t>
            </a:r>
            <a:endParaRPr sz="1195"/>
          </a:p>
        </p:txBody>
      </p:sp>
      <p:sp>
        <p:nvSpPr>
          <p:cNvPr id="516" name="Google Shape;516;p36"/>
          <p:cNvSpPr/>
          <p:nvPr/>
        </p:nvSpPr>
        <p:spPr>
          <a:xfrm rot="1095198">
            <a:off x="1539683" y="162676"/>
            <a:ext cx="4083433" cy="4083433"/>
          </a:xfrm>
          <a:prstGeom prst="arc">
            <a:avLst>
              <a:gd fmla="val 17445962"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17" name="Google Shape;517;p36"/>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518" name="Google Shape;518;p3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519" name="Google Shape;519;p36"/>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520" name="Google Shape;520;p36"/>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521" name="Google Shape;521;p36"/>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pic>
        <p:nvPicPr>
          <p:cNvPr id="526" name="Google Shape;526;p3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27" name="Google Shape;527;p3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528" name="Google Shape;528;p37"/>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529" name="Google Shape;529;p37"/>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530" name="Google Shape;530;p37"/>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531" name="Google Shape;531;p37"/>
          <p:cNvSpPr txBox="1"/>
          <p:nvPr/>
        </p:nvSpPr>
        <p:spPr>
          <a:xfrm>
            <a:off x="235341" y="2767280"/>
            <a:ext cx="3244977"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35475C"/>
                </a:solidFill>
                <a:latin typeface="Arial Black"/>
                <a:ea typeface="Arial Black"/>
                <a:cs typeface="Arial Black"/>
                <a:sym typeface="Arial Black"/>
              </a:rPr>
              <a:t>Was ist ein Griot?</a:t>
            </a:r>
            <a:endParaRPr i="1" sz="4000">
              <a:solidFill>
                <a:srgbClr val="35475C"/>
              </a:solidFill>
              <a:latin typeface="Arial Black"/>
              <a:ea typeface="Arial Black"/>
              <a:cs typeface="Arial Black"/>
              <a:sym typeface="Arial Black"/>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5" name="Shape 535"/>
        <p:cNvGrpSpPr/>
        <p:nvPr/>
      </p:nvGrpSpPr>
      <p:grpSpPr>
        <a:xfrm>
          <a:off x="0" y="0"/>
          <a:ext cx="0" cy="0"/>
          <a:chOff x="0" y="0"/>
          <a:chExt cx="0" cy="0"/>
        </a:xfrm>
      </p:grpSpPr>
      <p:sp>
        <p:nvSpPr>
          <p:cNvPr id="536" name="Google Shape;536;p3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riot - Wikipedia, la enciclopedia libre" id="537" name="Google Shape;537;p38"/>
          <p:cNvPicPr preferRelativeResize="0"/>
          <p:nvPr/>
        </p:nvPicPr>
        <p:blipFill rotWithShape="1">
          <a:blip r:embed="rId3">
            <a:alphaModFix/>
          </a:blip>
          <a:srcRect b="-1" l="0" r="875" t="0"/>
          <a:stretch/>
        </p:blipFill>
        <p:spPr>
          <a:xfrm>
            <a:off x="-7366" y="10"/>
            <a:ext cx="4855591" cy="6857990"/>
          </a:xfrm>
          <a:custGeom>
            <a:rect b="b" l="l" r="r" t="t"/>
            <a:pathLst>
              <a:path extrusionOk="0" h="6858000" w="4636517">
                <a:moveTo>
                  <a:pt x="0" y="0"/>
                </a:moveTo>
                <a:lnTo>
                  <a:pt x="4636517" y="0"/>
                </a:lnTo>
                <a:lnTo>
                  <a:pt x="4636517" y="6858000"/>
                </a:lnTo>
                <a:lnTo>
                  <a:pt x="0" y="6858000"/>
                </a:lnTo>
                <a:close/>
              </a:path>
            </a:pathLst>
          </a:custGeom>
          <a:noFill/>
          <a:ln>
            <a:noFill/>
          </a:ln>
        </p:spPr>
      </p:pic>
      <p:sp>
        <p:nvSpPr>
          <p:cNvPr id="538" name="Google Shape;538;p38"/>
          <p:cNvSpPr/>
          <p:nvPr/>
        </p:nvSpPr>
        <p:spPr>
          <a:xfrm>
            <a:off x="8673531" y="407987"/>
            <a:ext cx="2987899" cy="2987899"/>
          </a:xfrm>
          <a:prstGeom prst="arc">
            <a:avLst>
              <a:gd fmla="val 16200000" name="adj1"/>
              <a:gd fmla="val 256372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39" name="Google Shape;539;p3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540" name="Google Shape;540;p38"/>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541" name="Google Shape;541;p38"/>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542" name="Google Shape;542;p38"/>
          <p:cNvSpPr txBox="1"/>
          <p:nvPr/>
        </p:nvSpPr>
        <p:spPr>
          <a:xfrm>
            <a:off x="5109388" y="507046"/>
            <a:ext cx="6265250" cy="6350953"/>
          </a:xfrm>
          <a:prstGeom prst="rect">
            <a:avLst/>
          </a:prstGeom>
          <a:noFill/>
          <a:ln>
            <a:noFill/>
          </a:ln>
        </p:spPr>
        <p:txBody>
          <a:bodyPr anchorCtr="0" anchor="t" bIns="45700" lIns="91425" spcFirstLastPara="1" rIns="91425" wrap="square" tIns="45700">
            <a:normAutofit fontScale="92500" lnSpcReduction="20000"/>
          </a:bodyPr>
          <a:lstStyle/>
          <a:p>
            <a:pPr indent="0" lvl="0" marL="0" marR="0" rtl="0" algn="l">
              <a:lnSpc>
                <a:spcPct val="90000"/>
              </a:lnSpc>
              <a:spcBef>
                <a:spcPts val="0"/>
              </a:spcBef>
              <a:spcAft>
                <a:spcPts val="0"/>
              </a:spcAft>
              <a:buNone/>
            </a:pPr>
            <a:r>
              <a:rPr lang="en-US" sz="2000">
                <a:solidFill>
                  <a:schemeClr val="dk1"/>
                </a:solidFill>
                <a:latin typeface="Calibri"/>
                <a:ea typeface="Calibri"/>
                <a:cs typeface="Calibri"/>
                <a:sym typeface="Calibri"/>
              </a:rPr>
              <a:t>Ein westafrikanischer Historiker, Geschichtenerzähler, Lobliedsänger, Dichter oder Musiker wird als Griot bezeichnet.</a:t>
            </a:r>
            <a:endParaRPr/>
          </a:p>
          <a:p>
            <a:pPr indent="0" lvl="0" marL="0" marR="0" rtl="0" algn="l">
              <a:lnSpc>
                <a:spcPct val="90000"/>
              </a:lnSpc>
              <a:spcBef>
                <a:spcPts val="1200"/>
              </a:spcBef>
              <a:spcAft>
                <a:spcPts val="0"/>
              </a:spcAft>
              <a:buNone/>
            </a:pPr>
            <a:r>
              <a:rPr lang="en-US" sz="2000">
                <a:solidFill>
                  <a:schemeClr val="dk1"/>
                </a:solidFill>
                <a:latin typeface="Calibri"/>
                <a:ea typeface="Calibri"/>
                <a:cs typeface="Calibri"/>
                <a:sym typeface="Calibri"/>
              </a:rPr>
              <a:t>Der Griot ist ein Bewahrer mündlicher Überlieferungen und wird aufgrund seiner Rolle als Berater von königlichen Persönlichkeiten häufig als Anführer angesehen.</a:t>
            </a:r>
            <a:endParaRPr/>
          </a:p>
          <a:p>
            <a:pPr indent="0" lvl="0" marL="0" marR="0" rtl="0" algn="l">
              <a:lnSpc>
                <a:spcPct val="90000"/>
              </a:lnSpc>
              <a:spcBef>
                <a:spcPts val="1200"/>
              </a:spcBef>
              <a:spcAft>
                <a:spcPts val="0"/>
              </a:spcAft>
              <a:buNone/>
            </a:pPr>
            <a:r>
              <a:rPr lang="en-US" sz="2000">
                <a:solidFill>
                  <a:schemeClr val="dk1"/>
                </a:solidFill>
                <a:latin typeface="Calibri"/>
                <a:ea typeface="Calibri"/>
                <a:cs typeface="Calibri"/>
                <a:sym typeface="Calibri"/>
              </a:rPr>
              <a:t>Wegen der ersten dieser beiden Funktionen werden sie manchmal auch als Barden bezeichnet.</a:t>
            </a:r>
            <a:endParaRPr/>
          </a:p>
          <a:p>
            <a:pPr indent="0" lvl="0" marL="0" marR="0" rtl="0" algn="l">
              <a:lnSpc>
                <a:spcPct val="90000"/>
              </a:lnSpc>
              <a:spcBef>
                <a:spcPts val="1200"/>
              </a:spcBef>
              <a:spcAft>
                <a:spcPts val="0"/>
              </a:spcAft>
              <a:buNone/>
            </a:pPr>
            <a:r>
              <a:rPr lang="en-US" sz="2000">
                <a:solidFill>
                  <a:schemeClr val="dk1"/>
                </a:solidFill>
                <a:latin typeface="Calibri"/>
                <a:ea typeface="Calibri"/>
                <a:cs typeface="Calibri"/>
                <a:sym typeface="Calibri"/>
              </a:rPr>
              <a:t>Griots tauchten erstmals im 13. Jahrhundert im Mande-Reich in Mali auf. Jahrhundert im Mande-Reich auf. Seit Jahrhunderten erzählen sie die Geschichte des Reiches und bewahren seine Geschichten und Traditionen.</a:t>
            </a:r>
            <a:endParaRPr/>
          </a:p>
          <a:p>
            <a:pPr indent="0" lvl="0" marL="0" marR="0" rtl="0" algn="l">
              <a:lnSpc>
                <a:spcPct val="90000"/>
              </a:lnSpc>
              <a:spcBef>
                <a:spcPts val="1200"/>
              </a:spcBef>
              <a:spcAft>
                <a:spcPts val="0"/>
              </a:spcAft>
              <a:buNone/>
            </a:pPr>
            <a:r>
              <a:rPr lang="en-US" sz="2000">
                <a:solidFill>
                  <a:schemeClr val="dk1"/>
                </a:solidFill>
                <a:latin typeface="Calibri"/>
                <a:ea typeface="Calibri"/>
                <a:cs typeface="Calibri"/>
                <a:sym typeface="Calibri"/>
              </a:rPr>
              <a:t>Trotz ihres Rufs als Lobpreissänger können Griots ihre stimmlichen Fähigkeiten auch für Klatsch, Satire und politische Kommentare nutzen. Griots sind heute in vielen Teilen Westafrikas anzutreffen und gehören einer Vielzahl von ethnischen Gruppen an.</a:t>
            </a:r>
            <a:endParaRPr/>
          </a:p>
          <a:p>
            <a:pPr indent="0" lvl="0" marL="0" marR="0" rtl="0" algn="l">
              <a:lnSpc>
                <a:spcPct val="90000"/>
              </a:lnSpc>
              <a:spcBef>
                <a:spcPts val="1200"/>
              </a:spcBef>
              <a:spcAft>
                <a:spcPts val="0"/>
              </a:spcAft>
              <a:buNone/>
            </a:pPr>
            <a:r>
              <a:rPr lang="en-US" sz="2000">
                <a:solidFill>
                  <a:schemeClr val="dk1"/>
                </a:solidFill>
                <a:latin typeface="Calibri"/>
                <a:ea typeface="Calibri"/>
                <a:cs typeface="Calibri"/>
                <a:sym typeface="Calibri"/>
              </a:rPr>
              <a:t>Griots sind eine endogame Kaste, was bedeutet, dass die meisten von ihnen nur andere Griots heiraten. Sie geben die Tradition des Geschichtenerzählens von Generation zu Generation weiter. Jede aristokratische Griot-Familie wurde von einer höher gestellten Familie von Kriegerkönigen oder Kaisern begleitet. Kein Griot kann ohne einen König existieren, und kein König kann ohne einen Griot existieren. Der König wiederum kann seinen Griot an einen anderen König ausleihen. In den meisten Dörfern gab es auch einen Griot, der Geschichten über Geburten, Todesfälle, Eheschließungen, Schlachten, Jagden, Affären und andere Ereignisse erzählte.</a:t>
            </a:r>
            <a:endParaRPr/>
          </a:p>
          <a:p>
            <a:pPr indent="0" lvl="0" marL="0" marR="0" rtl="0" algn="l">
              <a:lnSpc>
                <a:spcPct val="90000"/>
              </a:lnSpc>
              <a:spcBef>
                <a:spcPts val="1200"/>
              </a:spcBef>
              <a:spcAft>
                <a:spcPts val="0"/>
              </a:spcAft>
              <a:buNone/>
            </a:pPr>
            <a:r>
              <a:t/>
            </a:r>
            <a:endParaRPr sz="2000">
              <a:solidFill>
                <a:schemeClr val="dk1"/>
              </a:solidFill>
              <a:latin typeface="Calibri"/>
              <a:ea typeface="Calibri"/>
              <a:cs typeface="Calibri"/>
              <a:sym typeface="Calibri"/>
            </a:endParaRPr>
          </a:p>
          <a:p>
            <a:pPr indent="0" lvl="0" marL="0" marR="0" rtl="0" algn="l">
              <a:lnSpc>
                <a:spcPct val="90000"/>
              </a:lnSpc>
              <a:spcBef>
                <a:spcPts val="1200"/>
              </a:spcBef>
              <a:spcAft>
                <a:spcPts val="0"/>
              </a:spcAft>
              <a:buNone/>
            </a:pPr>
            <a:r>
              <a:rPr lang="en-US" sz="2000">
                <a:solidFill>
                  <a:schemeClr val="dk1"/>
                </a:solidFill>
                <a:latin typeface="Calibri"/>
                <a:ea typeface="Calibri"/>
                <a:cs typeface="Calibri"/>
                <a:sym typeface="Calibri"/>
              </a:rPr>
              <a:t>(All Good Tales, 2018)</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pic>
        <p:nvPicPr>
          <p:cNvPr id="547" name="Google Shape;547;p3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48" name="Google Shape;548;p3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549" name="Google Shape;549;p39"/>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550" name="Google Shape;550;p39"/>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551" name="Google Shape;551;p39"/>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552" name="Google Shape;552;p39"/>
          <p:cNvSpPr txBox="1"/>
          <p:nvPr/>
        </p:nvSpPr>
        <p:spPr>
          <a:xfrm>
            <a:off x="235341" y="2767280"/>
            <a:ext cx="3244977"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35475C"/>
                </a:solidFill>
                <a:latin typeface="Arial Black"/>
                <a:ea typeface="Arial Black"/>
                <a:cs typeface="Arial Black"/>
                <a:sym typeface="Arial Black"/>
              </a:rPr>
              <a:t>Griots und Musik</a:t>
            </a:r>
            <a:endParaRPr i="1" sz="4000">
              <a:solidFill>
                <a:srgbClr val="35475C"/>
              </a:solidFill>
              <a:latin typeface="Arial Black"/>
              <a:ea typeface="Arial Black"/>
              <a:cs typeface="Arial Black"/>
              <a:sym typeface="Arial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16" name="Google Shape;116;p4"/>
          <p:cNvPicPr preferRelativeResize="0"/>
          <p:nvPr/>
        </p:nvPicPr>
        <p:blipFill rotWithShape="1">
          <a:blip r:embed="rId4">
            <a:alphaModFix/>
          </a:blip>
          <a:srcRect b="0" l="0" r="0" t="0"/>
          <a:stretch/>
        </p:blipFill>
        <p:spPr>
          <a:xfrm>
            <a:off x="11374639" y="152449"/>
            <a:ext cx="462675" cy="709197"/>
          </a:xfrm>
          <a:prstGeom prst="rect">
            <a:avLst/>
          </a:prstGeom>
          <a:noFill/>
          <a:ln>
            <a:noFill/>
          </a:ln>
        </p:spPr>
      </p:pic>
      <p:graphicFrame>
        <p:nvGraphicFramePr>
          <p:cNvPr id="117" name="Google Shape;117;p4"/>
          <p:cNvGraphicFramePr/>
          <p:nvPr/>
        </p:nvGraphicFramePr>
        <p:xfrm>
          <a:off x="1186232" y="938967"/>
          <a:ext cx="3000000" cy="3000000"/>
        </p:xfrm>
        <a:graphic>
          <a:graphicData uri="http://schemas.openxmlformats.org/drawingml/2006/table">
            <a:tbl>
              <a:tblPr bandRow="1" firstRow="1">
                <a:noFill/>
                <a:tableStyleId>{1BF2972B-AF9D-4C4C-AC5A-BCEC3963380C}</a:tableStyleId>
              </a:tblPr>
              <a:tblGrid>
                <a:gridCol w="2567425"/>
                <a:gridCol w="2567425"/>
                <a:gridCol w="2567425"/>
                <a:gridCol w="2567425"/>
              </a:tblGrid>
              <a:tr h="1218925">
                <a:tc>
                  <a:txBody>
                    <a:bodyPr/>
                    <a:lstStyle/>
                    <a:p>
                      <a:pPr indent="0" lvl="0" marL="0" marR="0" rtl="0" algn="l">
                        <a:spcBef>
                          <a:spcPts val="0"/>
                        </a:spcBef>
                        <a:spcAft>
                          <a:spcPts val="0"/>
                        </a:spcAft>
                        <a:buNone/>
                      </a:pPr>
                      <a:r>
                        <a:rPr lang="en-US" sz="1600" u="none" cap="none" strike="noStrike"/>
                        <a:t>Nach erfolgreichem Abschluss dieses Moduls werden die erwachsenen Lernenden in der Lage sein, ... </a:t>
                      </a:r>
                      <a:endParaRPr sz="1600"/>
                    </a:p>
                  </a:txBody>
                  <a:tcPr marT="45725" marB="45725" marR="91450" marL="91450"/>
                </a:tc>
                <a:tc>
                  <a:txBody>
                    <a:bodyPr/>
                    <a:lstStyle/>
                    <a:p>
                      <a:pPr indent="0" lvl="0" marL="0" marR="0" rtl="0" algn="ctr">
                        <a:spcBef>
                          <a:spcPts val="0"/>
                        </a:spcBef>
                        <a:spcAft>
                          <a:spcPts val="0"/>
                        </a:spcAft>
                        <a:buNone/>
                      </a:pPr>
                      <a:r>
                        <a:t/>
                      </a:r>
                      <a:endParaRPr sz="1600"/>
                    </a:p>
                    <a:p>
                      <a:pPr indent="0" lvl="0" marL="0" marR="0" rtl="0" algn="ctr">
                        <a:spcBef>
                          <a:spcPts val="0"/>
                        </a:spcBef>
                        <a:spcAft>
                          <a:spcPts val="0"/>
                        </a:spcAft>
                        <a:buNone/>
                      </a:pPr>
                      <a:r>
                        <a:rPr lang="en-US" sz="1600"/>
                        <a:t>Wissen </a:t>
                      </a:r>
                      <a:endParaRPr sz="1600"/>
                    </a:p>
                  </a:txBody>
                  <a:tcPr marT="45725" marB="45725" marR="91450" marL="91450"/>
                </a:tc>
                <a:tc>
                  <a:txBody>
                    <a:bodyPr/>
                    <a:lstStyle/>
                    <a:p>
                      <a:pPr indent="0" lvl="0" marL="0" marR="0" rtl="0" algn="ctr">
                        <a:spcBef>
                          <a:spcPts val="0"/>
                        </a:spcBef>
                        <a:spcAft>
                          <a:spcPts val="0"/>
                        </a:spcAft>
                        <a:buNone/>
                      </a:pPr>
                      <a:r>
                        <a:t/>
                      </a:r>
                      <a:endParaRPr sz="1600"/>
                    </a:p>
                    <a:p>
                      <a:pPr indent="0" lvl="0" marL="0" marR="0" rtl="0" algn="ctr">
                        <a:spcBef>
                          <a:spcPts val="0"/>
                        </a:spcBef>
                        <a:spcAft>
                          <a:spcPts val="0"/>
                        </a:spcAft>
                        <a:buNone/>
                      </a:pPr>
                      <a:r>
                        <a:rPr lang="en-US" sz="1600"/>
                        <a:t>Fertigkeiten </a:t>
                      </a:r>
                      <a:endParaRPr sz="1600"/>
                    </a:p>
                  </a:txBody>
                  <a:tcPr marT="45725" marB="45725" marR="91450" marL="91450"/>
                </a:tc>
                <a:tc>
                  <a:txBody>
                    <a:bodyPr/>
                    <a:lstStyle/>
                    <a:p>
                      <a:pPr indent="0" lvl="0" marL="0" marR="0" rtl="0" algn="ctr">
                        <a:spcBef>
                          <a:spcPts val="0"/>
                        </a:spcBef>
                        <a:spcAft>
                          <a:spcPts val="0"/>
                        </a:spcAft>
                        <a:buNone/>
                      </a:pPr>
                      <a:r>
                        <a:t/>
                      </a:r>
                      <a:endParaRPr sz="1600"/>
                    </a:p>
                    <a:p>
                      <a:pPr indent="0" lvl="0" marL="0" marR="0" rtl="0" algn="ctr">
                        <a:spcBef>
                          <a:spcPts val="0"/>
                        </a:spcBef>
                        <a:spcAft>
                          <a:spcPts val="0"/>
                        </a:spcAft>
                        <a:buNone/>
                      </a:pPr>
                      <a:r>
                        <a:rPr lang="en-US" sz="1600"/>
                        <a:t>Einstellung </a:t>
                      </a:r>
                      <a:endParaRPr sz="1600"/>
                    </a:p>
                  </a:txBody>
                  <a:tcPr marT="45725" marB="45725" marR="91450" marL="91450"/>
                </a:tc>
              </a:tr>
              <a:tr h="860600">
                <a:tc>
                  <a:txBody>
                    <a:bodyPr/>
                    <a:lstStyle/>
                    <a:p>
                      <a:pPr indent="0" lvl="0" marL="0" marR="0" rtl="0" algn="l">
                        <a:spcBef>
                          <a:spcPts val="0"/>
                        </a:spcBef>
                        <a:spcAft>
                          <a:spcPts val="0"/>
                        </a:spcAft>
                        <a:buNone/>
                      </a:pPr>
                      <a:r>
                        <a:t/>
                      </a:r>
                      <a:endParaRPr sz="1600"/>
                    </a:p>
                  </a:txBody>
                  <a:tcPr marT="45725" marB="45725" marR="91450" marL="91450"/>
                </a:tc>
                <a:tc>
                  <a:txBody>
                    <a:bodyPr/>
                    <a:lstStyle/>
                    <a:p>
                      <a:pPr indent="-273050" lvl="0" marL="285750" marR="0" rtl="0" algn="l">
                        <a:lnSpc>
                          <a:spcPct val="100000"/>
                        </a:lnSpc>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Grundkenntnisse über den Hintergrund des afrikanischen Geschichtenerzählens</a:t>
                      </a:r>
                      <a:endParaRPr>
                        <a:solidFill>
                          <a:schemeClr val="dk1"/>
                        </a:solidFill>
                        <a:latin typeface="Calibri"/>
                        <a:ea typeface="Calibri"/>
                        <a:cs typeface="Calibri"/>
                        <a:sym typeface="Calibri"/>
                      </a:endParaRPr>
                    </a:p>
                  </a:txBody>
                  <a:tcPr marT="45725" marB="45725" marR="91450" marL="91450"/>
                </a:tc>
                <a:tc>
                  <a:txBody>
                    <a:bodyPr/>
                    <a:lstStyle/>
                    <a:p>
                      <a:pPr indent="-273050" lvl="0" marL="285750" marR="0" rtl="0" algn="l">
                        <a:lnSpc>
                          <a:spcPct val="100000"/>
                        </a:lnSpc>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Diskussion über die Bedeutung des Geschichtenerzählens für die Erhaltung der Kultur</a:t>
                      </a:r>
                      <a:endParaRPr sz="1200"/>
                    </a:p>
                  </a:txBody>
                  <a:tcPr marT="45725" marB="45725" marR="91450" marL="91450"/>
                </a:tc>
                <a:tc>
                  <a:txBody>
                    <a:bodyPr/>
                    <a:lstStyle/>
                    <a:p>
                      <a:pPr indent="-273050" lvl="0" marL="285750" marR="0" rtl="0" algn="l">
                        <a:lnSpc>
                          <a:spcPct val="100000"/>
                        </a:lnSpc>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Offenheit, die kulturelle Bedeutung des afrikanischen Geschichtenerzählens kennenzulernen </a:t>
                      </a:r>
                      <a:endParaRPr sz="1200"/>
                    </a:p>
                  </a:txBody>
                  <a:tcPr marT="45725" marB="45725" marR="91450" marL="91450"/>
                </a:tc>
              </a:tr>
              <a:tr h="1249275">
                <a:tc>
                  <a:txBody>
                    <a:bodyPr/>
                    <a:lstStyle/>
                    <a:p>
                      <a:pPr indent="0" lvl="0" marL="0" marR="0" rtl="0" algn="l">
                        <a:spcBef>
                          <a:spcPts val="0"/>
                        </a:spcBef>
                        <a:spcAft>
                          <a:spcPts val="0"/>
                        </a:spcAft>
                        <a:buNone/>
                      </a:pPr>
                      <a:r>
                        <a:t/>
                      </a:r>
                      <a:endParaRPr sz="1600"/>
                    </a:p>
                  </a:txBody>
                  <a:tcPr marT="45725" marB="45725" marR="91450" marL="91450"/>
                </a:tc>
                <a:tc>
                  <a:txBody>
                    <a:bodyPr/>
                    <a:lstStyle/>
                    <a:p>
                      <a:pPr indent="-273050" lvl="0" marL="285750" marR="0" rtl="0" algn="l">
                        <a:lnSpc>
                          <a:spcPct val="100000"/>
                        </a:lnSpc>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Grundkenntnisse über afrikanische Geschichten </a:t>
                      </a:r>
                      <a:endParaRPr>
                        <a:solidFill>
                          <a:schemeClr val="dk1"/>
                        </a:solidFill>
                        <a:latin typeface="Calibri"/>
                        <a:ea typeface="Calibri"/>
                        <a:cs typeface="Calibri"/>
                        <a:sym typeface="Calibri"/>
                      </a:endParaRPr>
                    </a:p>
                  </a:txBody>
                  <a:tcPr marT="45725" marB="45725" marR="91450" marL="91450"/>
                </a:tc>
                <a:tc>
                  <a:txBody>
                    <a:bodyPr/>
                    <a:lstStyle/>
                    <a:p>
                      <a:pPr indent="-273050" lvl="0" marL="285750" marR="0" rtl="0" algn="l">
                        <a:lnSpc>
                          <a:spcPct val="100000"/>
                        </a:lnSpc>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Beschreiben Sie die Rolle des Griot im afrikanischen Geschichtenerzählen</a:t>
                      </a:r>
                      <a:endParaRPr>
                        <a:solidFill>
                          <a:schemeClr val="dk1"/>
                        </a:solidFill>
                        <a:latin typeface="Calibri"/>
                        <a:ea typeface="Calibri"/>
                        <a:cs typeface="Calibri"/>
                        <a:sym typeface="Calibri"/>
                      </a:endParaRPr>
                    </a:p>
                  </a:txBody>
                  <a:tcPr marT="45725" marB="45725" marR="91450" marL="91450"/>
                </a:tc>
                <a:tc>
                  <a:txBody>
                    <a:bodyPr/>
                    <a:lstStyle/>
                    <a:p>
                      <a:pPr indent="-273050" lvl="0" marL="285750" marR="0" rtl="0" algn="l">
                        <a:lnSpc>
                          <a:spcPct val="100000"/>
                        </a:lnSpc>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Bereitschaft, die sozialen Werte der afrikanischen Kultur zu reflektieren, um die Geschichte und die Erfahrungen von Generationen zu verstehen. </a:t>
                      </a:r>
                      <a:endParaRPr>
                        <a:solidFill>
                          <a:schemeClr val="dk1"/>
                        </a:solidFill>
                        <a:latin typeface="Calibri"/>
                        <a:ea typeface="Calibri"/>
                        <a:cs typeface="Calibri"/>
                        <a:sym typeface="Calibri"/>
                      </a:endParaRPr>
                    </a:p>
                  </a:txBody>
                  <a:tcPr marT="45725" marB="45725" marR="91450" marL="91450"/>
                </a:tc>
              </a:tr>
              <a:tr h="1603850">
                <a:tc>
                  <a:txBody>
                    <a:bodyPr/>
                    <a:lstStyle/>
                    <a:p>
                      <a:pPr indent="0" lvl="0" marL="0" marR="0" rtl="0" algn="l">
                        <a:spcBef>
                          <a:spcPts val="0"/>
                        </a:spcBef>
                        <a:spcAft>
                          <a:spcPts val="0"/>
                        </a:spcAft>
                        <a:buNone/>
                      </a:pPr>
                      <a:r>
                        <a:t/>
                      </a:r>
                      <a:endParaRPr sz="1600"/>
                    </a:p>
                  </a:txBody>
                  <a:tcPr marT="45725" marB="45725" marR="91450" marL="91450"/>
                </a:tc>
                <a:tc>
                  <a:txBody>
                    <a:bodyPr/>
                    <a:lstStyle/>
                    <a:p>
                      <a:pPr indent="-273050" lvl="0" marL="285750" marR="0" rtl="0" algn="l">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Grundlegende Kenntnisse über einen </a:t>
                      </a:r>
                      <a:r>
                        <a:rPr i="1" lang="en-US">
                          <a:solidFill>
                            <a:schemeClr val="dk1"/>
                          </a:solidFill>
                          <a:latin typeface="Calibri"/>
                          <a:ea typeface="Calibri"/>
                          <a:cs typeface="Calibri"/>
                          <a:sym typeface="Calibri"/>
                        </a:rPr>
                        <a:t>Griot </a:t>
                      </a:r>
                      <a:r>
                        <a:rPr lang="en-US">
                          <a:solidFill>
                            <a:schemeClr val="dk1"/>
                          </a:solidFill>
                          <a:latin typeface="Calibri"/>
                          <a:ea typeface="Calibri"/>
                          <a:cs typeface="Calibri"/>
                          <a:sym typeface="Calibri"/>
                        </a:rPr>
                        <a:t>als Geschichtenerzähler, Lehrer und Berater </a:t>
                      </a:r>
                      <a:endParaRPr sz="1200"/>
                    </a:p>
                  </a:txBody>
                  <a:tcPr marT="45725" marB="45725" marR="91450" marL="91450"/>
                </a:tc>
                <a:tc>
                  <a:txBody>
                    <a:bodyPr/>
                    <a:lstStyle/>
                    <a:p>
                      <a:pPr indent="-273050" lvl="0" marL="285750" marR="0" rtl="0" algn="l">
                        <a:lnSpc>
                          <a:spcPct val="100000"/>
                        </a:lnSpc>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Elemente und Merkmale des afrikanischen Geschichtenerzählens identifizieren </a:t>
                      </a:r>
                      <a:endParaRPr>
                        <a:solidFill>
                          <a:schemeClr val="dk1"/>
                        </a:solidFill>
                        <a:latin typeface="Calibri"/>
                        <a:ea typeface="Calibri"/>
                        <a:cs typeface="Calibri"/>
                        <a:sym typeface="Calibri"/>
                      </a:endParaRPr>
                    </a:p>
                  </a:txBody>
                  <a:tcPr marT="45725" marB="45725" marR="91450" marL="91450"/>
                </a:tc>
                <a:tc>
                  <a:txBody>
                    <a:bodyPr/>
                    <a:lstStyle/>
                    <a:p>
                      <a:pPr indent="-273050" lvl="0" marL="285750" marR="0" rtl="0" algn="l">
                        <a:lnSpc>
                          <a:spcPct val="100000"/>
                        </a:lnSpc>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Wertschätzung der gemeinschaftlichen, partizipatorischen Erfahrung des afrikanischen Geschichtenerzählens und wie es zu Kultur, Identität und Vernunft beiträgt. </a:t>
                      </a:r>
                      <a:endParaRPr>
                        <a:solidFill>
                          <a:schemeClr val="dk1"/>
                        </a:solidFill>
                        <a:latin typeface="Calibri"/>
                        <a:ea typeface="Calibri"/>
                        <a:cs typeface="Calibri"/>
                        <a:sym typeface="Calibri"/>
                      </a:endParaRPr>
                    </a:p>
                  </a:txBody>
                  <a:tcPr marT="45725" marB="45725" marR="91450" marL="91450"/>
                </a:tc>
              </a:tr>
            </a:tbl>
          </a:graphicData>
        </a:graphic>
      </p:graphicFrame>
      <p:pic>
        <p:nvPicPr>
          <p:cNvPr descr="Text&#10;&#10;Description automatically generated" id="118" name="Google Shape;118;p4"/>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6" name="Shape 556"/>
        <p:cNvGrpSpPr/>
        <p:nvPr/>
      </p:nvGrpSpPr>
      <p:grpSpPr>
        <a:xfrm>
          <a:off x="0" y="0"/>
          <a:ext cx="0" cy="0"/>
          <a:chOff x="0" y="0"/>
          <a:chExt cx="0" cy="0"/>
        </a:xfrm>
      </p:grpSpPr>
      <p:sp>
        <p:nvSpPr>
          <p:cNvPr id="557" name="Google Shape;557;p4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40"/>
          <p:cNvSpPr txBox="1"/>
          <p:nvPr/>
        </p:nvSpPr>
        <p:spPr>
          <a:xfrm>
            <a:off x="496111" y="338852"/>
            <a:ext cx="6125182" cy="5854886"/>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lang="en-US" sz="2000">
                <a:solidFill>
                  <a:schemeClr val="dk1"/>
                </a:solidFill>
                <a:latin typeface="Calibri"/>
                <a:ea typeface="Calibri"/>
                <a:cs typeface="Calibri"/>
                <a:sym typeface="Calibri"/>
              </a:rPr>
              <a:t>Griots sind oft nicht nur Sänger und Gesellschaftskommentatoren, sondern auch geschickte Instrumentalisten.</a:t>
            </a:r>
            <a:endParaRPr/>
          </a:p>
          <a:p>
            <a:pPr indent="0" lvl="0" marL="0" marR="0" rtl="0" algn="l">
              <a:lnSpc>
                <a:spcPct val="90000"/>
              </a:lnSpc>
              <a:spcBef>
                <a:spcPts val="1200"/>
              </a:spcBef>
              <a:spcAft>
                <a:spcPts val="0"/>
              </a:spcAft>
              <a:buNone/>
            </a:pPr>
            <a:r>
              <a:rPr lang="en-US" sz="2000">
                <a:solidFill>
                  <a:schemeClr val="dk1"/>
                </a:solidFill>
                <a:latin typeface="Calibri"/>
                <a:ea typeface="Calibri"/>
                <a:cs typeface="Calibri"/>
                <a:sym typeface="Calibri"/>
              </a:rPr>
              <a:t>Zu ihren Instrumenten gehören die Kora, das Khalam (oder Xalam), das Goje (oder N'ko in Mandinka), das Balafon, das Junjung und das Ngoni.</a:t>
            </a:r>
            <a:endParaRPr/>
          </a:p>
          <a:p>
            <a:pPr indent="0" lvl="0" marL="0" marR="0" rtl="0" algn="l">
              <a:lnSpc>
                <a:spcPct val="90000"/>
              </a:lnSpc>
              <a:spcBef>
                <a:spcPts val="1200"/>
              </a:spcBef>
              <a:spcAft>
                <a:spcPts val="0"/>
              </a:spcAft>
              <a:buNone/>
            </a:pPr>
            <a:r>
              <a:rPr lang="en-US" sz="2000">
                <a:solidFill>
                  <a:schemeClr val="dk1"/>
                </a:solidFill>
                <a:latin typeface="Calibri"/>
                <a:ea typeface="Calibri"/>
                <a:cs typeface="Calibri"/>
                <a:sym typeface="Calibri"/>
              </a:rPr>
              <a:t>Die Kora ist ein lautenähnliches Instrument mit einem langen Hals und 21 Saiten. Die Xalam ist eine Kora-Variante, die in der Regel weniger als fünf Saiten hat. Beide haben einen Kürbiskörper, der als Resonanzkörper dient. Das Ngoni, das fünf oder sechs Saiten hat, ähnelt ebenfalls diesen beiden Instrumenten. Das Balafon ist eine Art hölzernes Xylophon, während das Goje ein Saiteninstrument ist, das mit einem Bogen gespielt wird, ähnlich wie eine Geige.</a:t>
            </a:r>
            <a:endParaRPr/>
          </a:p>
          <a:p>
            <a:pPr indent="0" lvl="0" marL="0" marR="0" rtl="0" algn="l">
              <a:lnSpc>
                <a:spcPct val="90000"/>
              </a:lnSpc>
              <a:spcBef>
                <a:spcPts val="1200"/>
              </a:spcBef>
              <a:spcAft>
                <a:spcPts val="0"/>
              </a:spcAft>
              <a:buNone/>
            </a:pPr>
            <a:r>
              <a:rPr lang="en-US" sz="2000">
                <a:solidFill>
                  <a:schemeClr val="dk1"/>
                </a:solidFill>
                <a:latin typeface="Calibri"/>
                <a:ea typeface="Calibri"/>
                <a:cs typeface="Calibri"/>
                <a:sym typeface="Calibri"/>
              </a:rPr>
              <a:t>In der Encyclopaedia Britannica heißt es: "Zupflauten aus Westafrika, wie das Konting, das Khalam und das Nkoni (1353 von Ibn Baah erwähnt), haben ihren Ursprung möglicherweise im alten Ägypten. Man nimmt an, dass das Khalam der Vorläufer des Banjos ist. Die Ramkie aus Südafrika ist eine weitere langhalsige Laute.</a:t>
            </a:r>
            <a:endParaRPr/>
          </a:p>
        </p:txBody>
      </p:sp>
      <p:pic>
        <p:nvPicPr>
          <p:cNvPr id="559" name="Google Shape;559;p40"/>
          <p:cNvPicPr preferRelativeResize="0"/>
          <p:nvPr/>
        </p:nvPicPr>
        <p:blipFill rotWithShape="1">
          <a:blip r:embed="rId3">
            <a:alphaModFix/>
          </a:blip>
          <a:srcRect b="19118" l="0" r="1" t="0"/>
          <a:stretch/>
        </p:blipFill>
        <p:spPr>
          <a:xfrm>
            <a:off x="6621294" y="1295416"/>
            <a:ext cx="5570706" cy="5562584"/>
          </a:xfrm>
          <a:custGeom>
            <a:rect b="b" l="l" r="r" t="t"/>
            <a:pathLst>
              <a:path extrusionOk="0" h="5562584" w="5570706">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ln>
            <a:noFill/>
          </a:ln>
        </p:spPr>
      </p:pic>
      <p:sp>
        <p:nvSpPr>
          <p:cNvPr id="560" name="Google Shape;560;p40"/>
          <p:cNvSpPr/>
          <p:nvPr/>
        </p:nvSpPr>
        <p:spPr>
          <a:xfrm>
            <a:off x="6643451" y="1656147"/>
            <a:ext cx="546100" cy="5461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61" name="Google Shape;561;p40"/>
          <p:cNvSpPr/>
          <p:nvPr/>
        </p:nvSpPr>
        <p:spPr>
          <a:xfrm>
            <a:off x="8134739" y="587516"/>
            <a:ext cx="2987899" cy="2987899"/>
          </a:xfrm>
          <a:prstGeom prst="arc">
            <a:avLst>
              <a:gd fmla="val 15817365" name="adj1"/>
              <a:gd fmla="val 178138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62" name="Google Shape;562;p40"/>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563" name="Google Shape;563;p4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564" name="Google Shape;564;p40"/>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565" name="Google Shape;565;p40"/>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566" name="Google Shape;566;p40"/>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pic>
        <p:nvPicPr>
          <p:cNvPr id="571" name="Google Shape;571;p4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72" name="Google Shape;572;p4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573" name="Google Shape;573;p41"/>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574" name="Google Shape;574;p41"/>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575" name="Google Shape;575;p41"/>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576" name="Google Shape;576;p41"/>
          <p:cNvSpPr txBox="1"/>
          <p:nvPr/>
        </p:nvSpPr>
        <p:spPr>
          <a:xfrm>
            <a:off x="235341" y="2767280"/>
            <a:ext cx="3244977"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35475C"/>
                </a:solidFill>
                <a:latin typeface="Arial Black"/>
                <a:ea typeface="Arial Black"/>
                <a:cs typeface="Arial Black"/>
                <a:sym typeface="Arial Black"/>
              </a:rPr>
              <a:t>Die Rolle der Griots</a:t>
            </a:r>
            <a:endParaRPr i="1" sz="4000">
              <a:solidFill>
                <a:srgbClr val="35475C"/>
              </a:solidFill>
              <a:latin typeface="Arial Black"/>
              <a:ea typeface="Arial Black"/>
              <a:cs typeface="Arial Black"/>
              <a:sym typeface="Arial Black"/>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0" name="Shape 580"/>
        <p:cNvGrpSpPr/>
        <p:nvPr/>
      </p:nvGrpSpPr>
      <p:grpSpPr>
        <a:xfrm>
          <a:off x="0" y="0"/>
          <a:ext cx="0" cy="0"/>
          <a:chOff x="0" y="0"/>
          <a:chExt cx="0" cy="0"/>
        </a:xfrm>
      </p:grpSpPr>
      <p:sp>
        <p:nvSpPr>
          <p:cNvPr id="581" name="Google Shape;581;p42"/>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2" name="Google Shape;582;p42"/>
          <p:cNvSpPr/>
          <p:nvPr/>
        </p:nvSpPr>
        <p:spPr>
          <a:xfrm flipH="1">
            <a:off x="675036"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583" name="Google Shape;583;p42"/>
          <p:cNvCxnSpPr/>
          <p:nvPr/>
        </p:nvCxnSpPr>
        <p:spPr>
          <a:xfrm>
            <a:off x="675036" y="1026771"/>
            <a:ext cx="0" cy="1597708"/>
          </a:xfrm>
          <a:prstGeom prst="straightConnector1">
            <a:avLst/>
          </a:prstGeom>
          <a:noFill/>
          <a:ln cap="rnd" cmpd="sng" w="127000">
            <a:solidFill>
              <a:schemeClr val="accent4"/>
            </a:solidFill>
            <a:prstDash val="dash"/>
            <a:miter lim="800000"/>
            <a:headEnd len="sm" w="sm" type="none"/>
            <a:tailEnd len="sm" w="sm" type="none"/>
          </a:ln>
        </p:spPr>
      </p:cxnSp>
      <p:pic>
        <p:nvPicPr>
          <p:cNvPr descr="Griot | Trovador-historiador africano" id="584" name="Google Shape;584;p42"/>
          <p:cNvPicPr preferRelativeResize="0"/>
          <p:nvPr/>
        </p:nvPicPr>
        <p:blipFill rotWithShape="1">
          <a:blip r:embed="rId3">
            <a:alphaModFix/>
          </a:blip>
          <a:srcRect b="0" l="0" r="0" t="0"/>
          <a:stretch/>
        </p:blipFill>
        <p:spPr>
          <a:xfrm>
            <a:off x="1143276" y="549330"/>
            <a:ext cx="2395949" cy="3562751"/>
          </a:xfrm>
          <a:custGeom>
            <a:rect b="b" l="l" r="r" t="t"/>
            <a:pathLst>
              <a:path extrusionOk="0" h="2247255" w="1999274">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ln>
            <a:noFill/>
          </a:ln>
        </p:spPr>
      </p:pic>
      <p:sp>
        <p:nvSpPr>
          <p:cNvPr id="585" name="Google Shape;585;p42"/>
          <p:cNvSpPr/>
          <p:nvPr/>
        </p:nvSpPr>
        <p:spPr>
          <a:xfrm flipH="1">
            <a:off x="3356045" y="0"/>
            <a:ext cx="2093996" cy="1402773"/>
          </a:xfrm>
          <a:custGeom>
            <a:rect b="b" l="l" r="r" t="t"/>
            <a:pathLst>
              <a:path extrusionOk="0" h="1550992" w="2315251">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586" name="Google Shape;586;p42"/>
          <p:cNvSpPr/>
          <p:nvPr/>
        </p:nvSpPr>
        <p:spPr>
          <a:xfrm flipH="1">
            <a:off x="4637614" y="2755933"/>
            <a:ext cx="812427" cy="812427"/>
          </a:xfrm>
          <a:prstGeom prst="ellipse">
            <a:avLst/>
          </a:prstGeom>
          <a:noFill/>
          <a:ln cap="flat" cmpd="sng" w="1270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42"/>
          <p:cNvSpPr/>
          <p:nvPr/>
        </p:nvSpPr>
        <p:spPr>
          <a:xfrm flipH="1">
            <a:off x="0" y="4112081"/>
            <a:ext cx="1186451" cy="1771650"/>
          </a:xfrm>
          <a:custGeom>
            <a:rect b="b" l="l" r="r" t="t"/>
            <a:pathLst>
              <a:path extrusionOk="0" h="1771650" w="1186451">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588" name="Google Shape;588;p42"/>
          <p:cNvPicPr preferRelativeResize="0"/>
          <p:nvPr/>
        </p:nvPicPr>
        <p:blipFill rotWithShape="1">
          <a:blip r:embed="rId4">
            <a:alphaModFix/>
          </a:blip>
          <a:srcRect b="0" l="0" r="0" t="0"/>
          <a:stretch/>
        </p:blipFill>
        <p:spPr>
          <a:xfrm>
            <a:off x="3057027" y="4776281"/>
            <a:ext cx="2531361" cy="1491694"/>
          </a:xfrm>
          <a:custGeom>
            <a:rect b="b" l="l" r="r" t="t"/>
            <a:pathLst>
              <a:path extrusionOk="0" h="2247255" w="1999274">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ln>
            <a:noFill/>
          </a:ln>
        </p:spPr>
      </p:pic>
      <p:sp>
        <p:nvSpPr>
          <p:cNvPr id="589" name="Google Shape;589;p42"/>
          <p:cNvSpPr txBox="1"/>
          <p:nvPr/>
        </p:nvSpPr>
        <p:spPr>
          <a:xfrm>
            <a:off x="5997943" y="908588"/>
            <a:ext cx="5393361" cy="54727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lang="en-US" sz="2400">
                <a:solidFill>
                  <a:schemeClr val="dk1"/>
                </a:solidFill>
                <a:latin typeface="Calibri"/>
                <a:ea typeface="Calibri"/>
                <a:cs typeface="Calibri"/>
                <a:sym typeface="Calibri"/>
              </a:rPr>
              <a:t>Griots spielen eine wichtige Rolle bei der Bewahrung der Geschichte eines Volkes, vor allem vor Jahrhunderten, als die Technologie noch nicht so weit fortgeschritten war wie heute, und eine ganze Reihe von Menschen und ihre Geschichte sonst in Vergessenheit hätte geraten können.</a:t>
            </a:r>
            <a:endParaRPr/>
          </a:p>
          <a:p>
            <a:pPr indent="0" lvl="0" marL="0" marR="0" rtl="0" algn="l">
              <a:lnSpc>
                <a:spcPct val="90000"/>
              </a:lnSpc>
              <a:spcBef>
                <a:spcPts val="600"/>
              </a:spcBef>
              <a:spcAft>
                <a:spcPts val="0"/>
              </a:spcAft>
              <a:buNone/>
            </a:pPr>
            <a:r>
              <a:rPr lang="en-US" sz="2400">
                <a:solidFill>
                  <a:schemeClr val="dk1"/>
                </a:solidFill>
                <a:latin typeface="Calibri"/>
                <a:ea typeface="Calibri"/>
                <a:cs typeface="Calibri"/>
                <a:sym typeface="Calibri"/>
              </a:rPr>
              <a:t>Dies gilt insbesondere für Gemeinschaften, in denen niemand jemals Schreiben oder Lesen gelernt hat.</a:t>
            </a:r>
            <a:endParaRPr/>
          </a:p>
          <a:p>
            <a:pPr indent="0" lvl="0" marL="0" marR="0" rtl="0" algn="l">
              <a:lnSpc>
                <a:spcPct val="90000"/>
              </a:lnSpc>
              <a:spcBef>
                <a:spcPts val="600"/>
              </a:spcBef>
              <a:spcAft>
                <a:spcPts val="0"/>
              </a:spcAft>
              <a:buNone/>
            </a:pPr>
            <a:r>
              <a:rPr lang="en-US" sz="2400">
                <a:solidFill>
                  <a:schemeClr val="dk1"/>
                </a:solidFill>
                <a:latin typeface="Calibri"/>
                <a:ea typeface="Calibri"/>
                <a:cs typeface="Calibri"/>
                <a:sym typeface="Calibri"/>
              </a:rPr>
              <a:t>Obwohl sie früher als Dorfberater und Diplomaten bekannt waren, die bei Streitigkeiten eingreifen sollten, hat diese Rolle heute etwas abgenommen, und sie sind eher als Unterhalter gefragt.</a:t>
            </a:r>
            <a:endParaRPr/>
          </a:p>
        </p:txBody>
      </p:sp>
      <p:sp>
        <p:nvSpPr>
          <p:cNvPr id="590" name="Google Shape;590;p42"/>
          <p:cNvSpPr/>
          <p:nvPr/>
        </p:nvSpPr>
        <p:spPr>
          <a:xfrm flipH="1">
            <a:off x="2453204" y="402001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591" name="Google Shape;591;p42"/>
          <p:cNvSpPr/>
          <p:nvPr/>
        </p:nvSpPr>
        <p:spPr>
          <a:xfrm>
            <a:off x="10435590" y="57150"/>
            <a:ext cx="1756410" cy="56340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sp>
        <p:nvSpPr>
          <p:cNvPr id="592" name="Google Shape;592;p4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593" name="Google Shape;593;p42"/>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594" name="Google Shape;594;p42"/>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595" name="Google Shape;595;p42"/>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pic>
        <p:nvPicPr>
          <p:cNvPr id="600" name="Google Shape;600;p4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01" name="Google Shape;601;p4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602" name="Google Shape;602;p43"/>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603" name="Google Shape;603;p43"/>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604" name="Google Shape;604;p43"/>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pic>
        <p:nvPicPr>
          <p:cNvPr id="605" name="Google Shape;605;p43" title="The Empire of Mali Series: The Griot, Lesson 2"/>
          <p:cNvPicPr preferRelativeResize="0"/>
          <p:nvPr/>
        </p:nvPicPr>
        <p:blipFill rotWithShape="1">
          <a:blip r:embed="rId6">
            <a:alphaModFix/>
          </a:blip>
          <a:srcRect b="0" l="0" r="0" t="0"/>
          <a:stretch/>
        </p:blipFill>
        <p:spPr>
          <a:xfrm>
            <a:off x="3425536" y="1342159"/>
            <a:ext cx="5564909" cy="41736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5"/>
                                        </p:tgtEl>
                                        <p:attrNameLst>
                                          <p:attrName>style.visibility</p:attrName>
                                        </p:attrNameLst>
                                      </p:cBhvr>
                                      <p:to>
                                        <p:strVal val="visible"/>
                                      </p:to>
                                    </p:set>
                                    <p:animEffect filter="fade" transition="in">
                                      <p:cBhvr>
                                        <p:cTn dur="1"/>
                                        <p:tgtEl>
                                          <p:spTgt spid="6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pic>
        <p:nvPicPr>
          <p:cNvPr id="610" name="Google Shape;610;p44"/>
          <p:cNvPicPr preferRelativeResize="0"/>
          <p:nvPr/>
        </p:nvPicPr>
        <p:blipFill rotWithShape="1">
          <a:blip r:embed="rId3">
            <a:alphaModFix/>
          </a:blip>
          <a:srcRect b="0" l="0" r="0" t="0"/>
          <a:stretch/>
        </p:blipFill>
        <p:spPr>
          <a:xfrm>
            <a:off x="-24250" y="0"/>
            <a:ext cx="12192000" cy="6858000"/>
          </a:xfrm>
          <a:prstGeom prst="rect">
            <a:avLst/>
          </a:prstGeom>
          <a:noFill/>
          <a:ln>
            <a:noFill/>
          </a:ln>
        </p:spPr>
      </p:pic>
      <p:sp>
        <p:nvSpPr>
          <p:cNvPr id="611" name="Google Shape;611;p4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612" name="Google Shape;612;p44"/>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613" name="Google Shape;613;p44"/>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614" name="Google Shape;614;p44"/>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615" name="Google Shape;615;p44"/>
          <p:cNvSpPr txBox="1"/>
          <p:nvPr/>
        </p:nvSpPr>
        <p:spPr>
          <a:xfrm>
            <a:off x="765109" y="474345"/>
            <a:ext cx="10348500" cy="5633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Calibri"/>
                <a:ea typeface="Calibri"/>
                <a:cs typeface="Calibri"/>
                <a:sym typeface="Calibri"/>
              </a:rPr>
              <a:t>Schlussfolgerungen</a:t>
            </a:r>
            <a:r>
              <a:rPr lang="en-US" sz="20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Geschichtenerzählen ist eine gemeinschaftliche, partizipative Erfahrung.</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Der Stil und die Struktur der Geschichte verdeutlichen ihre Wichtigkeit und Bedeutung </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Die Verwendung von Sprichwörtern und Gleichnissen würde das Gewicht und die Bedeutung des Geschichtenerzählens erhöhen. Sprichwörter und Gleichnisse sind ein Mittel, um altes Wissen, Weisheit, tiefe Gefühle und Einstellungen in mündlichen Gesellschaften zu übermitteln </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Die Geschichten unterstützen und verstärken die grundlegenden Lehren der Kultur der Menschen. Das Erzählen von Geschichten ist ein mächtiges Werkzeug.</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Die wichtigste Lektion, die sich hinter den mündlich überlieferten afrikanischen Geschichten verbirgt, besteht darin, moralische Grundsätze zu lehren und zu vermitteln und den Jugendlichen ein Gefühl der Identität und Zugehörigkeit zu vermitteln. </a:t>
            </a:r>
            <a:endParaRPr/>
          </a:p>
          <a:p>
            <a:pPr indent="-285750" lvl="0" marL="28575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Das afrikanische Geschichtenerzählen ist ein mächtiges pädagogisches Instrument zur Vermittlung von Wissen und Weisheit. Das Geschichtenerzählen ist weit davon entfernt, eine bloße Quelle der Unterhaltung zu sein. Die Geschichte hilft, die Kreativität und Fantasie der Menschen zu schärfen, ihr Verhalten zu formen, ihren Intellekt zu schulen und ihre Emotionen zu regulieren.</a:t>
            </a:r>
            <a:endParaRPr sz="2000">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pic>
        <p:nvPicPr>
          <p:cNvPr id="620" name="Google Shape;620;p45"/>
          <p:cNvPicPr preferRelativeResize="0"/>
          <p:nvPr/>
        </p:nvPicPr>
        <p:blipFill rotWithShape="1">
          <a:blip r:embed="rId3">
            <a:alphaModFix/>
          </a:blip>
          <a:srcRect b="0" l="0" r="0" t="0"/>
          <a:stretch/>
        </p:blipFill>
        <p:spPr>
          <a:xfrm>
            <a:off x="-24250" y="0"/>
            <a:ext cx="12192000" cy="6858000"/>
          </a:xfrm>
          <a:prstGeom prst="rect">
            <a:avLst/>
          </a:prstGeom>
          <a:noFill/>
          <a:ln>
            <a:noFill/>
          </a:ln>
        </p:spPr>
      </p:pic>
      <p:sp>
        <p:nvSpPr>
          <p:cNvPr id="621" name="Google Shape;621;p4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622" name="Google Shape;622;p45"/>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623" name="Google Shape;623;p45"/>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624" name="Google Shape;624;p45"/>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625" name="Google Shape;625;p45"/>
          <p:cNvSpPr txBox="1"/>
          <p:nvPr/>
        </p:nvSpPr>
        <p:spPr>
          <a:xfrm>
            <a:off x="765109" y="474345"/>
            <a:ext cx="10348365" cy="47089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chemeClr val="dk1"/>
                </a:solidFill>
                <a:latin typeface="Calibri"/>
                <a:ea typeface="Calibri"/>
                <a:cs typeface="Calibri"/>
                <a:sym typeface="Calibri"/>
              </a:rPr>
              <a:t>Referenzen: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Traditionen des Geschichtenerzählens in der ganzen Welt: West Africa". </a:t>
            </a:r>
            <a:r>
              <a:rPr i="1" lang="en-US" sz="2000">
                <a:solidFill>
                  <a:schemeClr val="dk1"/>
                </a:solidFill>
                <a:latin typeface="Calibri"/>
                <a:ea typeface="Calibri"/>
                <a:cs typeface="Calibri"/>
                <a:sym typeface="Calibri"/>
              </a:rPr>
              <a:t>All Good Tales</a:t>
            </a:r>
            <a:r>
              <a:rPr lang="en-US" sz="2000">
                <a:solidFill>
                  <a:schemeClr val="dk1"/>
                </a:solidFill>
                <a:latin typeface="Calibri"/>
                <a:ea typeface="Calibri"/>
                <a:cs typeface="Calibri"/>
                <a:sym typeface="Calibri"/>
              </a:rPr>
              <a:t>, 8 Nov. 2018, https://allgoodtales.com/storytelling-traditions-across-world-west-africa/.</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Tuwe, Kudakwashe. </a:t>
            </a:r>
            <a:r>
              <a:rPr i="1" lang="en-US" sz="2000">
                <a:solidFill>
                  <a:schemeClr val="dk1"/>
                </a:solidFill>
                <a:latin typeface="Calibri"/>
                <a:ea typeface="Calibri"/>
                <a:cs typeface="Calibri"/>
                <a:sym typeface="Calibri"/>
              </a:rPr>
              <a:t>Das Paradigma der afrikanischen mündlichen Tradition des Geschichtenerzählens als methodologischer Rahmen: Employment Experiences for African Communities in New Zealand</a:t>
            </a:r>
            <a:r>
              <a:rPr lang="en-US" sz="2000">
                <a:solidFill>
                  <a:schemeClr val="dk1"/>
                </a:solidFill>
                <a:latin typeface="Calibri"/>
                <a:ea typeface="Calibri"/>
                <a:cs typeface="Calibri"/>
                <a:sym typeface="Calibri"/>
              </a:rPr>
              <a:t>. 2015, p. 18.</a:t>
            </a:r>
            <a:endParaRPr/>
          </a:p>
          <a:p>
            <a:pPr indent="-342900" lvl="0" marL="342900" marR="0" rtl="0" algn="l">
              <a:spcBef>
                <a:spcPts val="0"/>
              </a:spcBef>
              <a:spcAft>
                <a:spcPts val="0"/>
              </a:spcAft>
              <a:buClr>
                <a:schemeClr val="dk1"/>
              </a:buClr>
              <a:buSzPts val="2000"/>
              <a:buFont typeface="Arial"/>
              <a:buChar char="•"/>
            </a:pPr>
            <a:r>
              <a:rPr i="1" lang="en-US" sz="2000">
                <a:solidFill>
                  <a:schemeClr val="dk1"/>
                </a:solidFill>
                <a:latin typeface="Calibri"/>
                <a:ea typeface="Calibri"/>
                <a:cs typeface="Calibri"/>
                <a:sym typeface="Calibri"/>
              </a:rPr>
              <a:t>Was ist ein Griot und warum sind sie wichtig? </a:t>
            </a:r>
            <a:r>
              <a:rPr lang="en-US" sz="2000">
                <a:solidFill>
                  <a:schemeClr val="dk1"/>
                </a:solidFill>
                <a:latin typeface="Calibri"/>
                <a:ea typeface="Calibri"/>
                <a:cs typeface="Calibri"/>
                <a:sym typeface="Calibri"/>
              </a:rPr>
              <a:t>https://theculturetrip.com/africa/mali/articles/what-is-a-griot-and-why-are-they-important/. Abgerufen am 20. Juni 2022.</a:t>
            </a:r>
            <a:endParaRPr/>
          </a:p>
          <a:p>
            <a:pPr indent="-342900" lvl="0" marL="342900" marR="0" rtl="0" algn="l">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Y, Dr. "Der Griot, der Bewahrer der afrikanischen Traditionen". </a:t>
            </a:r>
            <a:r>
              <a:rPr i="1" lang="en-US" sz="2000">
                <a:solidFill>
                  <a:schemeClr val="dk1"/>
                </a:solidFill>
                <a:latin typeface="Calibri"/>
                <a:ea typeface="Calibri"/>
                <a:cs typeface="Calibri"/>
                <a:sym typeface="Calibri"/>
              </a:rPr>
              <a:t>African Heritage</a:t>
            </a:r>
            <a:r>
              <a:rPr lang="en-US" sz="2000">
                <a:solidFill>
                  <a:schemeClr val="dk1"/>
                </a:solidFill>
                <a:latin typeface="Calibri"/>
                <a:ea typeface="Calibri"/>
                <a:cs typeface="Calibri"/>
                <a:sym typeface="Calibri"/>
              </a:rPr>
              <a:t>, 21. Mai 2018, https://afrolegends.com/2018/05/21/the-griot-the-preserver-of-african-traditions/.</a:t>
            </a:r>
            <a:endParaRPr/>
          </a:p>
          <a:p>
            <a:pPr indent="-342900" lvl="0" marL="342900" marR="0" rtl="0" algn="l">
              <a:spcBef>
                <a:spcPts val="0"/>
              </a:spcBef>
              <a:spcAft>
                <a:spcPts val="0"/>
              </a:spcAft>
              <a:buClr>
                <a:schemeClr val="dk1"/>
              </a:buClr>
              <a:buSzPts val="2000"/>
              <a:buFont typeface="Arial"/>
              <a:buChar char="•"/>
            </a:pPr>
            <a:r>
              <a:rPr i="1" lang="en-US" sz="2000">
                <a:solidFill>
                  <a:schemeClr val="dk1"/>
                </a:solidFill>
                <a:latin typeface="Calibri"/>
                <a:ea typeface="Calibri"/>
                <a:cs typeface="Calibri"/>
                <a:sym typeface="Calibri"/>
              </a:rPr>
              <a:t>- Nationale Yale-Initiative</a:t>
            </a:r>
            <a:r>
              <a:rPr lang="en-US" sz="2000">
                <a:solidFill>
                  <a:schemeClr val="dk1"/>
                </a:solidFill>
                <a:latin typeface="Calibri"/>
                <a:ea typeface="Calibri"/>
                <a:cs typeface="Calibri"/>
                <a:sym typeface="Calibri"/>
              </a:rPr>
              <a:t>. https://teachers.yale.edu/curriculum/units/2009/1. Abgerufen am 20. Juni 2022.</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46"/>
          <p:cNvSpPr txBox="1"/>
          <p:nvPr/>
        </p:nvSpPr>
        <p:spPr>
          <a:xfrm>
            <a:off x="3037812"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000">
                <a:solidFill>
                  <a:schemeClr val="dk1"/>
                </a:solidFill>
                <a:latin typeface="Arial"/>
                <a:ea typeface="Arial"/>
                <a:cs typeface="Arial"/>
                <a:sym typeface="Arial"/>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2020-1-FR01-KA227-ADU-095130</a:t>
            </a:r>
            <a:endParaRPr/>
          </a:p>
        </p:txBody>
      </p:sp>
      <p:pic>
        <p:nvPicPr>
          <p:cNvPr descr="Text&#10;&#10;Description automatically generated" id="631" name="Google Shape;631;p4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sp>
        <p:nvSpPr>
          <p:cNvPr id="632" name="Google Shape;632;p46"/>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633" name="Google Shape;633;p46"/>
          <p:cNvPicPr preferRelativeResize="0"/>
          <p:nvPr/>
        </p:nvPicPr>
        <p:blipFill rotWithShape="1">
          <a:blip r:embed="rId4">
            <a:alphaModFix/>
          </a:blip>
          <a:srcRect b="0" l="0" r="0" t="0"/>
          <a:stretch/>
        </p:blipFill>
        <p:spPr>
          <a:xfrm>
            <a:off x="11374639" y="152449"/>
            <a:ext cx="462675" cy="709197"/>
          </a:xfrm>
          <a:prstGeom prst="rect">
            <a:avLst/>
          </a:prstGeom>
          <a:noFill/>
          <a:ln>
            <a:noFill/>
          </a:ln>
        </p:spPr>
      </p:pic>
      <p:grpSp>
        <p:nvGrpSpPr>
          <p:cNvPr id="634" name="Google Shape;634;p46"/>
          <p:cNvGrpSpPr/>
          <p:nvPr/>
        </p:nvGrpSpPr>
        <p:grpSpPr>
          <a:xfrm>
            <a:off x="2602130" y="3591659"/>
            <a:ext cx="6987740" cy="2019664"/>
            <a:chOff x="1671918" y="2487063"/>
            <a:chExt cx="6453775" cy="1865333"/>
          </a:xfrm>
        </p:grpSpPr>
        <p:pic>
          <p:nvPicPr>
            <p:cNvPr id="635" name="Google Shape;635;p46"/>
            <p:cNvPicPr preferRelativeResize="0"/>
            <p:nvPr/>
          </p:nvPicPr>
          <p:blipFill rotWithShape="1">
            <a:blip r:embed="rId5">
              <a:alphaModFix/>
            </a:blip>
            <a:srcRect b="0" l="0" r="0" t="0"/>
            <a:stretch/>
          </p:blipFill>
          <p:spPr>
            <a:xfrm>
              <a:off x="3628337" y="3554732"/>
              <a:ext cx="1131311" cy="754207"/>
            </a:xfrm>
            <a:prstGeom prst="rect">
              <a:avLst/>
            </a:prstGeom>
            <a:noFill/>
            <a:ln>
              <a:noFill/>
            </a:ln>
          </p:spPr>
        </p:pic>
        <p:pic>
          <p:nvPicPr>
            <p:cNvPr descr="Logo&#10;&#10;Description automatically generated" id="636" name="Google Shape;636;p46"/>
            <p:cNvPicPr preferRelativeResize="0"/>
            <p:nvPr/>
          </p:nvPicPr>
          <p:blipFill rotWithShape="1">
            <a:blip r:embed="rId6">
              <a:alphaModFix/>
            </a:blip>
            <a:srcRect b="0" l="0" r="0" t="0"/>
            <a:stretch/>
          </p:blipFill>
          <p:spPr>
            <a:xfrm>
              <a:off x="6637985" y="3567439"/>
              <a:ext cx="1487708" cy="741500"/>
            </a:xfrm>
            <a:prstGeom prst="rect">
              <a:avLst/>
            </a:prstGeom>
            <a:noFill/>
            <a:ln>
              <a:noFill/>
            </a:ln>
          </p:spPr>
        </p:pic>
        <p:pic>
          <p:nvPicPr>
            <p:cNvPr descr="A picture containing text, first-aid kit, sign&#10;&#10;Description automatically generated" id="637" name="Google Shape;637;p46"/>
            <p:cNvPicPr preferRelativeResize="0"/>
            <p:nvPr/>
          </p:nvPicPr>
          <p:blipFill rotWithShape="1">
            <a:blip r:embed="rId7">
              <a:alphaModFix/>
            </a:blip>
            <a:srcRect b="0" l="0" r="0" t="0"/>
            <a:stretch/>
          </p:blipFill>
          <p:spPr>
            <a:xfrm>
              <a:off x="4572000" y="2510287"/>
              <a:ext cx="594745" cy="853963"/>
            </a:xfrm>
            <a:prstGeom prst="rect">
              <a:avLst/>
            </a:prstGeom>
            <a:noFill/>
            <a:ln>
              <a:noFill/>
            </a:ln>
          </p:spPr>
        </p:pic>
        <p:pic>
          <p:nvPicPr>
            <p:cNvPr descr="A picture containing text&#10;&#10;Description automatically generated" id="638" name="Google Shape;638;p46"/>
            <p:cNvPicPr preferRelativeResize="0"/>
            <p:nvPr/>
          </p:nvPicPr>
          <p:blipFill rotWithShape="1">
            <a:blip r:embed="rId8">
              <a:alphaModFix/>
            </a:blip>
            <a:srcRect b="0" l="0" r="0" t="0"/>
            <a:stretch/>
          </p:blipFill>
          <p:spPr>
            <a:xfrm>
              <a:off x="5827597" y="2487063"/>
              <a:ext cx="1007918" cy="1007918"/>
            </a:xfrm>
            <a:prstGeom prst="rect">
              <a:avLst/>
            </a:prstGeom>
            <a:noFill/>
            <a:ln>
              <a:noFill/>
            </a:ln>
          </p:spPr>
        </p:pic>
        <p:pic>
          <p:nvPicPr>
            <p:cNvPr descr="A picture containing text&#10;&#10;Description automatically generated" id="639" name="Google Shape;639;p46"/>
            <p:cNvPicPr preferRelativeResize="0"/>
            <p:nvPr/>
          </p:nvPicPr>
          <p:blipFill rotWithShape="1">
            <a:blip r:embed="rId9">
              <a:alphaModFix/>
            </a:blip>
            <a:srcRect b="0" l="0" r="0" t="0"/>
            <a:stretch/>
          </p:blipFill>
          <p:spPr>
            <a:xfrm>
              <a:off x="5228359" y="3462417"/>
              <a:ext cx="889979" cy="889979"/>
            </a:xfrm>
            <a:prstGeom prst="rect">
              <a:avLst/>
            </a:prstGeom>
            <a:noFill/>
            <a:ln>
              <a:noFill/>
            </a:ln>
          </p:spPr>
        </p:pic>
        <p:pic>
          <p:nvPicPr>
            <p:cNvPr descr="Logo&#10;&#10;Description automatically generated with medium confidence" id="640" name="Google Shape;640;p46"/>
            <p:cNvPicPr preferRelativeResize="0"/>
            <p:nvPr/>
          </p:nvPicPr>
          <p:blipFill rotWithShape="1">
            <a:blip r:embed="rId10">
              <a:alphaModFix/>
            </a:blip>
            <a:srcRect b="0" l="0" r="0" t="0"/>
            <a:stretch/>
          </p:blipFill>
          <p:spPr>
            <a:xfrm>
              <a:off x="1671918" y="3687222"/>
              <a:ext cx="1487708" cy="607605"/>
            </a:xfrm>
            <a:prstGeom prst="rect">
              <a:avLst/>
            </a:prstGeom>
            <a:noFill/>
            <a:ln>
              <a:noFill/>
            </a:ln>
          </p:spPr>
        </p:pic>
        <p:pic>
          <p:nvPicPr>
            <p:cNvPr descr="Logo&#10;&#10;Description automatically generated with medium confidence" id="641" name="Google Shape;641;p46"/>
            <p:cNvPicPr preferRelativeResize="0"/>
            <p:nvPr/>
          </p:nvPicPr>
          <p:blipFill rotWithShape="1">
            <a:blip r:embed="rId11">
              <a:alphaModFix/>
            </a:blip>
            <a:srcRect b="0" l="0" r="0" t="0"/>
            <a:stretch/>
          </p:blipFill>
          <p:spPr>
            <a:xfrm>
              <a:off x="2822894" y="2510287"/>
              <a:ext cx="1007918" cy="984694"/>
            </a:xfrm>
            <a:prstGeom prst="rect">
              <a:avLst/>
            </a:prstGeom>
            <a:noFill/>
            <a:ln>
              <a:noFill/>
            </a:ln>
          </p:spPr>
        </p:pic>
      </p:grpSp>
      <p:pic>
        <p:nvPicPr>
          <p:cNvPr id="642" name="Google Shape;642;p46"/>
          <p:cNvPicPr preferRelativeResize="0"/>
          <p:nvPr/>
        </p:nvPicPr>
        <p:blipFill rotWithShape="1">
          <a:blip r:embed="rId12">
            <a:alphaModFix/>
          </a:blip>
          <a:srcRect b="0" l="0" r="0" t="0"/>
          <a:stretch/>
        </p:blipFill>
        <p:spPr>
          <a:xfrm>
            <a:off x="5129963" y="398400"/>
            <a:ext cx="1932074" cy="25011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Text&#10;&#10;Description automatically generated" id="124" name="Google Shape;124;p5"/>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pic>
        <p:nvPicPr>
          <p:cNvPr id="125" name="Google Shape;125;p5"/>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graphicFrame>
        <p:nvGraphicFramePr>
          <p:cNvPr id="126" name="Google Shape;126;p5"/>
          <p:cNvGraphicFramePr/>
          <p:nvPr/>
        </p:nvGraphicFramePr>
        <p:xfrm>
          <a:off x="1036557" y="1000342"/>
          <a:ext cx="3000000" cy="3000000"/>
        </p:xfrm>
        <a:graphic>
          <a:graphicData uri="http://schemas.openxmlformats.org/drawingml/2006/table">
            <a:tbl>
              <a:tblPr bandRow="1" firstRow="1">
                <a:noFill/>
                <a:tableStyleId>{1BF2972B-AF9D-4C4C-AC5A-BCEC3963380C}</a:tableStyleId>
              </a:tblPr>
              <a:tblGrid>
                <a:gridCol w="2618550"/>
                <a:gridCol w="2618550"/>
                <a:gridCol w="2618550"/>
                <a:gridCol w="2618550"/>
              </a:tblGrid>
              <a:tr h="1737375">
                <a:tc>
                  <a:txBody>
                    <a:bodyPr/>
                    <a:lstStyle/>
                    <a:p>
                      <a:pPr indent="0" lvl="0" marL="0" marR="0" rtl="0" algn="l">
                        <a:spcBef>
                          <a:spcPts val="0"/>
                        </a:spcBef>
                        <a:spcAft>
                          <a:spcPts val="0"/>
                        </a:spcAft>
                        <a:buNone/>
                      </a:pPr>
                      <a:r>
                        <a:rPr lang="en-US" sz="1600"/>
                        <a:t>Nach erfolgreichem Abschluss dieses Moduls werden die erwachsenen Lernenden in der Lage sein, ... </a:t>
                      </a:r>
                      <a:endParaRPr sz="1600"/>
                    </a:p>
                  </a:txBody>
                  <a:tcPr marT="45725" marB="45725" marR="91450" marL="91450"/>
                </a:tc>
                <a:tc>
                  <a:txBody>
                    <a:bodyPr/>
                    <a:lstStyle/>
                    <a:p>
                      <a:pPr indent="0" lvl="0" marL="0" marR="0" rtl="0" algn="ctr">
                        <a:spcBef>
                          <a:spcPts val="0"/>
                        </a:spcBef>
                        <a:spcAft>
                          <a:spcPts val="0"/>
                        </a:spcAft>
                        <a:buNone/>
                      </a:pPr>
                      <a:r>
                        <a:t/>
                      </a:r>
                      <a:endParaRPr sz="1600"/>
                    </a:p>
                    <a:p>
                      <a:pPr indent="0" lvl="0" marL="0" marR="0" rtl="0" algn="ctr">
                        <a:spcBef>
                          <a:spcPts val="0"/>
                        </a:spcBef>
                        <a:spcAft>
                          <a:spcPts val="0"/>
                        </a:spcAft>
                        <a:buNone/>
                      </a:pPr>
                      <a:r>
                        <a:rPr lang="en-US" sz="1600"/>
                        <a:t>Wissen </a:t>
                      </a:r>
                      <a:endParaRPr sz="1600"/>
                    </a:p>
                  </a:txBody>
                  <a:tcPr marT="45725" marB="45725" marR="91450" marL="91450"/>
                </a:tc>
                <a:tc>
                  <a:txBody>
                    <a:bodyPr/>
                    <a:lstStyle/>
                    <a:p>
                      <a:pPr indent="0" lvl="0" marL="0" marR="0" rtl="0" algn="ctr">
                        <a:spcBef>
                          <a:spcPts val="0"/>
                        </a:spcBef>
                        <a:spcAft>
                          <a:spcPts val="0"/>
                        </a:spcAft>
                        <a:buNone/>
                      </a:pPr>
                      <a:r>
                        <a:t/>
                      </a:r>
                      <a:endParaRPr sz="1600"/>
                    </a:p>
                    <a:p>
                      <a:pPr indent="0" lvl="0" marL="0" marR="0" rtl="0" algn="ctr">
                        <a:spcBef>
                          <a:spcPts val="0"/>
                        </a:spcBef>
                        <a:spcAft>
                          <a:spcPts val="0"/>
                        </a:spcAft>
                        <a:buNone/>
                      </a:pPr>
                      <a:r>
                        <a:rPr lang="en-US" sz="1600"/>
                        <a:t>Fertigkeiten </a:t>
                      </a:r>
                      <a:endParaRPr sz="1600"/>
                    </a:p>
                  </a:txBody>
                  <a:tcPr marT="45725" marB="45725" marR="91450" marL="91450"/>
                </a:tc>
                <a:tc>
                  <a:txBody>
                    <a:bodyPr/>
                    <a:lstStyle/>
                    <a:p>
                      <a:pPr indent="0" lvl="0" marL="0" marR="0" rtl="0" algn="ctr">
                        <a:spcBef>
                          <a:spcPts val="0"/>
                        </a:spcBef>
                        <a:spcAft>
                          <a:spcPts val="0"/>
                        </a:spcAft>
                        <a:buNone/>
                      </a:pPr>
                      <a:r>
                        <a:t/>
                      </a:r>
                      <a:endParaRPr sz="1600"/>
                    </a:p>
                    <a:p>
                      <a:pPr indent="0" lvl="0" marL="0" marR="0" rtl="0" algn="ctr">
                        <a:spcBef>
                          <a:spcPts val="0"/>
                        </a:spcBef>
                        <a:spcAft>
                          <a:spcPts val="0"/>
                        </a:spcAft>
                        <a:buNone/>
                      </a:pPr>
                      <a:r>
                        <a:rPr lang="en-US" sz="1600"/>
                        <a:t>Einstellung </a:t>
                      </a:r>
                      <a:endParaRPr sz="1600"/>
                    </a:p>
                  </a:txBody>
                  <a:tcPr marT="45725" marB="45725" marR="91450" marL="91450"/>
                </a:tc>
              </a:tr>
              <a:tr h="944875">
                <a:tc>
                  <a:txBody>
                    <a:bodyPr/>
                    <a:lstStyle/>
                    <a:p>
                      <a:pPr indent="0" lvl="0" marL="0" marR="0" rtl="0" algn="l">
                        <a:spcBef>
                          <a:spcPts val="0"/>
                        </a:spcBef>
                        <a:spcAft>
                          <a:spcPts val="0"/>
                        </a:spcAft>
                        <a:buNone/>
                      </a:pPr>
                      <a:r>
                        <a:t/>
                      </a:r>
                      <a:endParaRPr sz="1600"/>
                    </a:p>
                  </a:txBody>
                  <a:tcPr marT="45725" marB="45725" marR="91450" marL="91450"/>
                </a:tc>
                <a:tc>
                  <a:txBody>
                    <a:bodyPr/>
                    <a:lstStyle/>
                    <a:p>
                      <a:pPr indent="-273050" lvl="0" marL="285750" marR="0" rtl="0" algn="l">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Praktisches Wissen über die Bedeutung und den Einfluss der mündlichen Tradition des Geschichtenerzählens </a:t>
                      </a:r>
                      <a:endParaRPr>
                        <a:solidFill>
                          <a:schemeClr val="dk1"/>
                        </a:solidFill>
                        <a:latin typeface="Calibri"/>
                        <a:ea typeface="Calibri"/>
                        <a:cs typeface="Calibri"/>
                        <a:sym typeface="Calibri"/>
                      </a:endParaRPr>
                    </a:p>
                  </a:txBody>
                  <a:tcPr marT="45725" marB="45725" marR="91450" marL="91450"/>
                </a:tc>
                <a:tc>
                  <a:txBody>
                    <a:bodyPr/>
                    <a:lstStyle/>
                    <a:p>
                      <a:pPr indent="-273050" lvl="0" marL="285750" marR="0" rtl="0" algn="l">
                        <a:lnSpc>
                          <a:spcPct val="100000"/>
                        </a:lnSpc>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Verschiedene Rituale des Geschichtenerzählens identifizieren </a:t>
                      </a:r>
                      <a:endParaRPr>
                        <a:solidFill>
                          <a:schemeClr val="dk1"/>
                        </a:solidFill>
                        <a:latin typeface="Calibri"/>
                        <a:ea typeface="Calibri"/>
                        <a:cs typeface="Calibri"/>
                        <a:sym typeface="Calibri"/>
                      </a:endParaRPr>
                    </a:p>
                    <a:p>
                      <a:pPr indent="-184150" lvl="0" marL="285750" marR="0" rtl="0" algn="l">
                        <a:spcBef>
                          <a:spcPts val="0"/>
                        </a:spcBef>
                        <a:spcAft>
                          <a:spcPts val="0"/>
                        </a:spcAft>
                        <a:buClr>
                          <a:schemeClr val="dk1"/>
                        </a:buClr>
                        <a:buSzPts val="1600"/>
                        <a:buFont typeface="Courier New"/>
                        <a:buNone/>
                      </a:pPr>
                      <a:r>
                        <a:t/>
                      </a:r>
                      <a:endParaRPr/>
                    </a:p>
                  </a:txBody>
                  <a:tcPr marT="45725" marB="45725" marR="91450" marL="91450"/>
                </a:tc>
                <a:tc>
                  <a:txBody>
                    <a:bodyPr/>
                    <a:lstStyle/>
                    <a:p>
                      <a:pPr indent="-184150" lvl="0" marL="285750" marR="0" rtl="0" algn="l">
                        <a:lnSpc>
                          <a:spcPct val="100000"/>
                        </a:lnSpc>
                        <a:spcBef>
                          <a:spcPts val="0"/>
                        </a:spcBef>
                        <a:spcAft>
                          <a:spcPts val="0"/>
                        </a:spcAft>
                        <a:buClr>
                          <a:schemeClr val="dk1"/>
                        </a:buClr>
                        <a:buSzPts val="1600"/>
                        <a:buFont typeface="Courier New"/>
                        <a:buNone/>
                      </a:pPr>
                      <a:r>
                        <a:t/>
                      </a:r>
                      <a:endParaRPr>
                        <a:solidFill>
                          <a:schemeClr val="dk1"/>
                        </a:solidFill>
                        <a:latin typeface="Calibri"/>
                        <a:ea typeface="Calibri"/>
                        <a:cs typeface="Calibri"/>
                        <a:sym typeface="Calibri"/>
                      </a:endParaRPr>
                    </a:p>
                  </a:txBody>
                  <a:tcPr marT="45725" marB="45725" marR="91450" marL="91450"/>
                </a:tc>
              </a:tr>
              <a:tr h="996600">
                <a:tc>
                  <a:txBody>
                    <a:bodyPr/>
                    <a:lstStyle/>
                    <a:p>
                      <a:pPr indent="0" lvl="0" marL="0" marR="0" rtl="0" algn="l">
                        <a:spcBef>
                          <a:spcPts val="0"/>
                        </a:spcBef>
                        <a:spcAft>
                          <a:spcPts val="0"/>
                        </a:spcAft>
                        <a:buNone/>
                      </a:pPr>
                      <a:r>
                        <a:t/>
                      </a:r>
                      <a:endParaRPr sz="1600"/>
                    </a:p>
                  </a:txBody>
                  <a:tcPr marT="45725" marB="45725" marR="91450" marL="91450"/>
                </a:tc>
                <a:tc>
                  <a:txBody>
                    <a:bodyPr/>
                    <a:lstStyle/>
                    <a:p>
                      <a:pPr indent="-273050" lvl="0" marL="285750" marR="0" rtl="0" algn="l">
                        <a:lnSpc>
                          <a:spcPct val="100000"/>
                        </a:lnSpc>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Praktisches Wissen über die Schlüsselelemente des afrikanischen Geschichtenerzählens </a:t>
                      </a:r>
                      <a:endParaRPr>
                        <a:solidFill>
                          <a:schemeClr val="dk1"/>
                        </a:solidFill>
                        <a:latin typeface="Calibri"/>
                        <a:ea typeface="Calibri"/>
                        <a:cs typeface="Calibri"/>
                        <a:sym typeface="Calibri"/>
                      </a:endParaRPr>
                    </a:p>
                  </a:txBody>
                  <a:tcPr marT="45725" marB="45725" marR="91450" marL="91450"/>
                </a:tc>
                <a:tc>
                  <a:txBody>
                    <a:bodyPr/>
                    <a:lstStyle/>
                    <a:p>
                      <a:pPr indent="-273050" lvl="0" marL="285750" marR="0" rtl="0" algn="l">
                        <a:lnSpc>
                          <a:spcPct val="100000"/>
                        </a:lnSpc>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Erkennen der geografischen, gesellschaftlichen und kulturellen Einflüsse auf afrikanische Geschichten </a:t>
                      </a:r>
                      <a:endParaRPr>
                        <a:solidFill>
                          <a:schemeClr val="dk1"/>
                        </a:solidFill>
                        <a:latin typeface="Calibri"/>
                        <a:ea typeface="Calibri"/>
                        <a:cs typeface="Calibri"/>
                        <a:sym typeface="Calibri"/>
                      </a:endParaRPr>
                    </a:p>
                  </a:txBody>
                  <a:tcPr marT="45725" marB="45725" marR="91450" marL="91450"/>
                </a:tc>
                <a:tc>
                  <a:txBody>
                    <a:bodyPr/>
                    <a:lstStyle/>
                    <a:p>
                      <a:pPr indent="-184150" lvl="0" marL="285750" marR="0" rtl="0" algn="l">
                        <a:spcBef>
                          <a:spcPts val="0"/>
                        </a:spcBef>
                        <a:spcAft>
                          <a:spcPts val="0"/>
                        </a:spcAft>
                        <a:buClr>
                          <a:schemeClr val="dk1"/>
                        </a:buClr>
                        <a:buSzPts val="1600"/>
                        <a:buFont typeface="Courier New"/>
                        <a:buNone/>
                      </a:pPr>
                      <a:r>
                        <a:t/>
                      </a:r>
                      <a:endParaRPr/>
                    </a:p>
                  </a:txBody>
                  <a:tcPr marT="45725" marB="45725" marR="91450" marL="91450"/>
                </a:tc>
              </a:tr>
              <a:tr h="1310650">
                <a:tc>
                  <a:txBody>
                    <a:bodyPr/>
                    <a:lstStyle/>
                    <a:p>
                      <a:pPr indent="0" lvl="0" marL="0" marR="0" rtl="0" algn="l">
                        <a:spcBef>
                          <a:spcPts val="0"/>
                        </a:spcBef>
                        <a:spcAft>
                          <a:spcPts val="0"/>
                        </a:spcAft>
                        <a:buNone/>
                      </a:pPr>
                      <a:r>
                        <a:t/>
                      </a:r>
                      <a:endParaRPr sz="1600"/>
                    </a:p>
                  </a:txBody>
                  <a:tcPr marT="45725" marB="45725" marR="91450" marL="91450"/>
                </a:tc>
                <a:tc>
                  <a:txBody>
                    <a:bodyPr/>
                    <a:lstStyle/>
                    <a:p>
                      <a:pPr indent="-273050" lvl="0" marL="285750" marR="0" rtl="0" algn="l">
                        <a:lnSpc>
                          <a:spcPct val="100000"/>
                        </a:lnSpc>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Faktenwissen über die Arten von Geschichten, die von der afrikanischen Kultur geprägt sind </a:t>
                      </a:r>
                      <a:endParaRPr>
                        <a:solidFill>
                          <a:schemeClr val="dk1"/>
                        </a:solidFill>
                        <a:latin typeface="Calibri"/>
                        <a:ea typeface="Calibri"/>
                        <a:cs typeface="Calibri"/>
                        <a:sym typeface="Calibri"/>
                      </a:endParaRPr>
                    </a:p>
                  </a:txBody>
                  <a:tcPr marT="45725" marB="45725" marR="91450" marL="91450"/>
                </a:tc>
                <a:tc>
                  <a:txBody>
                    <a:bodyPr/>
                    <a:lstStyle/>
                    <a:p>
                      <a:pPr indent="-273050" lvl="0" marL="285750" marR="0" rtl="0" algn="l">
                        <a:lnSpc>
                          <a:spcPct val="100000"/>
                        </a:lnSpc>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Bestimmen Sie, wie das Geschichtenerzählen vielen Zwecken dient, z. B. </a:t>
                      </a:r>
                      <a:endParaRPr>
                        <a:solidFill>
                          <a:schemeClr val="dk1"/>
                        </a:solidFill>
                        <a:latin typeface="Calibri"/>
                        <a:ea typeface="Calibri"/>
                        <a:cs typeface="Calibri"/>
                        <a:sym typeface="Calibri"/>
                      </a:endParaRPr>
                    </a:p>
                  </a:txBody>
                  <a:tcPr marT="45725" marB="45725" marR="91450" marL="91450"/>
                </a:tc>
                <a:tc>
                  <a:txBody>
                    <a:bodyPr/>
                    <a:lstStyle/>
                    <a:p>
                      <a:pPr indent="-184150" lvl="0" marL="285750" marR="0" rtl="0" algn="l">
                        <a:spcBef>
                          <a:spcPts val="0"/>
                        </a:spcBef>
                        <a:spcAft>
                          <a:spcPts val="0"/>
                        </a:spcAft>
                        <a:buClr>
                          <a:schemeClr val="dk1"/>
                        </a:buClr>
                        <a:buSzPts val="1600"/>
                        <a:buFont typeface="Courier New"/>
                        <a:buNone/>
                      </a:pPr>
                      <a:r>
                        <a:t/>
                      </a:r>
                      <a:endParaRPr/>
                    </a:p>
                  </a:txBody>
                  <a:tcPr marT="45725" marB="45725" marR="91450" marL="91450"/>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id="131" name="Google Shape;131;p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Text&#10;&#10;Description automatically generated" id="132" name="Google Shape;132;p6"/>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pic>
        <p:nvPicPr>
          <p:cNvPr id="133" name="Google Shape;133;p6"/>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graphicFrame>
        <p:nvGraphicFramePr>
          <p:cNvPr id="134" name="Google Shape;134;p6"/>
          <p:cNvGraphicFramePr/>
          <p:nvPr/>
        </p:nvGraphicFramePr>
        <p:xfrm>
          <a:off x="1363132" y="796767"/>
          <a:ext cx="3000000" cy="3000000"/>
        </p:xfrm>
        <a:graphic>
          <a:graphicData uri="http://schemas.openxmlformats.org/drawingml/2006/table">
            <a:tbl>
              <a:tblPr bandRow="1" firstRow="1">
                <a:noFill/>
                <a:tableStyleId>{1BF2972B-AF9D-4C4C-AC5A-BCEC3963380C}</a:tableStyleId>
              </a:tblPr>
              <a:tblGrid>
                <a:gridCol w="2402425"/>
                <a:gridCol w="2402425"/>
                <a:gridCol w="2402425"/>
                <a:gridCol w="2402425"/>
              </a:tblGrid>
              <a:tr h="1215500">
                <a:tc>
                  <a:txBody>
                    <a:bodyPr/>
                    <a:lstStyle/>
                    <a:p>
                      <a:pPr indent="0" lvl="0" marL="0" marR="0" rtl="0" algn="l">
                        <a:spcBef>
                          <a:spcPts val="0"/>
                        </a:spcBef>
                        <a:spcAft>
                          <a:spcPts val="0"/>
                        </a:spcAft>
                        <a:buNone/>
                      </a:pPr>
                      <a:r>
                        <a:rPr lang="en-US" sz="1600"/>
                        <a:t>Nach erfolgreichem Abschluss dieses Moduls werden die erwachsenen Lernenden in der Lage sein, ... </a:t>
                      </a:r>
                      <a:endParaRPr sz="1600"/>
                    </a:p>
                  </a:txBody>
                  <a:tcPr marT="45725" marB="45725" marR="91450" marL="91450"/>
                </a:tc>
                <a:tc>
                  <a:txBody>
                    <a:bodyPr/>
                    <a:lstStyle/>
                    <a:p>
                      <a:pPr indent="0" lvl="0" marL="0" marR="0" rtl="0" algn="ctr">
                        <a:spcBef>
                          <a:spcPts val="0"/>
                        </a:spcBef>
                        <a:spcAft>
                          <a:spcPts val="0"/>
                        </a:spcAft>
                        <a:buNone/>
                      </a:pPr>
                      <a:r>
                        <a:t/>
                      </a:r>
                      <a:endParaRPr sz="1600"/>
                    </a:p>
                    <a:p>
                      <a:pPr indent="0" lvl="0" marL="0" marR="0" rtl="0" algn="ctr">
                        <a:spcBef>
                          <a:spcPts val="0"/>
                        </a:spcBef>
                        <a:spcAft>
                          <a:spcPts val="0"/>
                        </a:spcAft>
                        <a:buNone/>
                      </a:pPr>
                      <a:r>
                        <a:rPr lang="en-US" sz="1600"/>
                        <a:t>Wissen </a:t>
                      </a:r>
                      <a:endParaRPr sz="1600"/>
                    </a:p>
                  </a:txBody>
                  <a:tcPr marT="45725" marB="45725" marR="91450" marL="91450"/>
                </a:tc>
                <a:tc>
                  <a:txBody>
                    <a:bodyPr/>
                    <a:lstStyle/>
                    <a:p>
                      <a:pPr indent="0" lvl="0" marL="0" marR="0" rtl="0" algn="ctr">
                        <a:spcBef>
                          <a:spcPts val="0"/>
                        </a:spcBef>
                        <a:spcAft>
                          <a:spcPts val="0"/>
                        </a:spcAft>
                        <a:buNone/>
                      </a:pPr>
                      <a:r>
                        <a:t/>
                      </a:r>
                      <a:endParaRPr sz="1600"/>
                    </a:p>
                    <a:p>
                      <a:pPr indent="0" lvl="0" marL="0" marR="0" rtl="0" algn="ctr">
                        <a:spcBef>
                          <a:spcPts val="0"/>
                        </a:spcBef>
                        <a:spcAft>
                          <a:spcPts val="0"/>
                        </a:spcAft>
                        <a:buNone/>
                      </a:pPr>
                      <a:r>
                        <a:rPr lang="en-US" sz="1600"/>
                        <a:t>Fertigkeiten </a:t>
                      </a:r>
                      <a:endParaRPr sz="1600"/>
                    </a:p>
                  </a:txBody>
                  <a:tcPr marT="45725" marB="45725" marR="91450" marL="91450"/>
                </a:tc>
                <a:tc>
                  <a:txBody>
                    <a:bodyPr/>
                    <a:lstStyle/>
                    <a:p>
                      <a:pPr indent="0" lvl="0" marL="0" marR="0" rtl="0" algn="ctr">
                        <a:spcBef>
                          <a:spcPts val="0"/>
                        </a:spcBef>
                        <a:spcAft>
                          <a:spcPts val="0"/>
                        </a:spcAft>
                        <a:buNone/>
                      </a:pPr>
                      <a:r>
                        <a:t/>
                      </a:r>
                      <a:endParaRPr sz="1600"/>
                    </a:p>
                    <a:p>
                      <a:pPr indent="0" lvl="0" marL="0" marR="0" rtl="0" algn="ctr">
                        <a:spcBef>
                          <a:spcPts val="0"/>
                        </a:spcBef>
                        <a:spcAft>
                          <a:spcPts val="0"/>
                        </a:spcAft>
                        <a:buNone/>
                      </a:pPr>
                      <a:r>
                        <a:rPr lang="en-US" sz="1600"/>
                        <a:t>Einstellung </a:t>
                      </a:r>
                      <a:endParaRPr sz="1600"/>
                    </a:p>
                  </a:txBody>
                  <a:tcPr marT="45725" marB="45725" marR="91450" marL="91450"/>
                </a:tc>
              </a:tr>
              <a:tr h="1272050">
                <a:tc>
                  <a:txBody>
                    <a:bodyPr/>
                    <a:lstStyle/>
                    <a:p>
                      <a:pPr indent="0" lvl="0" marL="0" marR="0" rtl="0" algn="l">
                        <a:spcBef>
                          <a:spcPts val="0"/>
                        </a:spcBef>
                        <a:spcAft>
                          <a:spcPts val="0"/>
                        </a:spcAft>
                        <a:buNone/>
                      </a:pPr>
                      <a:r>
                        <a:t/>
                      </a:r>
                      <a:endParaRPr sz="1600"/>
                    </a:p>
                  </a:txBody>
                  <a:tcPr marT="45725" marB="45725" marR="91450" marL="91450"/>
                </a:tc>
                <a:tc>
                  <a:txBody>
                    <a:bodyPr/>
                    <a:lstStyle/>
                    <a:p>
                      <a:pPr indent="-273050" lvl="0" marL="285750" marR="0" rtl="0" algn="l">
                        <a:lnSpc>
                          <a:spcPct val="100000"/>
                        </a:lnSpc>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Faktenwissen über die Rolle von Wiederholung, Rhythmus und Musik im afrikanischen Geschichtenerzählen</a:t>
                      </a:r>
                      <a:endParaRPr>
                        <a:solidFill>
                          <a:schemeClr val="dk1"/>
                        </a:solidFill>
                        <a:latin typeface="Calibri"/>
                        <a:ea typeface="Calibri"/>
                        <a:cs typeface="Calibri"/>
                        <a:sym typeface="Calibri"/>
                      </a:endParaRPr>
                    </a:p>
                  </a:txBody>
                  <a:tcPr marT="45725" marB="45725" marR="91450" marL="91450"/>
                </a:tc>
                <a:tc>
                  <a:txBody>
                    <a:bodyPr/>
                    <a:lstStyle/>
                    <a:p>
                      <a:pPr indent="0" lvl="0" marL="0" marR="0" rtl="0" algn="l">
                        <a:lnSpc>
                          <a:spcPct val="100000"/>
                        </a:lnSpc>
                        <a:spcBef>
                          <a:spcPts val="0"/>
                        </a:spcBef>
                        <a:spcAft>
                          <a:spcPts val="0"/>
                        </a:spcAft>
                        <a:buClr>
                          <a:schemeClr val="dk1"/>
                        </a:buClr>
                        <a:buSzPts val="1600"/>
                        <a:buFont typeface="Courier New"/>
                        <a:buNone/>
                      </a:pPr>
                      <a:r>
                        <a:rPr lang="en-US">
                          <a:solidFill>
                            <a:schemeClr val="dk1"/>
                          </a:solidFill>
                          <a:latin typeface="Calibri"/>
                          <a:ea typeface="Calibri"/>
                          <a:cs typeface="Calibri"/>
                          <a:sym typeface="Calibri"/>
                        </a:rPr>
                        <a:t> Vermittlung von Moral, Aufrechterhaltung kultureller Werte, Methoden des Überlebens, Kulthandlungen usw. </a:t>
                      </a:r>
                      <a:endParaRPr>
                        <a:solidFill>
                          <a:schemeClr val="dk1"/>
                        </a:solidFill>
                        <a:latin typeface="Calibri"/>
                        <a:ea typeface="Calibri"/>
                        <a:cs typeface="Calibri"/>
                        <a:sym typeface="Calibri"/>
                      </a:endParaRPr>
                    </a:p>
                    <a:p>
                      <a:pPr indent="-184150" lvl="0" marL="285750" marR="0" rtl="0" algn="l">
                        <a:spcBef>
                          <a:spcPts val="0"/>
                        </a:spcBef>
                        <a:spcAft>
                          <a:spcPts val="0"/>
                        </a:spcAft>
                        <a:buClr>
                          <a:schemeClr val="dk1"/>
                        </a:buClr>
                        <a:buSzPts val="1600"/>
                        <a:buFont typeface="Courier New"/>
                        <a:buNone/>
                      </a:pPr>
                      <a:r>
                        <a:t/>
                      </a:r>
                      <a:endParaRPr/>
                    </a:p>
                  </a:txBody>
                  <a:tcPr marT="45725" marB="45725" marR="91450" marL="91450"/>
                </a:tc>
                <a:tc>
                  <a:txBody>
                    <a:bodyPr/>
                    <a:lstStyle/>
                    <a:p>
                      <a:pPr indent="-184150" lvl="0" marL="285750" marR="0" rtl="0" algn="l">
                        <a:spcBef>
                          <a:spcPts val="0"/>
                        </a:spcBef>
                        <a:spcAft>
                          <a:spcPts val="0"/>
                        </a:spcAft>
                        <a:buClr>
                          <a:schemeClr val="dk1"/>
                        </a:buClr>
                        <a:buSzPts val="1600"/>
                        <a:buFont typeface="Courier New"/>
                        <a:buNone/>
                      </a:pPr>
                      <a:r>
                        <a:t/>
                      </a:r>
                      <a:endParaRPr/>
                    </a:p>
                  </a:txBody>
                  <a:tcPr marT="45725" marB="45725" marR="91450" marL="91450"/>
                </a:tc>
              </a:tr>
              <a:tr h="997225">
                <a:tc>
                  <a:txBody>
                    <a:bodyPr/>
                    <a:lstStyle/>
                    <a:p>
                      <a:pPr indent="0" lvl="0" marL="0" marR="0" rtl="0" algn="l">
                        <a:spcBef>
                          <a:spcPts val="0"/>
                        </a:spcBef>
                        <a:spcAft>
                          <a:spcPts val="0"/>
                        </a:spcAft>
                        <a:buNone/>
                      </a:pPr>
                      <a:r>
                        <a:t/>
                      </a:r>
                      <a:endParaRPr sz="1600"/>
                    </a:p>
                  </a:txBody>
                  <a:tcPr marT="45725" marB="45725" marR="91450" marL="91450"/>
                </a:tc>
                <a:tc>
                  <a:txBody>
                    <a:bodyPr/>
                    <a:lstStyle/>
                    <a:p>
                      <a:pPr indent="-273050" lvl="0" marL="285750" marR="0" rtl="0" algn="l">
                        <a:lnSpc>
                          <a:spcPct val="100000"/>
                        </a:lnSpc>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Theoretische Kenntnisse über afrikanische Fabeln, Volksmärchen, Genealogien usw. </a:t>
                      </a:r>
                      <a:endParaRPr>
                        <a:solidFill>
                          <a:schemeClr val="dk1"/>
                        </a:solidFill>
                        <a:latin typeface="Calibri"/>
                        <a:ea typeface="Calibri"/>
                        <a:cs typeface="Calibri"/>
                        <a:sym typeface="Calibri"/>
                      </a:endParaRPr>
                    </a:p>
                  </a:txBody>
                  <a:tcPr marT="45725" marB="45725" marR="91450" marL="91450"/>
                </a:tc>
                <a:tc>
                  <a:txBody>
                    <a:bodyPr/>
                    <a:lstStyle/>
                    <a:p>
                      <a:pPr indent="-273050" lvl="0" marL="285750" marR="0" rtl="0" algn="l">
                        <a:lnSpc>
                          <a:spcPct val="100000"/>
                        </a:lnSpc>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Recherche afrikanischer Geschichten</a:t>
                      </a:r>
                      <a:endParaRPr>
                        <a:solidFill>
                          <a:schemeClr val="dk1"/>
                        </a:solidFill>
                        <a:latin typeface="Calibri"/>
                        <a:ea typeface="Calibri"/>
                        <a:cs typeface="Calibri"/>
                        <a:sym typeface="Calibri"/>
                      </a:endParaRPr>
                    </a:p>
                    <a:p>
                      <a:pPr indent="-184150" lvl="0" marL="285750" marR="0" rtl="0" algn="l">
                        <a:spcBef>
                          <a:spcPts val="0"/>
                        </a:spcBef>
                        <a:spcAft>
                          <a:spcPts val="0"/>
                        </a:spcAft>
                        <a:buClr>
                          <a:schemeClr val="dk1"/>
                        </a:buClr>
                        <a:buSzPts val="1600"/>
                        <a:buFont typeface="Courier New"/>
                        <a:buNone/>
                      </a:pPr>
                      <a:r>
                        <a:t/>
                      </a:r>
                      <a:endParaRPr/>
                    </a:p>
                  </a:txBody>
                  <a:tcPr marT="45725" marB="45725" marR="91450" marL="91450"/>
                </a:tc>
                <a:tc>
                  <a:txBody>
                    <a:bodyPr/>
                    <a:lstStyle/>
                    <a:p>
                      <a:pPr indent="-184150" lvl="0" marL="285750" marR="0" rtl="0" algn="l">
                        <a:spcBef>
                          <a:spcPts val="0"/>
                        </a:spcBef>
                        <a:spcAft>
                          <a:spcPts val="0"/>
                        </a:spcAft>
                        <a:buClr>
                          <a:schemeClr val="dk1"/>
                        </a:buClr>
                        <a:buSzPts val="1600"/>
                        <a:buFont typeface="Courier New"/>
                        <a:buNone/>
                      </a:pPr>
                      <a:r>
                        <a:t/>
                      </a:r>
                      <a:endParaRPr/>
                    </a:p>
                  </a:txBody>
                  <a:tcPr marT="45725" marB="45725" marR="91450" marL="91450"/>
                </a:tc>
              </a:tr>
              <a:tr h="1469925">
                <a:tc>
                  <a:txBody>
                    <a:bodyPr/>
                    <a:lstStyle/>
                    <a:p>
                      <a:pPr indent="0" lvl="0" marL="0" marR="0" rtl="0" algn="l">
                        <a:spcBef>
                          <a:spcPts val="0"/>
                        </a:spcBef>
                        <a:spcAft>
                          <a:spcPts val="0"/>
                        </a:spcAft>
                        <a:buNone/>
                      </a:pPr>
                      <a:r>
                        <a:t/>
                      </a:r>
                      <a:endParaRPr sz="1600"/>
                    </a:p>
                  </a:txBody>
                  <a:tcPr marT="45725" marB="45725" marR="91450" marL="91450"/>
                </a:tc>
                <a:tc>
                  <a:txBody>
                    <a:bodyPr/>
                    <a:lstStyle/>
                    <a:p>
                      <a:pPr indent="-273050" lvl="0" marL="285750" marR="0" rtl="0" algn="l">
                        <a:lnSpc>
                          <a:spcPct val="100000"/>
                        </a:lnSpc>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Theoretische Kenntnisse über die verschiedenen Formen des afrikanischen Geschichtenerzählens </a:t>
                      </a:r>
                      <a:endParaRPr>
                        <a:solidFill>
                          <a:schemeClr val="dk1"/>
                        </a:solidFill>
                        <a:latin typeface="Calibri"/>
                        <a:ea typeface="Calibri"/>
                        <a:cs typeface="Calibri"/>
                        <a:sym typeface="Calibri"/>
                      </a:endParaRPr>
                    </a:p>
                  </a:txBody>
                  <a:tcPr marT="45725" marB="45725" marR="91450" marL="91450"/>
                </a:tc>
                <a:tc>
                  <a:txBody>
                    <a:bodyPr/>
                    <a:lstStyle/>
                    <a:p>
                      <a:pPr indent="-273050" lvl="0" marL="285750" marR="0" rtl="0" algn="l">
                        <a:lnSpc>
                          <a:spcPct val="100000"/>
                        </a:lnSpc>
                        <a:spcBef>
                          <a:spcPts val="0"/>
                        </a:spcBef>
                        <a:spcAft>
                          <a:spcPts val="0"/>
                        </a:spcAft>
                        <a:buClr>
                          <a:schemeClr val="dk1"/>
                        </a:buClr>
                        <a:buSzPts val="1400"/>
                        <a:buFont typeface="Courier New"/>
                        <a:buChar char="o"/>
                      </a:pPr>
                      <a:r>
                        <a:rPr lang="en-US">
                          <a:solidFill>
                            <a:schemeClr val="dk1"/>
                          </a:solidFill>
                          <a:latin typeface="Calibri"/>
                          <a:ea typeface="Calibri"/>
                          <a:cs typeface="Calibri"/>
                          <a:sym typeface="Calibri"/>
                        </a:rPr>
                        <a:t>Erzählen Sie eine afrikanische Geschichte und finden Sie eine Geschichte in einem europäischen Umfeld, die eine ähnliche Moral/Lehre hat</a:t>
                      </a:r>
                      <a:endParaRPr>
                        <a:solidFill>
                          <a:schemeClr val="dk1"/>
                        </a:solidFill>
                        <a:latin typeface="Calibri"/>
                        <a:ea typeface="Calibri"/>
                        <a:cs typeface="Calibri"/>
                        <a:sym typeface="Calibri"/>
                      </a:endParaRPr>
                    </a:p>
                  </a:txBody>
                  <a:tcPr marT="45725" marB="45725" marR="91450" marL="91450"/>
                </a:tc>
                <a:tc>
                  <a:txBody>
                    <a:bodyPr/>
                    <a:lstStyle/>
                    <a:p>
                      <a:pPr indent="-184150" lvl="0" marL="285750" marR="0" rtl="0" algn="l">
                        <a:spcBef>
                          <a:spcPts val="0"/>
                        </a:spcBef>
                        <a:spcAft>
                          <a:spcPts val="0"/>
                        </a:spcAft>
                        <a:buClr>
                          <a:schemeClr val="dk1"/>
                        </a:buClr>
                        <a:buSzPts val="1600"/>
                        <a:buFont typeface="Courier New"/>
                        <a:buNone/>
                      </a:pPr>
                      <a:r>
                        <a:t/>
                      </a:r>
                      <a:endParaRPr/>
                    </a:p>
                  </a:txBody>
                  <a:tcPr marT="45725" marB="45725" marR="91450" marL="9145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7"/>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Text&#10;&#10;Description automatically generated" id="140" name="Google Shape;140;p7"/>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pic>
        <p:nvPicPr>
          <p:cNvPr id="141" name="Google Shape;141;p7"/>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graphicFrame>
        <p:nvGraphicFramePr>
          <p:cNvPr id="142" name="Google Shape;142;p7"/>
          <p:cNvGraphicFramePr/>
          <p:nvPr/>
        </p:nvGraphicFramePr>
        <p:xfrm>
          <a:off x="1363132" y="973117"/>
          <a:ext cx="3000000" cy="3000000"/>
        </p:xfrm>
        <a:graphic>
          <a:graphicData uri="http://schemas.openxmlformats.org/drawingml/2006/table">
            <a:tbl>
              <a:tblPr bandRow="1" firstRow="1">
                <a:noFill/>
                <a:tableStyleId>{1BF2972B-AF9D-4C4C-AC5A-BCEC3963380C}</a:tableStyleId>
              </a:tblPr>
              <a:tblGrid>
                <a:gridCol w="2402425"/>
                <a:gridCol w="2402425"/>
                <a:gridCol w="2402425"/>
                <a:gridCol w="2402425"/>
              </a:tblGrid>
              <a:tr h="1075275">
                <a:tc>
                  <a:txBody>
                    <a:bodyPr/>
                    <a:lstStyle/>
                    <a:p>
                      <a:pPr indent="0" lvl="0" marL="0" marR="0" rtl="0" algn="l">
                        <a:spcBef>
                          <a:spcPts val="0"/>
                        </a:spcBef>
                        <a:spcAft>
                          <a:spcPts val="0"/>
                        </a:spcAft>
                        <a:buNone/>
                      </a:pPr>
                      <a:r>
                        <a:rPr lang="en-US" sz="1800"/>
                        <a:t>Nach erfolgreichem Abschluss dieses Moduls werden die erwachsenen Lernenden in der Lage sein, ... </a:t>
                      </a:r>
                      <a:endParaRPr sz="1800"/>
                    </a:p>
                  </a:txBody>
                  <a:tcPr marT="45725" marB="45725" marR="91450" marL="91450"/>
                </a:tc>
                <a:tc>
                  <a:txBody>
                    <a:bodyPr/>
                    <a:lstStyle/>
                    <a:p>
                      <a:pPr indent="0" lvl="0" marL="0" marR="0" rtl="0" algn="ctr">
                        <a:spcBef>
                          <a:spcPts val="0"/>
                        </a:spcBef>
                        <a:spcAft>
                          <a:spcPts val="0"/>
                        </a:spcAft>
                        <a:buNone/>
                      </a:pPr>
                      <a:r>
                        <a:t/>
                      </a:r>
                      <a:endParaRPr sz="1800"/>
                    </a:p>
                    <a:p>
                      <a:pPr indent="0" lvl="0" marL="0" marR="0" rtl="0" algn="ctr">
                        <a:spcBef>
                          <a:spcPts val="0"/>
                        </a:spcBef>
                        <a:spcAft>
                          <a:spcPts val="0"/>
                        </a:spcAft>
                        <a:buNone/>
                      </a:pPr>
                      <a:r>
                        <a:rPr lang="en-US" sz="1800"/>
                        <a:t>Wissen </a:t>
                      </a:r>
                      <a:endParaRPr sz="1800"/>
                    </a:p>
                  </a:txBody>
                  <a:tcPr marT="45725" marB="45725" marR="91450" marL="91450"/>
                </a:tc>
                <a:tc>
                  <a:txBody>
                    <a:bodyPr/>
                    <a:lstStyle/>
                    <a:p>
                      <a:pPr indent="0" lvl="0" marL="0" marR="0" rtl="0" algn="ctr">
                        <a:spcBef>
                          <a:spcPts val="0"/>
                        </a:spcBef>
                        <a:spcAft>
                          <a:spcPts val="0"/>
                        </a:spcAft>
                        <a:buNone/>
                      </a:pPr>
                      <a:r>
                        <a:t/>
                      </a:r>
                      <a:endParaRPr sz="1800"/>
                    </a:p>
                    <a:p>
                      <a:pPr indent="0" lvl="0" marL="0" marR="0" rtl="0" algn="ctr">
                        <a:spcBef>
                          <a:spcPts val="0"/>
                        </a:spcBef>
                        <a:spcAft>
                          <a:spcPts val="0"/>
                        </a:spcAft>
                        <a:buNone/>
                      </a:pPr>
                      <a:r>
                        <a:rPr lang="en-US" sz="1800"/>
                        <a:t>Fertigkeiten </a:t>
                      </a:r>
                      <a:endParaRPr sz="1800"/>
                    </a:p>
                  </a:txBody>
                  <a:tcPr marT="45725" marB="45725" marR="91450" marL="91450"/>
                </a:tc>
                <a:tc>
                  <a:txBody>
                    <a:bodyPr/>
                    <a:lstStyle/>
                    <a:p>
                      <a:pPr indent="0" lvl="0" marL="0" marR="0" rtl="0" algn="ctr">
                        <a:spcBef>
                          <a:spcPts val="0"/>
                        </a:spcBef>
                        <a:spcAft>
                          <a:spcPts val="0"/>
                        </a:spcAft>
                        <a:buNone/>
                      </a:pPr>
                      <a:r>
                        <a:t/>
                      </a:r>
                      <a:endParaRPr sz="1800"/>
                    </a:p>
                    <a:p>
                      <a:pPr indent="0" lvl="0" marL="0" marR="0" rtl="0" algn="ctr">
                        <a:spcBef>
                          <a:spcPts val="0"/>
                        </a:spcBef>
                        <a:spcAft>
                          <a:spcPts val="0"/>
                        </a:spcAft>
                        <a:buNone/>
                      </a:pPr>
                      <a:r>
                        <a:rPr lang="en-US" sz="1800"/>
                        <a:t>Einstellung </a:t>
                      </a:r>
                      <a:endParaRPr sz="1800"/>
                    </a:p>
                  </a:txBody>
                  <a:tcPr marT="45725" marB="45725" marR="91450" marL="91450"/>
                </a:tc>
              </a:tr>
              <a:tr h="1075275">
                <a:tc>
                  <a:txBody>
                    <a:bodyPr/>
                    <a:lstStyle/>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a:txBody>
                  <a:tcPr marT="45725" marB="45725" marR="91450" marL="91450"/>
                </a:tc>
                <a:tc>
                  <a:txBody>
                    <a:bodyPr/>
                    <a:lstStyle/>
                    <a:p>
                      <a:pPr indent="-285750" lvl="0" marL="285750" marR="0" rtl="0" algn="l">
                        <a:lnSpc>
                          <a:spcPct val="100000"/>
                        </a:lnSpc>
                        <a:spcBef>
                          <a:spcPts val="0"/>
                        </a:spcBef>
                        <a:spcAft>
                          <a:spcPts val="0"/>
                        </a:spcAft>
                        <a:buClr>
                          <a:schemeClr val="dk1"/>
                        </a:buClr>
                        <a:buSzPts val="1600"/>
                        <a:buFont typeface="Courier New"/>
                        <a:buChar char="o"/>
                      </a:pPr>
                      <a:r>
                        <a:rPr lang="en-US" sz="1600">
                          <a:solidFill>
                            <a:schemeClr val="dk1"/>
                          </a:solidFill>
                          <a:latin typeface="Calibri"/>
                          <a:ea typeface="Calibri"/>
                          <a:cs typeface="Calibri"/>
                          <a:sym typeface="Calibri"/>
                        </a:rPr>
                        <a:t>Theoretisches Wissen über die Bedeutung des Geschichtenerzählens und von Geschichten als Grundlage von Identität und Kultur </a:t>
                      </a:r>
                      <a:endParaRPr sz="1600">
                        <a:solidFill>
                          <a:schemeClr val="dk1"/>
                        </a:solidFill>
                        <a:latin typeface="Calibri"/>
                        <a:ea typeface="Calibri"/>
                        <a:cs typeface="Calibri"/>
                        <a:sym typeface="Calibri"/>
                      </a:endParaRPr>
                    </a:p>
                  </a:txBody>
                  <a:tcPr marT="45725" marB="45725" marR="91450" marL="91450"/>
                </a:tc>
                <a:tc>
                  <a:txBody>
                    <a:bodyPr/>
                    <a:lstStyle/>
                    <a:p>
                      <a:pPr indent="-285750" lvl="0" marL="285750" marR="0" rtl="0" algn="l">
                        <a:spcBef>
                          <a:spcPts val="0"/>
                        </a:spcBef>
                        <a:spcAft>
                          <a:spcPts val="0"/>
                        </a:spcAft>
                        <a:buClr>
                          <a:schemeClr val="dk1"/>
                        </a:buClr>
                        <a:buSzPts val="1600"/>
                        <a:buFont typeface="Courier New"/>
                        <a:buChar char="o"/>
                      </a:pPr>
                      <a:r>
                        <a:rPr lang="en-US" sz="1600">
                          <a:solidFill>
                            <a:schemeClr val="dk1"/>
                          </a:solidFill>
                          <a:latin typeface="Calibri"/>
                          <a:ea typeface="Calibri"/>
                          <a:cs typeface="Calibri"/>
                          <a:sym typeface="Calibri"/>
                        </a:rPr>
                        <a:t>Üben Sie afrikanisches Geschichtenerzählen mit traditionellen Aufführungstechniken</a:t>
                      </a:r>
                      <a:endParaRPr/>
                    </a:p>
                    <a:p>
                      <a:pPr indent="-184150" lvl="0" marL="285750" marR="0" rtl="0" algn="l">
                        <a:spcBef>
                          <a:spcPts val="0"/>
                        </a:spcBef>
                        <a:spcAft>
                          <a:spcPts val="0"/>
                        </a:spcAft>
                        <a:buClr>
                          <a:schemeClr val="dk1"/>
                        </a:buClr>
                        <a:buSzPts val="1600"/>
                        <a:buFont typeface="Courier New"/>
                        <a:buNone/>
                      </a:pPr>
                      <a:r>
                        <a:t/>
                      </a:r>
                      <a:endParaRPr sz="1600">
                        <a:solidFill>
                          <a:schemeClr val="dk1"/>
                        </a:solidFill>
                        <a:latin typeface="Calibri"/>
                        <a:ea typeface="Calibri"/>
                        <a:cs typeface="Calibri"/>
                        <a:sym typeface="Calibri"/>
                      </a:endParaRPr>
                    </a:p>
                  </a:txBody>
                  <a:tcPr marT="45725" marB="45725" marR="91450" marL="91450"/>
                </a:tc>
                <a:tc>
                  <a:txBody>
                    <a:bodyPr/>
                    <a:lstStyle/>
                    <a:p>
                      <a:pPr indent="-184150" lvl="0" marL="285750" marR="0" rtl="0" algn="l">
                        <a:spcBef>
                          <a:spcPts val="0"/>
                        </a:spcBef>
                        <a:spcAft>
                          <a:spcPts val="0"/>
                        </a:spcAft>
                        <a:buClr>
                          <a:schemeClr val="dk1"/>
                        </a:buClr>
                        <a:buSzPts val="1600"/>
                        <a:buFont typeface="Courier New"/>
                        <a:buNone/>
                      </a:pPr>
                      <a:r>
                        <a:t/>
                      </a:r>
                      <a:endParaRPr sz="1600">
                        <a:solidFill>
                          <a:schemeClr val="dk1"/>
                        </a:solidFill>
                        <a:latin typeface="Calibri"/>
                        <a:ea typeface="Calibri"/>
                        <a:cs typeface="Calibri"/>
                        <a:sym typeface="Calibri"/>
                      </a:endParaRPr>
                    </a:p>
                  </a:txBody>
                  <a:tcPr marT="45725" marB="45725" marR="91450" marL="9145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8"/>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148" name="Google Shape;148;p8"/>
          <p:cNvPicPr preferRelativeResize="0"/>
          <p:nvPr/>
        </p:nvPicPr>
        <p:blipFill rotWithShape="1">
          <a:blip r:embed="rId4">
            <a:alphaModFix/>
          </a:blip>
          <a:srcRect b="0" l="0" r="0" t="0"/>
          <a:stretch/>
        </p:blipFill>
        <p:spPr>
          <a:xfrm>
            <a:off x="2410836" y="461082"/>
            <a:ext cx="7363984" cy="4933766"/>
          </a:xfrm>
          <a:prstGeom prst="rect">
            <a:avLst/>
          </a:prstGeom>
          <a:noFill/>
          <a:ln>
            <a:noFill/>
          </a:ln>
        </p:spPr>
      </p:pic>
      <p:sp>
        <p:nvSpPr>
          <p:cNvPr id="149" name="Google Shape;149;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50" name="Google Shape;150;p8"/>
          <p:cNvPicPr preferRelativeResize="0"/>
          <p:nvPr/>
        </p:nvPicPr>
        <p:blipFill rotWithShape="1">
          <a:blip r:embed="rId5">
            <a:alphaModFix/>
          </a:blip>
          <a:srcRect b="0" l="0" r="0" t="0"/>
          <a:stretch/>
        </p:blipFill>
        <p:spPr>
          <a:xfrm>
            <a:off x="235341" y="6242795"/>
            <a:ext cx="1964299" cy="427819"/>
          </a:xfrm>
          <a:prstGeom prst="rect">
            <a:avLst/>
          </a:prstGeom>
          <a:noFill/>
          <a:ln>
            <a:noFill/>
          </a:ln>
        </p:spPr>
      </p:pic>
      <p:sp>
        <p:nvSpPr>
          <p:cNvPr id="151" name="Google Shape;151;p8"/>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id="152" name="Google Shape;152;p8"/>
          <p:cNvPicPr preferRelativeResize="0"/>
          <p:nvPr/>
        </p:nvPicPr>
        <p:blipFill rotWithShape="1">
          <a:blip r:embed="rId6">
            <a:alphaModFix/>
          </a:blip>
          <a:srcRect b="0" l="0" r="0" t="0"/>
          <a:stretch/>
        </p:blipFill>
        <p:spPr>
          <a:xfrm>
            <a:off x="11374639" y="152449"/>
            <a:ext cx="462675" cy="709197"/>
          </a:xfrm>
          <a:prstGeom prst="rect">
            <a:avLst/>
          </a:prstGeom>
          <a:noFill/>
          <a:ln>
            <a:noFill/>
          </a:ln>
        </p:spPr>
      </p:pic>
      <p:sp>
        <p:nvSpPr>
          <p:cNvPr id="153" name="Google Shape;153;p8"/>
          <p:cNvSpPr txBox="1"/>
          <p:nvPr/>
        </p:nvSpPr>
        <p:spPr>
          <a:xfrm>
            <a:off x="2997272" y="2302278"/>
            <a:ext cx="619745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600" u="none" cap="none" strike="noStrike">
                <a:solidFill>
                  <a:srgbClr val="35475C"/>
                </a:solidFill>
                <a:latin typeface="Arial Black"/>
                <a:ea typeface="Arial Black"/>
                <a:cs typeface="Arial Black"/>
                <a:sym typeface="Arial Black"/>
              </a:rPr>
              <a:t>Einheit 1</a:t>
            </a:r>
            <a:endParaRPr/>
          </a:p>
          <a:p>
            <a:pPr indent="0" lvl="0" marL="0" marR="0" rtl="0" algn="ctr">
              <a:spcBef>
                <a:spcPts val="0"/>
              </a:spcBef>
              <a:spcAft>
                <a:spcPts val="0"/>
              </a:spcAft>
              <a:buNone/>
            </a:pPr>
            <a:r>
              <a:rPr b="0" i="0" lang="en-US" sz="3600" u="none" cap="none" strike="noStrike">
                <a:solidFill>
                  <a:srgbClr val="35475C"/>
                </a:solidFill>
                <a:latin typeface="Arial Black"/>
                <a:ea typeface="Arial Black"/>
                <a:cs typeface="Arial Black"/>
                <a:sym typeface="Arial Black"/>
              </a:rPr>
              <a:t>Afrikanisches Storytelling</a:t>
            </a:r>
            <a:endParaRPr b="0" i="0" sz="3600" u="none" cap="none" strike="noStrike">
              <a:solidFill>
                <a:srgbClr val="35475C"/>
              </a:solidFill>
              <a:latin typeface="Arial Black"/>
              <a:ea typeface="Arial Black"/>
              <a:cs typeface="Arial Black"/>
              <a:sym typeface="Arial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9" name="Google Shape;159;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60" name="Google Shape;160;p9"/>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sp>
        <p:nvSpPr>
          <p:cNvPr id="161" name="Google Shape;161;p9"/>
          <p:cNvSpPr/>
          <p:nvPr/>
        </p:nvSpPr>
        <p:spPr>
          <a:xfrm>
            <a:off x="11113476" y="105507"/>
            <a:ext cx="1078523" cy="83087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id="162" name="Google Shape;162;p9"/>
          <p:cNvPicPr preferRelativeResize="0"/>
          <p:nvPr/>
        </p:nvPicPr>
        <p:blipFill rotWithShape="1">
          <a:blip r:embed="rId5">
            <a:alphaModFix/>
          </a:blip>
          <a:srcRect b="0" l="0" r="0" t="0"/>
          <a:stretch/>
        </p:blipFill>
        <p:spPr>
          <a:xfrm>
            <a:off x="11374639" y="152449"/>
            <a:ext cx="462675" cy="709197"/>
          </a:xfrm>
          <a:prstGeom prst="rect">
            <a:avLst/>
          </a:prstGeom>
          <a:noFill/>
          <a:ln>
            <a:noFill/>
          </a:ln>
        </p:spPr>
      </p:pic>
      <p:sp>
        <p:nvSpPr>
          <p:cNvPr id="163" name="Google Shape;163;p9"/>
          <p:cNvSpPr txBox="1"/>
          <p:nvPr/>
        </p:nvSpPr>
        <p:spPr>
          <a:xfrm>
            <a:off x="212219" y="2767280"/>
            <a:ext cx="3974841"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000" u="none" cap="none" strike="noStrike">
                <a:solidFill>
                  <a:srgbClr val="35475C"/>
                </a:solidFill>
                <a:latin typeface="Arial Black"/>
                <a:ea typeface="Arial Black"/>
                <a:cs typeface="Arial Black"/>
                <a:sym typeface="Arial Black"/>
              </a:rPr>
              <a:t>Was ist </a:t>
            </a:r>
            <a:endParaRPr/>
          </a:p>
          <a:p>
            <a:pPr indent="0" lvl="0" marL="0" marR="0" rtl="0" algn="l">
              <a:spcBef>
                <a:spcPts val="0"/>
              </a:spcBef>
              <a:spcAft>
                <a:spcPts val="0"/>
              </a:spcAft>
              <a:buNone/>
            </a:pPr>
            <a:r>
              <a:rPr lang="en-US" sz="4000">
                <a:solidFill>
                  <a:srgbClr val="35475C"/>
                </a:solidFill>
                <a:latin typeface="Arial Black"/>
                <a:ea typeface="Arial Black"/>
                <a:cs typeface="Arial Black"/>
                <a:sym typeface="Arial Black"/>
              </a:rPr>
              <a:t>Geschichtenerzählen?</a:t>
            </a:r>
            <a:endParaRPr sz="4000">
              <a:solidFill>
                <a:srgbClr val="35475C"/>
              </a:solidFill>
              <a:latin typeface="Arial Black"/>
              <a:ea typeface="Arial Black"/>
              <a:cs typeface="Arial Black"/>
              <a:sym typeface="Arial Black"/>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