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12192000"/>
  <p:notesSz cx="6858000" cy="9144000"/>
  <p:embeddedFontLst>
    <p:embeddedFont>
      <p:font typeface="Arial Black"/>
      <p:regular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4" roundtripDataSignature="AMtx7mhCkDriEHNHpVbrGioaSSRSAnzi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11C9D2-4348-4F81-A1E4-28DA2EC902A3}">
  <a:tblStyle styleId="{1F11C9D2-4348-4F81-A1E4-28DA2EC902A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a:tcStyle>
        <a:fill>
          <a:solidFill>
            <a:srgbClr val="F8D6CC"/>
          </a:solidFill>
        </a:fill>
      </a:tcStyle>
    </a:band1H>
    <a:band2H>
      <a:tcTxStyle/>
    </a:band2H>
    <a:band1V>
      <a:tcTxStyle/>
      <a:tcStyle>
        <a:fill>
          <a:solidFill>
            <a:srgbClr val="F8D6CC"/>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ArialBlack-regular.fntdata"/><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5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5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5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6"/>
          <p:cNvSpPr/>
          <p:nvPr>
            <p:ph idx="2" type="pic"/>
          </p:nvPr>
        </p:nvSpPr>
        <p:spPr>
          <a:xfrm>
            <a:off x="5183188" y="987425"/>
            <a:ext cx="6172200" cy="4873625"/>
          </a:xfrm>
          <a:prstGeom prst="rect">
            <a:avLst/>
          </a:prstGeom>
          <a:noFill/>
          <a:ln>
            <a:noFill/>
          </a:ln>
        </p:spPr>
      </p:sp>
      <p:sp>
        <p:nvSpPr>
          <p:cNvPr id="64" name="Google Shape;64;p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6.jpg"/><Relationship Id="rId5" Type="http://schemas.openxmlformats.org/officeDocument/2006/relationships/image" Target="../media/image6.png"/><Relationship Id="rId6"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4.jpg"/><Relationship Id="rId5" Type="http://schemas.openxmlformats.org/officeDocument/2006/relationships/image" Target="../media/image6.png"/><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22.jpg"/><Relationship Id="rId5" Type="http://schemas.openxmlformats.org/officeDocument/2006/relationships/image" Target="../media/image6.png"/><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jp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6.png"/><Relationship Id="rId6"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jp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jp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29.jpg"/><Relationship Id="rId5" Type="http://schemas.openxmlformats.org/officeDocument/2006/relationships/image" Target="../media/image6.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26.jpg"/><Relationship Id="rId5" Type="http://schemas.openxmlformats.org/officeDocument/2006/relationships/image" Target="../media/image6.png"/><Relationship Id="rId6"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jpg"/><Relationship Id="rId4" Type="http://schemas.openxmlformats.org/officeDocument/2006/relationships/image" Target="../media/image6.png"/><Relationship Id="rId5"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6.png"/><Relationship Id="rId6"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5.jp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4.jpg"/><Relationship Id="rId4" Type="http://schemas.openxmlformats.org/officeDocument/2006/relationships/image" Target="../media/image6.png"/><Relationship Id="rId5"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jpg"/><Relationship Id="rId4" Type="http://schemas.openxmlformats.org/officeDocument/2006/relationships/image" Target="../media/image6.png"/><Relationship Id="rId5"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4.jp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0.png"/><Relationship Id="rId4" Type="http://schemas.openxmlformats.org/officeDocument/2006/relationships/image" Target="../media/image6.png"/><Relationship Id="rId5"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0.png"/><Relationship Id="rId4" Type="http://schemas.openxmlformats.org/officeDocument/2006/relationships/image" Target="../media/image6.png"/><Relationship Id="rId9" Type="http://schemas.openxmlformats.org/officeDocument/2006/relationships/hyperlink" Target="https://teachers.yale.edu/curriculum/units/2009/1" TargetMode="External"/><Relationship Id="rId5" Type="http://schemas.openxmlformats.org/officeDocument/2006/relationships/image" Target="../media/image5.png"/><Relationship Id="rId6" Type="http://schemas.openxmlformats.org/officeDocument/2006/relationships/hyperlink" Target="https://allgoodtales.com/storytelling-traditions-across-world-west-africa/" TargetMode="External"/><Relationship Id="rId7" Type="http://schemas.openxmlformats.org/officeDocument/2006/relationships/hyperlink" Target="https://theculturetrip.com/africa/mali/articles/what-is-a-griot-and-why-are-they-important/" TargetMode="External"/><Relationship Id="rId8" Type="http://schemas.openxmlformats.org/officeDocument/2006/relationships/hyperlink" Target="https://afrolegends.com/2018/05/21/the-griot-the-preserver-of-african-tradition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png"/><Relationship Id="rId4" Type="http://schemas.openxmlformats.org/officeDocument/2006/relationships/image" Target="../media/image5.png"/><Relationship Id="rId11" Type="http://schemas.openxmlformats.org/officeDocument/2006/relationships/image" Target="../media/image46.jpg"/><Relationship Id="rId10" Type="http://schemas.openxmlformats.org/officeDocument/2006/relationships/image" Target="../media/image42.png"/><Relationship Id="rId12" Type="http://schemas.openxmlformats.org/officeDocument/2006/relationships/image" Target="../media/image7.png"/><Relationship Id="rId9" Type="http://schemas.openxmlformats.org/officeDocument/2006/relationships/image" Target="../media/image39.jpg"/><Relationship Id="rId5" Type="http://schemas.openxmlformats.org/officeDocument/2006/relationships/image" Target="../media/image38.png"/><Relationship Id="rId6" Type="http://schemas.openxmlformats.org/officeDocument/2006/relationships/image" Target="../media/image49.png"/><Relationship Id="rId7" Type="http://schemas.openxmlformats.org/officeDocument/2006/relationships/image" Target="../media/image43.png"/><Relationship Id="rId8"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6.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Text&#10;&#10;Description automatically generated" id="84" name="Google Shape;84;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4542691" y="769716"/>
            <a:ext cx="3106618" cy="4021632"/>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0"/>
          <p:cNvSpPr txBox="1"/>
          <p:nvPr/>
        </p:nvSpPr>
        <p:spPr>
          <a:xfrm>
            <a:off x="904672" y="861647"/>
            <a:ext cx="5914418" cy="497633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None/>
            </a:pPr>
            <a:r>
              <a:rPr lang="el-GR" sz="2800">
                <a:solidFill>
                  <a:schemeClr val="dk1"/>
                </a:solidFill>
                <a:latin typeface="Calibri"/>
                <a:ea typeface="Calibri"/>
                <a:cs typeface="Calibri"/>
                <a:sym typeface="Calibri"/>
              </a:rPr>
              <a:t>Η αφήγηση ιστοριών είναι μια μέθοδος καταγραφής και έκφρασης συναισθημάτων, στάσεων και αντιδράσεων των βιωμένων εμπειριών και του περιβάλλοντος.</a:t>
            </a:r>
            <a:endParaRPr/>
          </a:p>
          <a:p>
            <a:pPr indent="0" lvl="0" marL="0" marR="0" rtl="0" algn="l">
              <a:lnSpc>
                <a:spcPct val="90000"/>
              </a:lnSpc>
              <a:spcBef>
                <a:spcPts val="1200"/>
              </a:spcBef>
              <a:spcAft>
                <a:spcPts val="0"/>
              </a:spcAft>
              <a:buNone/>
            </a:pPr>
            <a:r>
              <a:rPr lang="el-GR" sz="2800">
                <a:solidFill>
                  <a:schemeClr val="dk1"/>
                </a:solidFill>
                <a:latin typeface="Calibri"/>
                <a:ea typeface="Calibri"/>
                <a:cs typeface="Calibri"/>
                <a:sym typeface="Calibri"/>
              </a:rPr>
              <a:t> </a:t>
            </a:r>
            <a:endParaRPr/>
          </a:p>
          <a:p>
            <a:pPr indent="0" lvl="0" marL="0" marR="0" rtl="0" algn="l">
              <a:lnSpc>
                <a:spcPct val="90000"/>
              </a:lnSpc>
              <a:spcBef>
                <a:spcPts val="1200"/>
              </a:spcBef>
              <a:spcAft>
                <a:spcPts val="0"/>
              </a:spcAft>
              <a:buNone/>
            </a:pPr>
            <a:r>
              <a:rPr lang="el-GR" sz="2800">
                <a:solidFill>
                  <a:schemeClr val="dk1"/>
                </a:solidFill>
                <a:latin typeface="Calibri"/>
                <a:ea typeface="Calibri"/>
                <a:cs typeface="Calibri"/>
                <a:sym typeface="Calibri"/>
              </a:rPr>
              <a:t>Η λειτουργία της αφήγησης έχει προσδιοριστεί ως διαμεσολάβηση και μετάδοση γνώσεων και πληροφοριών μεταξύ των γενεών, ώστε να μάθουν οι νεότερες γενιές για τον πολιτισμό, τις κοσμοθεωρίες, τα ήθη και τις προσδοκίες, τους κανόνες και τις αξίες.</a:t>
            </a:r>
            <a:endParaRPr sz="28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l-GR" sz="2800">
                <a:solidFill>
                  <a:schemeClr val="dk1"/>
                </a:solidFill>
                <a:latin typeface="Calibri"/>
                <a:ea typeface="Calibri"/>
                <a:cs typeface="Calibri"/>
                <a:sym typeface="Calibri"/>
              </a:rPr>
              <a:t>(Tuwe, 2015)</a:t>
            </a:r>
            <a:endParaRPr/>
          </a:p>
        </p:txBody>
      </p:sp>
      <p:grpSp>
        <p:nvGrpSpPr>
          <p:cNvPr id="170" name="Google Shape;170;p10"/>
          <p:cNvGrpSpPr/>
          <p:nvPr/>
        </p:nvGrpSpPr>
        <p:grpSpPr>
          <a:xfrm>
            <a:off x="11219290" y="1"/>
            <a:ext cx="972709" cy="1935307"/>
            <a:chOff x="10918968" y="713127"/>
            <a:chExt cx="1273032" cy="2532832"/>
          </a:xfrm>
        </p:grpSpPr>
        <p:sp>
          <p:nvSpPr>
            <p:cNvPr id="171" name="Google Shape;171;p10"/>
            <p:cNvSpPr/>
            <p:nvPr/>
          </p:nvSpPr>
          <p:spPr>
            <a:xfrm rot="2700000">
              <a:off x="11052629" y="2120024"/>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0"/>
            <p:cNvSpPr/>
            <p:nvPr/>
          </p:nvSpPr>
          <p:spPr>
            <a:xfrm rot="-5400000">
              <a:off x="10289068" y="1343027"/>
              <a:ext cx="2532832" cy="1273032"/>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73" name="Google Shape;173;p10"/>
          <p:cNvPicPr preferRelativeResize="0"/>
          <p:nvPr/>
        </p:nvPicPr>
        <p:blipFill rotWithShape="1">
          <a:blip r:embed="rId3">
            <a:alphaModFix/>
          </a:blip>
          <a:srcRect b="0" l="0" r="0" t="0"/>
          <a:stretch/>
        </p:blipFill>
        <p:spPr>
          <a:xfrm>
            <a:off x="7521742" y="1670241"/>
            <a:ext cx="3591734" cy="2116558"/>
          </a:xfrm>
          <a:prstGeom prst="rect">
            <a:avLst/>
          </a:prstGeom>
          <a:noFill/>
          <a:ln>
            <a:noFill/>
          </a:ln>
        </p:spPr>
      </p:pic>
      <p:grpSp>
        <p:nvGrpSpPr>
          <p:cNvPr id="174" name="Google Shape;174;p10"/>
          <p:cNvGrpSpPr/>
          <p:nvPr/>
        </p:nvGrpSpPr>
        <p:grpSpPr>
          <a:xfrm>
            <a:off x="0" y="4601497"/>
            <a:ext cx="1014060" cy="2017580"/>
            <a:chOff x="0" y="4601497"/>
            <a:chExt cx="1014060" cy="2017580"/>
          </a:xfrm>
        </p:grpSpPr>
        <p:sp>
          <p:nvSpPr>
            <p:cNvPr id="175" name="Google Shape;175;p10"/>
            <p:cNvSpPr/>
            <p:nvPr/>
          </p:nvSpPr>
          <p:spPr>
            <a:xfrm rot="5400000">
              <a:off x="-501760" y="5103257"/>
              <a:ext cx="2017580" cy="1014060"/>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0"/>
            <p:cNvSpPr/>
            <p:nvPr/>
          </p:nvSpPr>
          <p:spPr>
            <a:xfrm rot="2700000">
              <a:off x="427916" y="572870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Storytelling, comunicación y ONG" id="177" name="Google Shape;177;p10"/>
          <p:cNvPicPr preferRelativeResize="0"/>
          <p:nvPr/>
        </p:nvPicPr>
        <p:blipFill rotWithShape="1">
          <a:blip r:embed="rId4">
            <a:alphaModFix/>
          </a:blip>
          <a:srcRect b="0" l="0" r="0" t="0"/>
          <a:stretch/>
        </p:blipFill>
        <p:spPr>
          <a:xfrm>
            <a:off x="7464749" y="4092496"/>
            <a:ext cx="3705719" cy="2084467"/>
          </a:xfrm>
          <a:prstGeom prst="rect">
            <a:avLst/>
          </a:prstGeom>
          <a:noFill/>
          <a:ln>
            <a:noFill/>
          </a:ln>
        </p:spPr>
      </p:pic>
      <p:sp>
        <p:nvSpPr>
          <p:cNvPr id="178" name="Google Shape;178;p10"/>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179" name="Google Shape;179;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0" name="Google Shape;180;p10"/>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181" name="Google Shape;181;p10"/>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182" name="Google Shape;182;p10"/>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1"/>
          <p:cNvSpPr txBox="1"/>
          <p:nvPr/>
        </p:nvSpPr>
        <p:spPr>
          <a:xfrm>
            <a:off x="934581" y="465992"/>
            <a:ext cx="6683655" cy="5162149"/>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None/>
            </a:pPr>
            <a:r>
              <a:rPr lang="el-GR" sz="2800">
                <a:solidFill>
                  <a:schemeClr val="dk1"/>
                </a:solidFill>
                <a:latin typeface="Calibri"/>
                <a:ea typeface="Calibri"/>
                <a:cs typeface="Calibri"/>
                <a:sym typeface="Calibri"/>
              </a:rPr>
              <a:t>Αφήγηση είναι η πράξη της αναδιήγησης μιας ιστορίας ή αφήγησης σε έναν ή περισσότερους ακροατές με τη φωνή και τις χειρονομίες του ατόμου. Δεν είναι το ίδιο με την απαγγελία ενός έργου από μνήμης ή την ανάγνωση μιας ιστορίας φωναχτά.</a:t>
            </a:r>
            <a:endParaRPr sz="28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l-GR" sz="2800">
                <a:solidFill>
                  <a:schemeClr val="dk1"/>
                </a:solidFill>
                <a:latin typeface="Calibri"/>
                <a:ea typeface="Calibri"/>
                <a:cs typeface="Calibri"/>
                <a:sym typeface="Calibri"/>
              </a:rPr>
              <a:t>Μια σειρά από νοητικές μεταφορές και εικόνες που συνδέονται με τις λέξεις δημιουργούνται και παράγονται από τον αφηγητή.</a:t>
            </a:r>
            <a:endParaRPr sz="28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l-GR" sz="2800">
                <a:solidFill>
                  <a:schemeClr val="dk1"/>
                </a:solidFill>
                <a:latin typeface="Calibri"/>
                <a:ea typeface="Calibri"/>
                <a:cs typeface="Calibri"/>
                <a:sym typeface="Calibri"/>
              </a:rPr>
              <a:t>Αυτό σημαίνει ότι η αφήγηση ιστοριών μπορεί να πάρει τη μορφή τραγουδιών, μουσικής, χορών, θεατρικών έργων, δραμάτων και ποίησης. Οι τραγουδισμένες ιστορίες μπορεί να συνοδεύονται από μουσική συνοδεία με ένα συγκεκριμένο όργανο.</a:t>
            </a:r>
            <a:endParaRPr sz="28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l-GR" sz="2800">
                <a:solidFill>
                  <a:schemeClr val="dk1"/>
                </a:solidFill>
                <a:latin typeface="Calibri"/>
                <a:ea typeface="Calibri"/>
                <a:cs typeface="Calibri"/>
                <a:sym typeface="Calibri"/>
              </a:rPr>
              <a:t>(Yale National Initiative, 2008)</a:t>
            </a:r>
            <a:endParaRPr sz="2800">
              <a:solidFill>
                <a:schemeClr val="dk1"/>
              </a:solidFill>
              <a:latin typeface="Calibri"/>
              <a:ea typeface="Calibri"/>
              <a:cs typeface="Calibri"/>
              <a:sym typeface="Calibri"/>
            </a:endParaRPr>
          </a:p>
        </p:txBody>
      </p:sp>
      <p:grpSp>
        <p:nvGrpSpPr>
          <p:cNvPr id="189" name="Google Shape;189;p11"/>
          <p:cNvGrpSpPr/>
          <p:nvPr/>
        </p:nvGrpSpPr>
        <p:grpSpPr>
          <a:xfrm>
            <a:off x="11219290" y="1"/>
            <a:ext cx="972709" cy="1935307"/>
            <a:chOff x="10918968" y="713127"/>
            <a:chExt cx="1273032" cy="2532832"/>
          </a:xfrm>
        </p:grpSpPr>
        <p:sp>
          <p:nvSpPr>
            <p:cNvPr id="190" name="Google Shape;190;p11"/>
            <p:cNvSpPr/>
            <p:nvPr/>
          </p:nvSpPr>
          <p:spPr>
            <a:xfrm rot="2700000">
              <a:off x="11052629" y="2120024"/>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1"/>
            <p:cNvSpPr/>
            <p:nvPr/>
          </p:nvSpPr>
          <p:spPr>
            <a:xfrm rot="-5400000">
              <a:off x="10289068" y="1343027"/>
              <a:ext cx="2532832" cy="1273032"/>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92" name="Google Shape;192;p11"/>
          <p:cNvGrpSpPr/>
          <p:nvPr/>
        </p:nvGrpSpPr>
        <p:grpSpPr>
          <a:xfrm>
            <a:off x="0" y="4601497"/>
            <a:ext cx="1014060" cy="2017580"/>
            <a:chOff x="0" y="4601497"/>
            <a:chExt cx="1014060" cy="2017580"/>
          </a:xfrm>
        </p:grpSpPr>
        <p:sp>
          <p:nvSpPr>
            <p:cNvPr id="193" name="Google Shape;193;p11"/>
            <p:cNvSpPr/>
            <p:nvPr/>
          </p:nvSpPr>
          <p:spPr>
            <a:xfrm rot="5400000">
              <a:off x="-501760" y="5103257"/>
              <a:ext cx="2017580" cy="1014060"/>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1"/>
            <p:cNvSpPr/>
            <p:nvPr/>
          </p:nvSpPr>
          <p:spPr>
            <a:xfrm rot="2700000">
              <a:off x="427916" y="572870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Persian story teller stock image | Look and Learn" id="195" name="Google Shape;195;p11"/>
          <p:cNvPicPr preferRelativeResize="0"/>
          <p:nvPr/>
        </p:nvPicPr>
        <p:blipFill rotWithShape="1">
          <a:blip r:embed="rId3">
            <a:alphaModFix/>
          </a:blip>
          <a:srcRect b="0" l="0" r="0" t="0"/>
          <a:stretch/>
        </p:blipFill>
        <p:spPr>
          <a:xfrm>
            <a:off x="7972921" y="936380"/>
            <a:ext cx="3047033" cy="3857003"/>
          </a:xfrm>
          <a:prstGeom prst="rect">
            <a:avLst/>
          </a:prstGeom>
          <a:noFill/>
          <a:ln>
            <a:noFill/>
          </a:ln>
        </p:spPr>
      </p:pic>
      <p:sp>
        <p:nvSpPr>
          <p:cNvPr id="196" name="Google Shape;196;p11"/>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197" name="Google Shape;197;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8" name="Google Shape;198;p1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199" name="Google Shape;199;p11"/>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00" name="Google Shape;200;p11"/>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pic>
        <p:nvPicPr>
          <p:cNvPr id="201" name="Google Shape;201;p11"/>
          <p:cNvPicPr preferRelativeResize="0"/>
          <p:nvPr/>
        </p:nvPicPr>
        <p:blipFill rotWithShape="1">
          <a:blip r:embed="rId6">
            <a:alphaModFix/>
          </a:blip>
          <a:srcRect b="0" l="0" r="0" t="0"/>
          <a:stretch/>
        </p:blipFill>
        <p:spPr>
          <a:xfrm>
            <a:off x="7972921" y="4857699"/>
            <a:ext cx="3047033" cy="17955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2"/>
          <p:cNvSpPr txBox="1"/>
          <p:nvPr/>
        </p:nvSpPr>
        <p:spPr>
          <a:xfrm>
            <a:off x="749396" y="721662"/>
            <a:ext cx="10625243" cy="18347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l-GR" sz="2800">
                <a:solidFill>
                  <a:schemeClr val="dk1"/>
                </a:solidFill>
                <a:latin typeface="Calibri"/>
                <a:ea typeface="Calibri"/>
                <a:cs typeface="Calibri"/>
                <a:sym typeface="Calibri"/>
              </a:rPr>
              <a:t>Κάθε ανθρώπινος πολιτισμός στον πλανήτη φαίνεται ότι αφηγείται ιστορίες ως μέσο, για να κατανοήσει τον κόσμο. Οι παραδόσεις της αφήγησης ποικίλλουν ανά τον κόσμο, αλλά πολλά στοιχεία παραμένουν σταθερά, όπως η προφορική αφήγηση, οι ηθικές διδασκαλίες, οι χειρονομίες και η επανάληψη.</a:t>
            </a:r>
            <a:endParaRPr sz="2800">
              <a:solidFill>
                <a:schemeClr val="dk1"/>
              </a:solidFill>
              <a:latin typeface="Calibri"/>
              <a:ea typeface="Calibri"/>
              <a:cs typeface="Calibri"/>
              <a:sym typeface="Calibri"/>
            </a:endParaRPr>
          </a:p>
        </p:txBody>
      </p:sp>
      <p:grpSp>
        <p:nvGrpSpPr>
          <p:cNvPr id="208" name="Google Shape;208;p12"/>
          <p:cNvGrpSpPr/>
          <p:nvPr/>
        </p:nvGrpSpPr>
        <p:grpSpPr>
          <a:xfrm>
            <a:off x="11219290" y="1"/>
            <a:ext cx="972709" cy="1935307"/>
            <a:chOff x="10918968" y="713127"/>
            <a:chExt cx="1273032" cy="2532832"/>
          </a:xfrm>
        </p:grpSpPr>
        <p:sp>
          <p:nvSpPr>
            <p:cNvPr id="209" name="Google Shape;209;p12"/>
            <p:cNvSpPr/>
            <p:nvPr/>
          </p:nvSpPr>
          <p:spPr>
            <a:xfrm rot="2700000">
              <a:off x="11052629" y="2120024"/>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2"/>
            <p:cNvSpPr/>
            <p:nvPr/>
          </p:nvSpPr>
          <p:spPr>
            <a:xfrm rot="-5400000">
              <a:off x="10289068" y="1343027"/>
              <a:ext cx="2532832" cy="1273032"/>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1" name="Google Shape;211;p12"/>
          <p:cNvGrpSpPr/>
          <p:nvPr/>
        </p:nvGrpSpPr>
        <p:grpSpPr>
          <a:xfrm>
            <a:off x="0" y="4601497"/>
            <a:ext cx="1014060" cy="2017580"/>
            <a:chOff x="0" y="4601497"/>
            <a:chExt cx="1014060" cy="2017580"/>
          </a:xfrm>
        </p:grpSpPr>
        <p:sp>
          <p:nvSpPr>
            <p:cNvPr id="212" name="Google Shape;212;p12"/>
            <p:cNvSpPr/>
            <p:nvPr/>
          </p:nvSpPr>
          <p:spPr>
            <a:xfrm rot="5400000">
              <a:off x="-501760" y="5103257"/>
              <a:ext cx="2017580" cy="1014060"/>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2"/>
            <p:cNvSpPr/>
            <p:nvPr/>
          </p:nvSpPr>
          <p:spPr>
            <a:xfrm rot="2700000">
              <a:off x="427916" y="572870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14" name="Google Shape;214;p12"/>
          <p:cNvPicPr preferRelativeResize="0"/>
          <p:nvPr/>
        </p:nvPicPr>
        <p:blipFill rotWithShape="1">
          <a:blip r:embed="rId3">
            <a:alphaModFix/>
          </a:blip>
          <a:srcRect b="0" l="0" r="0" t="0"/>
          <a:stretch/>
        </p:blipFill>
        <p:spPr>
          <a:xfrm>
            <a:off x="1106068" y="2796954"/>
            <a:ext cx="5764233" cy="3391710"/>
          </a:xfrm>
          <a:prstGeom prst="rect">
            <a:avLst/>
          </a:prstGeom>
          <a:noFill/>
          <a:ln>
            <a:noFill/>
          </a:ln>
        </p:spPr>
      </p:pic>
      <p:pic>
        <p:nvPicPr>
          <p:cNvPr descr="4,004 Storyteller Stock Photos, Pictures &amp;amp; Royalty-Free Images - iStock" id="215" name="Google Shape;215;p12"/>
          <p:cNvPicPr preferRelativeResize="0"/>
          <p:nvPr/>
        </p:nvPicPr>
        <p:blipFill rotWithShape="1">
          <a:blip r:embed="rId4">
            <a:alphaModFix/>
          </a:blip>
          <a:srcRect b="0" l="0" r="0" t="0"/>
          <a:stretch/>
        </p:blipFill>
        <p:spPr>
          <a:xfrm>
            <a:off x="6426625" y="2796955"/>
            <a:ext cx="4792666" cy="3402792"/>
          </a:xfrm>
          <a:prstGeom prst="rect">
            <a:avLst/>
          </a:prstGeom>
          <a:noFill/>
          <a:ln>
            <a:noFill/>
          </a:ln>
        </p:spPr>
      </p:pic>
      <p:sp>
        <p:nvSpPr>
          <p:cNvPr id="216" name="Google Shape;216;p12"/>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217" name="Google Shape;217;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8" name="Google Shape;218;p12"/>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219" name="Google Shape;219;p12"/>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20" name="Google Shape;220;p12"/>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6" name="Google Shape;226;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7" name="Google Shape;227;p13"/>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228" name="Google Shape;228;p13"/>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29" name="Google Shape;229;p13"/>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230" name="Google Shape;230;p13"/>
          <p:cNvSpPr txBox="1"/>
          <p:nvPr/>
        </p:nvSpPr>
        <p:spPr>
          <a:xfrm>
            <a:off x="212219" y="2542506"/>
            <a:ext cx="3974841"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Τι είναι η</a:t>
            </a:r>
            <a:endParaRPr/>
          </a:p>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Αφρικανική αφήγηση;</a:t>
            </a:r>
            <a:endParaRPr sz="4000">
              <a:solidFill>
                <a:srgbClr val="35475C"/>
              </a:solidFill>
              <a:latin typeface="Arial Black"/>
              <a:ea typeface="Arial Black"/>
              <a:cs typeface="Arial Black"/>
              <a:sym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4"/>
          <p:cNvSpPr txBox="1"/>
          <p:nvPr/>
        </p:nvSpPr>
        <p:spPr>
          <a:xfrm>
            <a:off x="862583" y="464952"/>
            <a:ext cx="10512056" cy="1891380"/>
          </a:xfrm>
          <a:prstGeom prst="rect">
            <a:avLst/>
          </a:prstGeom>
          <a:noFill/>
          <a:ln>
            <a:noFill/>
          </a:ln>
        </p:spPr>
        <p:txBody>
          <a:bodyPr anchorCtr="0" anchor="ctr" bIns="45700" lIns="91425" spcFirstLastPara="1" rIns="91425" wrap="square" tIns="45700">
            <a:normAutofit lnSpcReduction="20000"/>
          </a:bodyPr>
          <a:lstStyle/>
          <a:p>
            <a:pPr indent="0" lvl="0" marL="0" marR="0" rtl="0" algn="just">
              <a:lnSpc>
                <a:spcPct val="90000"/>
              </a:lnSpc>
              <a:spcBef>
                <a:spcPts val="0"/>
              </a:spcBef>
              <a:spcAft>
                <a:spcPts val="0"/>
              </a:spcAft>
              <a:buNone/>
            </a:pPr>
            <a:r>
              <a:rPr lang="el-GR" sz="2400">
                <a:solidFill>
                  <a:schemeClr val="dk1"/>
                </a:solidFill>
                <a:latin typeface="Calibri"/>
                <a:ea typeface="Calibri"/>
                <a:cs typeface="Calibri"/>
                <a:sym typeface="Calibri"/>
              </a:rPr>
              <a:t>Οι Αφρικανοί παραδοσιακά εκτιμούν τις καλές ιστορίες και τους ζωντανούς παραμυθάδες, επειδή έχουν τις ρίζες τους στον προφορικό πολιτισμό και τις παραδόσεις.</a:t>
            </a:r>
            <a:endParaRPr/>
          </a:p>
          <a:p>
            <a:pPr indent="0" lvl="0" marL="0" marR="0" rtl="0" algn="just">
              <a:lnSpc>
                <a:spcPct val="90000"/>
              </a:lnSpc>
              <a:spcBef>
                <a:spcPts val="1200"/>
              </a:spcBef>
              <a:spcAft>
                <a:spcPts val="0"/>
              </a:spcAft>
              <a:buNone/>
            </a:pPr>
            <a:r>
              <a:rPr lang="el-GR" sz="2400">
                <a:solidFill>
                  <a:schemeClr val="dk1"/>
                </a:solidFill>
                <a:latin typeface="Calibri"/>
                <a:ea typeface="Calibri"/>
                <a:cs typeface="Calibri"/>
                <a:sym typeface="Calibri"/>
              </a:rPr>
              <a:t>Παρόλο που υπάρχουν αρχαίες γραπτές παραδόσεις στην αφρικανική ήπειρο, οι περισσότεροι Αφρικανοί σήμερα, όπως και στο παρελθόν, είναι κυρίως ομιλούντες λαοί και οι μορφές τέχνης και οι ιστορίες τους λέγονται προφορικά παρά γραπτά.</a:t>
            </a:r>
            <a:endParaRPr sz="2400">
              <a:solidFill>
                <a:schemeClr val="dk1"/>
              </a:solidFill>
              <a:latin typeface="Calibri"/>
              <a:ea typeface="Calibri"/>
              <a:cs typeface="Calibri"/>
              <a:sym typeface="Calibri"/>
            </a:endParaRPr>
          </a:p>
        </p:txBody>
      </p:sp>
      <p:pic>
        <p:nvPicPr>
          <p:cNvPr id="237" name="Google Shape;237;p14"/>
          <p:cNvPicPr preferRelativeResize="0"/>
          <p:nvPr/>
        </p:nvPicPr>
        <p:blipFill rotWithShape="1">
          <a:blip r:embed="rId3">
            <a:alphaModFix/>
          </a:blip>
          <a:srcRect b="0" l="0" r="0" t="0"/>
          <a:stretch/>
        </p:blipFill>
        <p:spPr>
          <a:xfrm>
            <a:off x="5200369" y="2494661"/>
            <a:ext cx="6174270" cy="3638409"/>
          </a:xfrm>
          <a:prstGeom prst="rect">
            <a:avLst/>
          </a:prstGeom>
          <a:noFill/>
          <a:ln>
            <a:noFill/>
          </a:ln>
        </p:spPr>
      </p:pic>
      <p:sp>
        <p:nvSpPr>
          <p:cNvPr id="238" name="Google Shape;238;p14"/>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239" name="Google Shape;239;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0" name="Google Shape;240;p14"/>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41" name="Google Shape;241;p14"/>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pic>
        <p:nvPicPr>
          <p:cNvPr descr="Why The Most Important Person in Africa is the Storyteller | Afrocentric  Confessions" id="242" name="Google Shape;242;p14"/>
          <p:cNvPicPr preferRelativeResize="0"/>
          <p:nvPr/>
        </p:nvPicPr>
        <p:blipFill rotWithShape="1">
          <a:blip r:embed="rId6">
            <a:alphaModFix/>
          </a:blip>
          <a:srcRect b="0" l="0" r="0" t="0"/>
          <a:stretch/>
        </p:blipFill>
        <p:spPr>
          <a:xfrm>
            <a:off x="853523" y="2421924"/>
            <a:ext cx="5136534" cy="371114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5"/>
          <p:cNvSpPr txBox="1"/>
          <p:nvPr/>
        </p:nvSpPr>
        <p:spPr>
          <a:xfrm>
            <a:off x="817685" y="861647"/>
            <a:ext cx="6030977" cy="538114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l-GR" sz="2400">
                <a:solidFill>
                  <a:schemeClr val="dk1"/>
                </a:solidFill>
                <a:latin typeface="Calibri"/>
                <a:ea typeface="Calibri"/>
                <a:cs typeface="Calibri"/>
                <a:sym typeface="Calibri"/>
              </a:rPr>
              <a:t>Η αφήγηση ιστοριών χρησιμοποιείται εδώ και πολύ καιρό στον αφρικανικό πολιτισμό για τη μεταβίβαση παραδόσεων, κωδίκων και αξιών αποδεκτής συμπεριφοράς, καθώς και για την τήρηση και τη διατήρηση της κοινωνικής τάξης.</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Πριν από την εφεύρεση της γραφής και της ανάγνωσης, οι Αφρικανοί χρησιμοποιούσαν την αφήγηση ιστοριών, για να διατηρήσουν την ιστορία, τον παραδοσιακό πολιτισμό και τις τελετουργίες τους.</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Η αφρικανική αφήγηση ιστοριών είναι μια από τις παλαιότερες παραδόσεις του αφρικανικού πολιτισμού σε ολόκληρη την ήπειρο.</a:t>
            </a:r>
            <a:endParaRPr sz="2400">
              <a:solidFill>
                <a:schemeClr val="dk1"/>
              </a:solidFill>
              <a:latin typeface="Calibri"/>
              <a:ea typeface="Calibri"/>
              <a:cs typeface="Calibri"/>
              <a:sym typeface="Calibri"/>
            </a:endParaRPr>
          </a:p>
        </p:txBody>
      </p:sp>
      <p:sp>
        <p:nvSpPr>
          <p:cNvPr id="249" name="Google Shape;249;p15"/>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250" name="Google Shape;250;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1" name="Google Shape;251;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sp>
        <p:nvSpPr>
          <p:cNvPr id="252" name="Google Shape;252;p15"/>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53" name="Google Shape;253;p15"/>
          <p:cNvPicPr preferRelativeResize="0"/>
          <p:nvPr/>
        </p:nvPicPr>
        <p:blipFill rotWithShape="1">
          <a:blip r:embed="rId4">
            <a:alphaModFix/>
          </a:blip>
          <a:srcRect b="0" l="0" r="0" t="0"/>
          <a:stretch/>
        </p:blipFill>
        <p:spPr>
          <a:xfrm>
            <a:off x="11374639" y="152449"/>
            <a:ext cx="462675" cy="709197"/>
          </a:xfrm>
          <a:prstGeom prst="rect">
            <a:avLst/>
          </a:prstGeom>
          <a:noFill/>
          <a:ln>
            <a:noFill/>
          </a:ln>
        </p:spPr>
      </p:pic>
      <p:pic>
        <p:nvPicPr>
          <p:cNvPr id="254" name="Google Shape;254;p15"/>
          <p:cNvPicPr preferRelativeResize="0"/>
          <p:nvPr/>
        </p:nvPicPr>
        <p:blipFill rotWithShape="1">
          <a:blip r:embed="rId5">
            <a:alphaModFix/>
          </a:blip>
          <a:srcRect b="0" l="0" r="0" t="0"/>
          <a:stretch/>
        </p:blipFill>
        <p:spPr>
          <a:xfrm>
            <a:off x="7194974" y="3824715"/>
            <a:ext cx="4129642" cy="2631989"/>
          </a:xfrm>
          <a:prstGeom prst="rect">
            <a:avLst/>
          </a:prstGeom>
          <a:noFill/>
          <a:ln>
            <a:noFill/>
          </a:ln>
        </p:spPr>
      </p:pic>
      <p:pic>
        <p:nvPicPr>
          <p:cNvPr descr="Pin on Storytelling Around the World" id="255" name="Google Shape;255;p15"/>
          <p:cNvPicPr preferRelativeResize="0"/>
          <p:nvPr/>
        </p:nvPicPr>
        <p:blipFill rotWithShape="1">
          <a:blip r:embed="rId6">
            <a:alphaModFix/>
          </a:blip>
          <a:srcRect b="0" l="0" r="0" t="0"/>
          <a:stretch/>
        </p:blipFill>
        <p:spPr>
          <a:xfrm>
            <a:off x="7241948" y="1300044"/>
            <a:ext cx="4132691" cy="34198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1" name="Google Shape;261;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2" name="Google Shape;262;p16"/>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263" name="Google Shape;263;p16"/>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64" name="Google Shape;264;p16"/>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265" name="Google Shape;265;p16"/>
          <p:cNvSpPr txBox="1"/>
          <p:nvPr/>
        </p:nvSpPr>
        <p:spPr>
          <a:xfrm>
            <a:off x="212219" y="2542506"/>
            <a:ext cx="3974841"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Αφρικανική έννοια του Ubuntu</a:t>
            </a:r>
            <a:endParaRPr sz="4000">
              <a:solidFill>
                <a:srgbClr val="35475C"/>
              </a:solidFill>
              <a:latin typeface="Arial Black"/>
              <a:ea typeface="Arial Black"/>
              <a:cs typeface="Arial Black"/>
              <a:sym typeface="Arial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17"/>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txBox="1"/>
          <p:nvPr/>
        </p:nvSpPr>
        <p:spPr>
          <a:xfrm>
            <a:off x="817685" y="620552"/>
            <a:ext cx="6190436" cy="5479567"/>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None/>
            </a:pPr>
            <a:r>
              <a:rPr lang="el-GR" sz="2000">
                <a:solidFill>
                  <a:schemeClr val="dk1"/>
                </a:solidFill>
                <a:latin typeface="Calibri"/>
                <a:ea typeface="Calibri"/>
                <a:cs typeface="Calibri"/>
                <a:sym typeface="Calibri"/>
              </a:rPr>
              <a:t>Οι παραδοσιακές ιστορίες για τους αφρικανικούς λαούς βασίζονται στην ουσία της ανθρώπινης εμπειρίας, συμπεριλαμβανομένων των αγώνων για καλλιέργεια της γης και τα στοιχεία της φύσης, τη μετακίνηση και τη μετανάστευση, τους πολέμους μεταξύ βασιλείων, τις συγκρούσεις για βοσκοτόπια και νερόλακκους, την αντιμετώπιση των μυστηρίων της ύπαρξης, τη ζωή και τον θάνατο.</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Οι αφρικανικές ιστορίες αντικατοπτρίζουν τις σχέσεις ανθρώπου προς άνθρωπο, ανθρώπου προς γυναίκα και ανθρώπου προς ζώο. Η αφρικανική έννοια του "Ubuntu" το τιμά αυτό. "Είμαι αυτό που είμαι εξαιτίας σου", λέει το Ubuntu. Ολόκληρη η έννοια περιστρέφεται γύρω από τους ανθρώπους ή την ανθρωπότητα.</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Αυτές οι ιστορίες εξηγούν φυσικά φαινόμενα, διδάσκουν ηθική, δίνουν στους Αφρικανούς μια αίσθηση ταυτότητας και είναι ταυτόχρονα διασκεδαστικές και διδακτικές.</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Οι ιστορίες με τα ζώα απατεώνες είναι οι πιο δημοφιλείς μεταξύ των λαϊκών παραμυθιών, επειδή παρουσιάζουν ένα ζώο απατεώνα που έχει ανθρώπινες συνήθειες, πεποιθήσεις και αδυναμίες. Αυτές οι ιστορίες ενσταλάζουν ηθικές αξίες στα μέλη της φυλής ή της κοινότητας.</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(Yale National Initiative, 2008)</a:t>
            </a:r>
            <a:endParaRPr/>
          </a:p>
        </p:txBody>
      </p:sp>
      <p:pic>
        <p:nvPicPr>
          <p:cNvPr id="272" name="Google Shape;272;p17"/>
          <p:cNvPicPr preferRelativeResize="0"/>
          <p:nvPr/>
        </p:nvPicPr>
        <p:blipFill rotWithShape="1">
          <a:blip r:embed="rId3">
            <a:alphaModFix/>
          </a:blip>
          <a:srcRect b="0" l="0" r="0" t="0"/>
          <a:stretch/>
        </p:blipFill>
        <p:spPr>
          <a:xfrm>
            <a:off x="7359758" y="168876"/>
            <a:ext cx="4466405" cy="2631989"/>
          </a:xfrm>
          <a:prstGeom prst="rect">
            <a:avLst/>
          </a:prstGeom>
          <a:noFill/>
          <a:ln>
            <a:noFill/>
          </a:ln>
        </p:spPr>
      </p:pic>
      <p:pic>
        <p:nvPicPr>
          <p:cNvPr descr="Oral Literature in Africa - 1. The &amp;#39;Oral&amp;#39; Nature of African Unwritten  Literature - Open Book Publishers" id="273" name="Google Shape;273;p17"/>
          <p:cNvPicPr preferRelativeResize="0"/>
          <p:nvPr/>
        </p:nvPicPr>
        <p:blipFill rotWithShape="1">
          <a:blip r:embed="rId4">
            <a:alphaModFix/>
          </a:blip>
          <a:srcRect b="0" l="0" r="0" t="0"/>
          <a:stretch/>
        </p:blipFill>
        <p:spPr>
          <a:xfrm>
            <a:off x="7425888" y="2961503"/>
            <a:ext cx="4153534" cy="3281292"/>
          </a:xfrm>
          <a:prstGeom prst="rect">
            <a:avLst/>
          </a:prstGeom>
          <a:noFill/>
          <a:ln>
            <a:noFill/>
          </a:ln>
        </p:spPr>
      </p:pic>
      <p:sp>
        <p:nvSpPr>
          <p:cNvPr id="274" name="Google Shape;274;p17"/>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275" name="Google Shape;275;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6" name="Google Shape;276;p17"/>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277" name="Google Shape;277;p17"/>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78" name="Google Shape;278;p17"/>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4" name="Google Shape;284;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5" name="Google Shape;285;p1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286" name="Google Shape;286;p18"/>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87" name="Google Shape;287;p18"/>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288" name="Google Shape;288;p18"/>
          <p:cNvSpPr txBox="1"/>
          <p:nvPr/>
        </p:nvSpPr>
        <p:spPr>
          <a:xfrm>
            <a:off x="212219" y="2151727"/>
            <a:ext cx="3974841"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Η μοναδικότητα της αφρικανικής αφήγησης</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19"/>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9"/>
          <p:cNvSpPr txBox="1"/>
          <p:nvPr/>
        </p:nvSpPr>
        <p:spPr>
          <a:xfrm>
            <a:off x="838200" y="951785"/>
            <a:ext cx="6797405" cy="5168929"/>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None/>
            </a:pPr>
            <a:r>
              <a:rPr lang="el-GR" sz="2000">
                <a:solidFill>
                  <a:schemeClr val="dk1"/>
                </a:solidFill>
                <a:latin typeface="Calibri"/>
                <a:ea typeface="Calibri"/>
                <a:cs typeface="Calibri"/>
                <a:sym typeface="Calibri"/>
              </a:rPr>
              <a:t>Η ιδιαιτερότητα των αφρικανικών παραμυθιών έγκειται στην ικανότητά τους να προσφέρουν ψυχαγωγία, να ικανοποιούν τις περιέργειες των Αφρικανών και να διδάσκουν και να μεταδίδουν σημαντικά ηθικά διδάγματα για την καθημερινή ζωή.</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Η γλωσσική επανάληψη, ο ρυθμός και η χειρονομία αποτελούν σημαντικές πτυχές της αφρικανικής προφορικής αφήγησης. Οι λέξεις, οι φράσεις, οι χειρονομίες και οι στίχοι ή οι στροφές επαναλαμβάνονται από τους παραμυθάδες. Η χρήση τεχνικών επανάληψης διευκολύνει την κατανόηση και την ανάκληση των ιστοριών από τη μνήμη.</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Όταν το κοινό είναι εξοικειωμένο με τις ιστορίες, συμμετέχει ενεργά στη μάθηση σημαντικών πτυχών του πολιτισμού του.</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Η αφήγηση ιστοριών στην Αφρική γίνεται με ποικίλους τρόπους και έχει εξυπηρετήσει ποικίλους σκοπούς. Πολλά παιδιά εκτιμούν την αφήγηση ιστοριών, επειδή στο δημοτικό σχολείο συχνά υποχρεούνται να αφηγούνται ιστορίες στις τάξεις τους ως μέρος του προγράμματος σπουδών.</a:t>
            </a:r>
            <a:endParaRPr/>
          </a:p>
          <a:p>
            <a:pPr indent="0" lvl="0" marL="0" marR="0" rtl="0" algn="l">
              <a:lnSpc>
                <a:spcPct val="90000"/>
              </a:lnSpc>
              <a:spcBef>
                <a:spcPts val="1200"/>
              </a:spcBef>
              <a:spcAft>
                <a:spcPts val="0"/>
              </a:spcAft>
              <a:buNone/>
            </a:pPr>
            <a:r>
              <a:t/>
            </a:r>
            <a:endParaRPr sz="20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(Tuwe, 2015)</a:t>
            </a:r>
            <a:endParaRPr/>
          </a:p>
        </p:txBody>
      </p:sp>
      <p:pic>
        <p:nvPicPr>
          <p:cNvPr descr="Donate to my African Night Entertainment project - Rotimi Ogunjobi" id="295" name="Google Shape;295;p19"/>
          <p:cNvPicPr preferRelativeResize="0"/>
          <p:nvPr/>
        </p:nvPicPr>
        <p:blipFill rotWithShape="1">
          <a:blip r:embed="rId3">
            <a:alphaModFix/>
          </a:blip>
          <a:srcRect b="0" l="0" r="0" t="0"/>
          <a:stretch/>
        </p:blipFill>
        <p:spPr>
          <a:xfrm>
            <a:off x="7997556" y="951785"/>
            <a:ext cx="3995623" cy="2707656"/>
          </a:xfrm>
          <a:prstGeom prst="rect">
            <a:avLst/>
          </a:prstGeom>
          <a:noFill/>
          <a:ln>
            <a:noFill/>
          </a:ln>
        </p:spPr>
      </p:pic>
      <p:pic>
        <p:nvPicPr>
          <p:cNvPr id="296" name="Google Shape;296;p19"/>
          <p:cNvPicPr preferRelativeResize="0"/>
          <p:nvPr/>
        </p:nvPicPr>
        <p:blipFill rotWithShape="1">
          <a:blip r:embed="rId4">
            <a:alphaModFix/>
          </a:blip>
          <a:srcRect b="0" l="0" r="0" t="0"/>
          <a:stretch/>
        </p:blipFill>
        <p:spPr>
          <a:xfrm>
            <a:off x="7997556" y="3734175"/>
            <a:ext cx="3995623" cy="2354563"/>
          </a:xfrm>
          <a:prstGeom prst="rect">
            <a:avLst/>
          </a:prstGeom>
          <a:noFill/>
          <a:ln>
            <a:noFill/>
          </a:ln>
        </p:spPr>
      </p:pic>
      <p:sp>
        <p:nvSpPr>
          <p:cNvPr id="297" name="Google Shape;297;p19"/>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298" name="Google Shape;298;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9" name="Google Shape;299;p19"/>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00" name="Google Shape;300;p19"/>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01" name="Google Shape;301;p19"/>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b="0" l="0" r="0" t="0"/>
          <a:stretch/>
        </p:blipFill>
        <p:spPr>
          <a:xfrm>
            <a:off x="0" y="37250"/>
            <a:ext cx="12192000" cy="6858000"/>
          </a:xfrm>
          <a:prstGeom prst="rect">
            <a:avLst/>
          </a:prstGeom>
          <a:noFill/>
          <a:ln>
            <a:noFill/>
          </a:ln>
        </p:spPr>
      </p:pic>
      <p:pic>
        <p:nvPicPr>
          <p:cNvPr id="92" name="Google Shape;92;p2"/>
          <p:cNvPicPr preferRelativeResize="0"/>
          <p:nvPr/>
        </p:nvPicPr>
        <p:blipFill rotWithShape="1">
          <a:blip r:embed="rId4">
            <a:alphaModFix/>
          </a:blip>
          <a:srcRect b="0" l="0" r="0" t="0"/>
          <a:stretch/>
        </p:blipFill>
        <p:spPr>
          <a:xfrm rot="5400000">
            <a:off x="4017639" y="-488420"/>
            <a:ext cx="4156720" cy="7335722"/>
          </a:xfrm>
          <a:prstGeom prst="rect">
            <a:avLst/>
          </a:prstGeom>
          <a:noFill/>
          <a:ln>
            <a:noFill/>
          </a:ln>
        </p:spPr>
      </p:pic>
      <p:sp>
        <p:nvSpPr>
          <p:cNvPr id="93" name="Google Shape;93;p2"/>
          <p:cNvSpPr txBox="1"/>
          <p:nvPr/>
        </p:nvSpPr>
        <p:spPr>
          <a:xfrm>
            <a:off x="2997275" y="2302275"/>
            <a:ext cx="6400800" cy="230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3600">
                <a:solidFill>
                  <a:srgbClr val="FD3259"/>
                </a:solidFill>
                <a:latin typeface="Arial Black"/>
                <a:ea typeface="Arial Black"/>
                <a:cs typeface="Arial Black"/>
                <a:sym typeface="Arial Black"/>
              </a:rPr>
              <a:t>Μάθημα</a:t>
            </a:r>
            <a:r>
              <a:rPr b="0" i="0" lang="el-GR" sz="3600" u="none" cap="none" strike="noStrike">
                <a:solidFill>
                  <a:srgbClr val="FD3259"/>
                </a:solidFill>
                <a:latin typeface="Arial Black"/>
                <a:ea typeface="Arial Black"/>
                <a:cs typeface="Arial Black"/>
                <a:sym typeface="Arial Black"/>
              </a:rPr>
              <a:t> 1</a:t>
            </a:r>
            <a:endParaRPr/>
          </a:p>
          <a:p>
            <a:pPr indent="0" lvl="0" marL="0" marR="0" rtl="0" algn="ctr">
              <a:spcBef>
                <a:spcPts val="0"/>
              </a:spcBef>
              <a:spcAft>
                <a:spcPts val="0"/>
              </a:spcAft>
              <a:buNone/>
            </a:pPr>
            <a:r>
              <a:rPr b="0" i="0" lang="el-GR" sz="3600" u="none" cap="none" strike="noStrike">
                <a:solidFill>
                  <a:srgbClr val="FD3259"/>
                </a:solidFill>
                <a:latin typeface="Arial Black"/>
                <a:ea typeface="Arial Black"/>
                <a:cs typeface="Arial Black"/>
                <a:sym typeface="Arial Black"/>
              </a:rPr>
              <a:t>Εισαγωγή στην</a:t>
            </a:r>
            <a:r>
              <a:rPr lang="el-GR" sz="3600">
                <a:solidFill>
                  <a:srgbClr val="FD3259"/>
                </a:solidFill>
                <a:latin typeface="Arial Black"/>
                <a:ea typeface="Arial Black"/>
                <a:cs typeface="Arial Black"/>
                <a:sym typeface="Arial Black"/>
              </a:rPr>
              <a:t> Αφρικανική αφήγηση και ιστορίες</a:t>
            </a:r>
            <a:endParaRPr b="0" i="0" sz="3600" u="none" cap="none" strike="noStrike">
              <a:solidFill>
                <a:srgbClr val="FD3259"/>
              </a:solidFill>
              <a:latin typeface="Arial Black"/>
              <a:ea typeface="Arial Black"/>
              <a:cs typeface="Arial Black"/>
              <a:sym typeface="Arial Black"/>
            </a:endParaRPr>
          </a:p>
        </p:txBody>
      </p:sp>
      <p:sp>
        <p:nvSpPr>
          <p:cNvPr id="94" name="Google Shape;94;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5" name="Google Shape;95;p2"/>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96" name="Google Shape;96;p2"/>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id="97" name="Google Shape;97;p2"/>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7" name="Google Shape;307;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8" name="Google Shape;308;p2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309" name="Google Shape;309;p20"/>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10" name="Google Shape;310;p20"/>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311" name="Google Shape;311;p20"/>
          <p:cNvSpPr txBox="1"/>
          <p:nvPr/>
        </p:nvSpPr>
        <p:spPr>
          <a:xfrm>
            <a:off x="235341" y="1038650"/>
            <a:ext cx="3974841"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Αφρικανική αφήγηση: Μίλησε για την ιστορία της Αφρικής: Μια κοινοτική συμμετοχική εμπειρία</a:t>
            </a:r>
            <a:endParaRPr sz="4000">
              <a:solidFill>
                <a:srgbClr val="35475C"/>
              </a:solidFill>
              <a:latin typeface="Arial Black"/>
              <a:ea typeface="Arial Black"/>
              <a:cs typeface="Arial Black"/>
              <a:sym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7" name="Google Shape;317;p21"/>
          <p:cNvGrpSpPr/>
          <p:nvPr/>
        </p:nvGrpSpPr>
        <p:grpSpPr>
          <a:xfrm flipH="1">
            <a:off x="0" y="0"/>
            <a:ext cx="1097281" cy="1097280"/>
            <a:chOff x="11094719" y="0"/>
            <a:chExt cx="1097281" cy="1097280"/>
          </a:xfrm>
        </p:grpSpPr>
        <p:sp>
          <p:nvSpPr>
            <p:cNvPr id="318" name="Google Shape;318;p21"/>
            <p:cNvSpPr/>
            <p:nvPr/>
          </p:nvSpPr>
          <p:spPr>
            <a:xfrm rot="-5400000">
              <a:off x="11094720" y="0"/>
              <a:ext cx="1097280" cy="1097280"/>
            </a:xfrm>
            <a:prstGeom prst="triangle">
              <a:avLst>
                <a:gd fmla="val 10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1"/>
            <p:cNvSpPr/>
            <p:nvPr/>
          </p:nvSpPr>
          <p:spPr>
            <a:xfrm rot="2700000">
              <a:off x="11189552" y="127618"/>
              <a:ext cx="457894" cy="457894"/>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frican Storyteller: imágenes, fotos de stock y vectores | Shutterstock" id="320" name="Google Shape;320;p21"/>
          <p:cNvPicPr preferRelativeResize="0"/>
          <p:nvPr/>
        </p:nvPicPr>
        <p:blipFill rotWithShape="1">
          <a:blip r:embed="rId3">
            <a:alphaModFix/>
          </a:blip>
          <a:srcRect b="6360" l="0" r="0" t="0"/>
          <a:stretch/>
        </p:blipFill>
        <p:spPr>
          <a:xfrm>
            <a:off x="877727" y="713128"/>
            <a:ext cx="3181351" cy="2467818"/>
          </a:xfrm>
          <a:prstGeom prst="rect">
            <a:avLst/>
          </a:prstGeom>
          <a:noFill/>
          <a:ln>
            <a:noFill/>
          </a:ln>
        </p:spPr>
      </p:pic>
      <p:pic>
        <p:nvPicPr>
          <p:cNvPr id="321" name="Google Shape;321;p21"/>
          <p:cNvPicPr preferRelativeResize="0"/>
          <p:nvPr/>
        </p:nvPicPr>
        <p:blipFill rotWithShape="1">
          <a:blip r:embed="rId4">
            <a:alphaModFix/>
          </a:blip>
          <a:srcRect b="0" l="0" r="0" t="0"/>
          <a:stretch/>
        </p:blipFill>
        <p:spPr>
          <a:xfrm>
            <a:off x="643467" y="3509433"/>
            <a:ext cx="3415612" cy="2012771"/>
          </a:xfrm>
          <a:prstGeom prst="rect">
            <a:avLst/>
          </a:prstGeom>
          <a:noFill/>
          <a:ln>
            <a:noFill/>
          </a:ln>
        </p:spPr>
      </p:pic>
      <p:sp>
        <p:nvSpPr>
          <p:cNvPr id="322" name="Google Shape;322;p21"/>
          <p:cNvSpPr txBox="1"/>
          <p:nvPr/>
        </p:nvSpPr>
        <p:spPr>
          <a:xfrm>
            <a:off x="4479546" y="858949"/>
            <a:ext cx="6895092" cy="2176176"/>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None/>
            </a:pPr>
            <a:r>
              <a:rPr lang="el-GR" sz="2400">
                <a:solidFill>
                  <a:schemeClr val="dk1"/>
                </a:solidFill>
                <a:latin typeface="Calibri"/>
                <a:ea typeface="Calibri"/>
                <a:cs typeface="Calibri"/>
                <a:sym typeface="Calibri"/>
              </a:rPr>
              <a:t>Η προφορική αφρικανική αφήγηση είναι ουσιαστικά μια κοινοτική συμμετοχική εμπειρία και φαινόμενο. Πρόκειται για ένα κοινοτικό γεγονός, όπου οι άνθρωποι συγκεντρώνονται, ακούγοντας και συμμετέχοντας σε αφηγήσεις και ιστορίες παρελθοντικών πράξεων, πεποιθήσεων, σοφίας, συμβουλών, ηθών, ταμπού και μύθων. </a:t>
            </a:r>
            <a:endParaRPr sz="24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(Tuwe, 2015)</a:t>
            </a:r>
            <a:endParaRPr/>
          </a:p>
        </p:txBody>
      </p:sp>
      <p:grpSp>
        <p:nvGrpSpPr>
          <p:cNvPr id="323" name="Google Shape;323;p21"/>
          <p:cNvGrpSpPr/>
          <p:nvPr/>
        </p:nvGrpSpPr>
        <p:grpSpPr>
          <a:xfrm>
            <a:off x="11177940" y="4601497"/>
            <a:ext cx="1014060" cy="2017580"/>
            <a:chOff x="11177940" y="4601497"/>
            <a:chExt cx="1014060" cy="2017580"/>
          </a:xfrm>
        </p:grpSpPr>
        <p:sp>
          <p:nvSpPr>
            <p:cNvPr id="324" name="Google Shape;324;p21"/>
            <p:cNvSpPr/>
            <p:nvPr/>
          </p:nvSpPr>
          <p:spPr>
            <a:xfrm flipH="1" rot="-5400000">
              <a:off x="10676180" y="5103257"/>
              <a:ext cx="2017580" cy="1014060"/>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1"/>
            <p:cNvSpPr/>
            <p:nvPr/>
          </p:nvSpPr>
          <p:spPr>
            <a:xfrm rot="2700000">
              <a:off x="11278506" y="572870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6" name="Google Shape;326;p21"/>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327" name="Google Shape;327;p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8" name="Google Shape;328;p21"/>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29" name="Google Shape;329;p21"/>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30" name="Google Shape;330;p21"/>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
        <p:nvSpPr>
          <p:cNvPr descr="African Storyteller: imágenes, fotos de stock y vectores | Shutterstock" id="331" name="Google Shape;331;p2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32" name="Google Shape;332;p21"/>
          <p:cNvPicPr preferRelativeResize="0"/>
          <p:nvPr/>
        </p:nvPicPr>
        <p:blipFill rotWithShape="1">
          <a:blip r:embed="rId4">
            <a:alphaModFix/>
          </a:blip>
          <a:srcRect b="0" l="0" r="0" t="0"/>
          <a:stretch/>
        </p:blipFill>
        <p:spPr>
          <a:xfrm>
            <a:off x="2680388" y="3569542"/>
            <a:ext cx="3415612" cy="2012771"/>
          </a:xfrm>
          <a:prstGeom prst="rect">
            <a:avLst/>
          </a:prstGeom>
          <a:noFill/>
          <a:ln>
            <a:noFill/>
          </a:ln>
        </p:spPr>
      </p:pic>
      <p:pic>
        <p:nvPicPr>
          <p:cNvPr id="333" name="Google Shape;333;p21"/>
          <p:cNvPicPr preferRelativeResize="0"/>
          <p:nvPr/>
        </p:nvPicPr>
        <p:blipFill rotWithShape="1">
          <a:blip r:embed="rId4">
            <a:alphaModFix/>
          </a:blip>
          <a:srcRect b="0" l="0" r="0" t="0"/>
          <a:stretch/>
        </p:blipFill>
        <p:spPr>
          <a:xfrm>
            <a:off x="7697864" y="3615370"/>
            <a:ext cx="3415612" cy="2012771"/>
          </a:xfrm>
          <a:prstGeom prst="rect">
            <a:avLst/>
          </a:prstGeom>
          <a:noFill/>
          <a:ln>
            <a:noFill/>
          </a:ln>
        </p:spPr>
      </p:pic>
      <p:pic>
        <p:nvPicPr>
          <p:cNvPr id="334" name="Google Shape;334;p21"/>
          <p:cNvPicPr preferRelativeResize="0"/>
          <p:nvPr/>
        </p:nvPicPr>
        <p:blipFill rotWithShape="1">
          <a:blip r:embed="rId4">
            <a:alphaModFix/>
          </a:blip>
          <a:srcRect b="0" l="0" r="0" t="0"/>
          <a:stretch/>
        </p:blipFill>
        <p:spPr>
          <a:xfrm>
            <a:off x="5533412" y="3509432"/>
            <a:ext cx="3415612" cy="201277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p2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aimouna performing" id="340" name="Google Shape;340;p22"/>
          <p:cNvPicPr preferRelativeResize="0"/>
          <p:nvPr/>
        </p:nvPicPr>
        <p:blipFill rotWithShape="1">
          <a:blip r:embed="rId3">
            <a:alphaModFix/>
          </a:blip>
          <a:srcRect b="0" l="0" r="0" t="0"/>
          <a:stretch/>
        </p:blipFill>
        <p:spPr>
          <a:xfrm>
            <a:off x="698353" y="1040724"/>
            <a:ext cx="4555700" cy="2562581"/>
          </a:xfrm>
          <a:custGeom>
            <a:rect b="b" l="l" r="r" t="t"/>
            <a:pathLst>
              <a:path extrusionOk="0" h="2733294" w="4555700">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ln>
            <a:noFill/>
          </a:ln>
        </p:spPr>
      </p:pic>
      <p:sp>
        <p:nvSpPr>
          <p:cNvPr id="341" name="Google Shape;341;p22"/>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2" name="Google Shape;342;p22"/>
          <p:cNvPicPr preferRelativeResize="0"/>
          <p:nvPr/>
        </p:nvPicPr>
        <p:blipFill rotWithShape="1">
          <a:blip r:embed="rId4">
            <a:alphaModFix/>
          </a:blip>
          <a:srcRect b="0" l="0" r="0" t="0"/>
          <a:stretch/>
        </p:blipFill>
        <p:spPr>
          <a:xfrm>
            <a:off x="698353" y="3589283"/>
            <a:ext cx="4555700" cy="2684608"/>
          </a:xfrm>
          <a:custGeom>
            <a:rect b="b" l="l" r="r" t="t"/>
            <a:pathLst>
              <a:path extrusionOk="0" h="2323972" w="4438338">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ln>
            <a:noFill/>
          </a:ln>
        </p:spPr>
      </p:pic>
      <p:sp>
        <p:nvSpPr>
          <p:cNvPr id="343" name="Google Shape;343;p22"/>
          <p:cNvSpPr txBox="1"/>
          <p:nvPr/>
        </p:nvSpPr>
        <p:spPr>
          <a:xfrm>
            <a:off x="6489493" y="936380"/>
            <a:ext cx="5397300" cy="53895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None/>
            </a:pPr>
            <a:r>
              <a:rPr lang="el-GR" sz="2400">
                <a:solidFill>
                  <a:schemeClr val="dk1"/>
                </a:solidFill>
                <a:latin typeface="Calibri"/>
                <a:ea typeface="Calibri"/>
                <a:cs typeface="Calibri"/>
                <a:sym typeface="Calibri"/>
              </a:rPr>
              <a:t>Στις περισσότερες περιπτώσεις, η αφρικανική αφήγηση λαμβάνει χώρα σε ένα περιβάλλον, όπου ο αφηγητής και το κοινό αλληλεπιδρούν, με τα δύο μέρη να έχουν δικαιώματα και υποχρεώσεις. Αυτό είναι ανάλογο με το σύγχρονο δυτικό σχήμα ομάδας εστίασης. Στις περισσότερες παραδοσιακές αφρικανικές κοινωνίες, όλοι συμμετέχουν στην επίσημη και ανεπίσημη αφήγηση ιστοριών ως διαδραστική προφορική παράσταση. Η συμμετοχή σε τέτοιες δραστηριότητες αποτελεί ουσιαστικό μέρος της παραδοσιακής αφρικανικής κοινοτικής ζωής και η βασική εκπαίδευση στις προφορικές τέχνες και δεξιότητες ενός συγκεκριμένου πολιτισμού αποτελεί ουσιαστικό μέρος της παραδοσιακής εκπαίδευσης και των αξιών των παιδιών.</a:t>
            </a:r>
            <a:endParaRPr sz="2400">
              <a:solidFill>
                <a:schemeClr val="dk1"/>
              </a:solidFill>
              <a:latin typeface="Calibri"/>
              <a:ea typeface="Calibri"/>
              <a:cs typeface="Calibri"/>
              <a:sym typeface="Calibri"/>
            </a:endParaRPr>
          </a:p>
        </p:txBody>
      </p:sp>
      <p:sp>
        <p:nvSpPr>
          <p:cNvPr id="344" name="Google Shape;344;p22"/>
          <p:cNvSpPr/>
          <p:nvPr/>
        </p:nvSpPr>
        <p:spPr>
          <a:xfrm rot="1095198">
            <a:off x="1539683" y="162676"/>
            <a:ext cx="4083433" cy="4083433"/>
          </a:xfrm>
          <a:prstGeom prst="arc">
            <a:avLst>
              <a:gd fmla="val 17445962"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22"/>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346" name="Google Shape;346;p2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7" name="Google Shape;347;p22"/>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48" name="Google Shape;348;p22"/>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49" name="Google Shape;349;p22"/>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p2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3"/>
          <p:cNvSpPr txBox="1"/>
          <p:nvPr/>
        </p:nvSpPr>
        <p:spPr>
          <a:xfrm>
            <a:off x="924128" y="677702"/>
            <a:ext cx="10441451" cy="168051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lang="el-GR" sz="2400">
                <a:solidFill>
                  <a:schemeClr val="dk1"/>
                </a:solidFill>
                <a:latin typeface="Calibri"/>
                <a:ea typeface="Calibri"/>
                <a:cs typeface="Calibri"/>
                <a:sym typeface="Calibri"/>
              </a:rPr>
              <a:t>Πολλοί καταξιωμένοι παραμυθάδες σε αυτούς τους αφρικανικούς πολιτισμούς είναι σεβαστά μέλη της κοινότητας, που έχουν κατακτήσει πολλές σύνθετες λεκτικές χρήσεις παροιμιών και παραβολών, μουσικές δεξιότητες και δεξιότητες μνήμης μετά από χρόνια κοινοτικής-παραδοσιακής εκπαίδευσης.</a:t>
            </a:r>
            <a:endParaRPr sz="2400">
              <a:solidFill>
                <a:schemeClr val="dk1"/>
              </a:solidFill>
              <a:latin typeface="Calibri"/>
              <a:ea typeface="Calibri"/>
              <a:cs typeface="Calibri"/>
              <a:sym typeface="Calibri"/>
            </a:endParaRPr>
          </a:p>
        </p:txBody>
      </p:sp>
      <p:pic>
        <p:nvPicPr>
          <p:cNvPr descr="NNE AGWU AFRIKAN STORYTELLING FESTIVAL | July 27 - August 1 - 2016 - Whats  On Africa" id="356" name="Google Shape;356;p23"/>
          <p:cNvPicPr preferRelativeResize="0"/>
          <p:nvPr/>
        </p:nvPicPr>
        <p:blipFill rotWithShape="1">
          <a:blip r:embed="rId3">
            <a:alphaModFix/>
          </a:blip>
          <a:srcRect b="0" l="1664" r="1948" t="7576"/>
          <a:stretch/>
        </p:blipFill>
        <p:spPr>
          <a:xfrm>
            <a:off x="924128" y="2665374"/>
            <a:ext cx="4980561" cy="3151918"/>
          </a:xfrm>
          <a:prstGeom prst="rect">
            <a:avLst/>
          </a:prstGeom>
          <a:noFill/>
          <a:ln>
            <a:noFill/>
          </a:ln>
        </p:spPr>
      </p:pic>
      <p:pic>
        <p:nvPicPr>
          <p:cNvPr id="357" name="Google Shape;357;p23"/>
          <p:cNvPicPr preferRelativeResize="0"/>
          <p:nvPr/>
        </p:nvPicPr>
        <p:blipFill rotWithShape="1">
          <a:blip r:embed="rId4">
            <a:alphaModFix/>
          </a:blip>
          <a:srcRect b="0" l="0" r="0" t="0"/>
          <a:stretch/>
        </p:blipFill>
        <p:spPr>
          <a:xfrm>
            <a:off x="6198394" y="2664210"/>
            <a:ext cx="5167185" cy="3151918"/>
          </a:xfrm>
          <a:prstGeom prst="rect">
            <a:avLst/>
          </a:prstGeom>
          <a:noFill/>
          <a:ln>
            <a:noFill/>
          </a:ln>
        </p:spPr>
      </p:pic>
      <p:sp>
        <p:nvSpPr>
          <p:cNvPr id="358" name="Google Shape;358;p23"/>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359" name="Google Shape;359;p2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60" name="Google Shape;360;p23"/>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61" name="Google Shape;361;p23"/>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62" name="Google Shape;362;p23"/>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2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368" name="Google Shape;368;p24"/>
          <p:cNvPicPr preferRelativeResize="0"/>
          <p:nvPr/>
        </p:nvPicPr>
        <p:blipFill rotWithShape="1">
          <a:blip r:embed="rId4">
            <a:alphaModFix/>
          </a:blip>
          <a:srcRect b="0" l="0" r="0" t="0"/>
          <a:stretch/>
        </p:blipFill>
        <p:spPr>
          <a:xfrm>
            <a:off x="2410836" y="461082"/>
            <a:ext cx="7363984" cy="4933766"/>
          </a:xfrm>
          <a:prstGeom prst="rect">
            <a:avLst/>
          </a:prstGeom>
          <a:noFill/>
          <a:ln>
            <a:noFill/>
          </a:ln>
        </p:spPr>
      </p:pic>
      <p:sp>
        <p:nvSpPr>
          <p:cNvPr id="369" name="Google Shape;369;p2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70" name="Google Shape;370;p24"/>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71" name="Google Shape;371;p24"/>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72" name="Google Shape;372;p24"/>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
        <p:nvSpPr>
          <p:cNvPr id="373" name="Google Shape;373;p24"/>
          <p:cNvSpPr txBox="1"/>
          <p:nvPr/>
        </p:nvSpPr>
        <p:spPr>
          <a:xfrm>
            <a:off x="2997272" y="2302278"/>
            <a:ext cx="61974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3600">
                <a:solidFill>
                  <a:srgbClr val="35475C"/>
                </a:solidFill>
                <a:latin typeface="Arial Black"/>
                <a:ea typeface="Arial Black"/>
                <a:cs typeface="Arial Black"/>
                <a:sym typeface="Arial Black"/>
              </a:rPr>
              <a:t>Ενότητα</a:t>
            </a:r>
            <a:r>
              <a:rPr lang="el-GR" sz="3600">
                <a:solidFill>
                  <a:srgbClr val="35475C"/>
                </a:solidFill>
                <a:latin typeface="Arial Black"/>
                <a:ea typeface="Arial Black"/>
                <a:cs typeface="Arial Black"/>
                <a:sym typeface="Arial Black"/>
              </a:rPr>
              <a:t> 2</a:t>
            </a:r>
            <a:endParaRPr/>
          </a:p>
          <a:p>
            <a:pPr indent="0" lvl="0" marL="0" marR="0" rtl="0" algn="ctr">
              <a:spcBef>
                <a:spcPts val="0"/>
              </a:spcBef>
              <a:spcAft>
                <a:spcPts val="0"/>
              </a:spcAft>
              <a:buNone/>
            </a:pPr>
            <a:r>
              <a:rPr lang="el-GR" sz="3600">
                <a:solidFill>
                  <a:srgbClr val="35475C"/>
                </a:solidFill>
                <a:latin typeface="Arial Black"/>
                <a:ea typeface="Arial Black"/>
                <a:cs typeface="Arial Black"/>
                <a:sym typeface="Arial Black"/>
              </a:rPr>
              <a:t>Αφρικανικές ιστορίες</a:t>
            </a:r>
            <a:endParaRPr sz="3600">
              <a:solidFill>
                <a:srgbClr val="35475C"/>
              </a:solidFill>
              <a:latin typeface="Arial Black"/>
              <a:ea typeface="Arial Black"/>
              <a:cs typeface="Arial Black"/>
              <a:sym typeface="Arial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9" name="Google Shape;379;p2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80" name="Google Shape;380;p2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381" name="Google Shape;381;p25"/>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82" name="Google Shape;382;p25"/>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383" name="Google Shape;383;p25"/>
          <p:cNvSpPr txBox="1"/>
          <p:nvPr/>
        </p:nvSpPr>
        <p:spPr>
          <a:xfrm>
            <a:off x="212219" y="2459504"/>
            <a:ext cx="381465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Δομή των αφρικανικών ιστοριών</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p2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frican Tales – Words of Wisdom: Intro to Philosophy" id="389" name="Google Shape;389;p26"/>
          <p:cNvPicPr preferRelativeResize="0"/>
          <p:nvPr/>
        </p:nvPicPr>
        <p:blipFill rotWithShape="1">
          <a:blip r:embed="rId3">
            <a:alphaModFix/>
          </a:blip>
          <a:srcRect b="0" l="0" r="0" t="0"/>
          <a:stretch/>
        </p:blipFill>
        <p:spPr>
          <a:xfrm>
            <a:off x="698353" y="899755"/>
            <a:ext cx="4555700" cy="2562581"/>
          </a:xfrm>
          <a:custGeom>
            <a:rect b="b" l="l" r="r" t="t"/>
            <a:pathLst>
              <a:path extrusionOk="0" h="2733294" w="4555700">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ln>
            <a:noFill/>
          </a:ln>
        </p:spPr>
      </p:pic>
      <p:sp>
        <p:nvSpPr>
          <p:cNvPr id="390" name="Google Shape;390;p26"/>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1" name="Google Shape;391;p26"/>
          <p:cNvPicPr preferRelativeResize="0"/>
          <p:nvPr/>
        </p:nvPicPr>
        <p:blipFill rotWithShape="1">
          <a:blip r:embed="rId4">
            <a:alphaModFix/>
          </a:blip>
          <a:srcRect b="0" l="0" r="0" t="0"/>
          <a:stretch/>
        </p:blipFill>
        <p:spPr>
          <a:xfrm>
            <a:off x="698353" y="3550371"/>
            <a:ext cx="4555700" cy="2684608"/>
          </a:xfrm>
          <a:custGeom>
            <a:rect b="b" l="l" r="r" t="t"/>
            <a:pathLst>
              <a:path extrusionOk="0" h="2323972" w="4438338">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ln>
            <a:noFill/>
          </a:ln>
        </p:spPr>
      </p:pic>
      <p:sp>
        <p:nvSpPr>
          <p:cNvPr id="392" name="Google Shape;392;p26"/>
          <p:cNvSpPr txBox="1"/>
          <p:nvPr/>
        </p:nvSpPr>
        <p:spPr>
          <a:xfrm>
            <a:off x="5817140" y="836579"/>
            <a:ext cx="6139519" cy="5964271"/>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None/>
            </a:pPr>
            <a:r>
              <a:rPr lang="el-GR" sz="2400">
                <a:solidFill>
                  <a:schemeClr val="dk1"/>
                </a:solidFill>
                <a:latin typeface="Calibri"/>
                <a:ea typeface="Calibri"/>
                <a:cs typeface="Calibri"/>
                <a:sym typeface="Calibri"/>
              </a:rPr>
              <a:t>Οι περισσότερες ιστορίες σε αφρικανικό περιβάλλον χωρίζονται σε τρεις ενότητες: την εισαγωγή, το κύριο μέρος του κειμένου και το συμπέρασμα.</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Αφού προσελκύσει τη συμμετοχή του ακροατηρίου, ο αφηγητής θέτει το σκηνικό, παρουσιάζοντας τους χαρακτήρες και ορίζοντας τη σύγκρουση με διάφορες τεχνικές και χειρονομίες.</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Στο Ζιμπάμπουε, για παράδειγμα, το κοινό συμμετέχει σε ένα πραγματικό δραματικό έργο τραγουδώντας, χορεύοντας και φωνάζοντας ρυθμικά ως απάντηση στον αφηγητή. Όσον αφορά το ύφος, ο αφηγητής αποφασίζει και το κοινό ανταποκρίνεται ανάλογα.</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Ο αφηγητής χρησιμοποιεί μια ζωντανή γλώσσα, που είναι πλούσια σε εικόνες και σύμβολα. Πολλοί από τους χαρακτήρες της ιστορίας ενσαρκώνονται από τον αφηγητή.</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Η κατακλείδα της ιστορίας δίνει έμφαση σε μια ηθική ή τελική διαπίστωση, που είχε αρχικά υπαινιχθεί τόσο στην εισαγωγή όσο και στο κύριο μέρος της ιστορίας.</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Η δομή της ιστορίας καταδεικνύει τη σημασία και τη σπουδαιότητά της.</a:t>
            </a:r>
            <a:endParaRPr sz="24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(Tuwe, 2015)</a:t>
            </a:r>
            <a:endParaRPr/>
          </a:p>
        </p:txBody>
      </p:sp>
      <p:sp>
        <p:nvSpPr>
          <p:cNvPr id="393" name="Google Shape;393;p26"/>
          <p:cNvSpPr/>
          <p:nvPr/>
        </p:nvSpPr>
        <p:spPr>
          <a:xfrm rot="1095198">
            <a:off x="1539683" y="162676"/>
            <a:ext cx="4083433" cy="4083433"/>
          </a:xfrm>
          <a:prstGeom prst="arc">
            <a:avLst>
              <a:gd fmla="val 17445962"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26"/>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395" name="Google Shape;395;p2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96" name="Google Shape;396;p26"/>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97" name="Google Shape;397;p26"/>
          <p:cNvSpPr/>
          <p:nvPr/>
        </p:nvSpPr>
        <p:spPr>
          <a:xfrm>
            <a:off x="11113477" y="57150"/>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98" name="Google Shape;398;p26"/>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2" name="Shape 402"/>
        <p:cNvGrpSpPr/>
        <p:nvPr/>
      </p:nvGrpSpPr>
      <p:grpSpPr>
        <a:xfrm>
          <a:off x="0" y="0"/>
          <a:ext cx="0" cy="0"/>
          <a:chOff x="0" y="0"/>
          <a:chExt cx="0" cy="0"/>
        </a:xfrm>
      </p:grpSpPr>
      <p:sp>
        <p:nvSpPr>
          <p:cNvPr id="403" name="Google Shape;403;p27"/>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7"/>
          <p:cNvSpPr txBox="1"/>
          <p:nvPr/>
        </p:nvSpPr>
        <p:spPr>
          <a:xfrm>
            <a:off x="1196656" y="194307"/>
            <a:ext cx="9795638" cy="2396785"/>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lang="el-GR" sz="2400">
                <a:solidFill>
                  <a:schemeClr val="dk1"/>
                </a:solidFill>
                <a:latin typeface="Calibri"/>
                <a:ea typeface="Calibri"/>
                <a:cs typeface="Calibri"/>
                <a:sym typeface="Calibri"/>
              </a:rPr>
              <a:t>Η αφρικανική αφήγηση εξηγεί τα ακόλουθα τρία στοιχεία:</a:t>
            </a:r>
            <a:endParaRPr/>
          </a:p>
          <a:p>
            <a:pPr indent="-457200" lvl="6" marL="3200400" marR="0" rtl="0" algn="l">
              <a:lnSpc>
                <a:spcPct val="90000"/>
              </a:lnSpc>
              <a:spcBef>
                <a:spcPts val="1200"/>
              </a:spcBef>
              <a:spcAft>
                <a:spcPts val="0"/>
              </a:spcAft>
              <a:buClr>
                <a:schemeClr val="dk1"/>
              </a:buClr>
              <a:buSzPts val="2400"/>
              <a:buFont typeface="Calibri"/>
              <a:buAutoNum type="arabicPeriod"/>
            </a:pPr>
            <a:r>
              <a:rPr b="0" i="1" lang="el-GR" sz="2400" u="none" cap="none" strike="noStrike">
                <a:solidFill>
                  <a:schemeClr val="dk1"/>
                </a:solidFill>
                <a:latin typeface="Calibri"/>
                <a:ea typeface="Calibri"/>
                <a:cs typeface="Calibri"/>
                <a:sym typeface="Calibri"/>
              </a:rPr>
              <a:t>Γιατί λέμε ιστορίες; </a:t>
            </a:r>
            <a:endParaRPr b="0" i="1" sz="2400" u="none" cap="none" strike="noStrike">
              <a:solidFill>
                <a:schemeClr val="dk1"/>
              </a:solidFill>
              <a:latin typeface="Calibri"/>
              <a:ea typeface="Calibri"/>
              <a:cs typeface="Calibri"/>
              <a:sym typeface="Calibri"/>
            </a:endParaRPr>
          </a:p>
          <a:p>
            <a:pPr indent="-457200" lvl="6" marL="3200400" marR="0" rtl="0" algn="l">
              <a:lnSpc>
                <a:spcPct val="90000"/>
              </a:lnSpc>
              <a:spcBef>
                <a:spcPts val="1200"/>
              </a:spcBef>
              <a:spcAft>
                <a:spcPts val="0"/>
              </a:spcAft>
              <a:buClr>
                <a:schemeClr val="dk1"/>
              </a:buClr>
              <a:buSzPts val="2400"/>
              <a:buFont typeface="Calibri"/>
              <a:buAutoNum type="arabicPeriod"/>
            </a:pPr>
            <a:r>
              <a:rPr b="0" i="1" lang="el-GR" sz="2400" u="none" cap="none" strike="noStrike">
                <a:solidFill>
                  <a:schemeClr val="dk1"/>
                </a:solidFill>
                <a:latin typeface="Calibri"/>
                <a:ea typeface="Calibri"/>
                <a:cs typeface="Calibri"/>
                <a:sym typeface="Calibri"/>
              </a:rPr>
              <a:t>Τι κάνει μια ιστορία</a:t>
            </a:r>
            <a:r>
              <a:rPr i="1" lang="el-GR" sz="2400">
                <a:solidFill>
                  <a:schemeClr val="dk1"/>
                </a:solidFill>
                <a:latin typeface="Calibri"/>
                <a:ea typeface="Calibri"/>
                <a:cs typeface="Calibri"/>
                <a:sym typeface="Calibri"/>
              </a:rPr>
              <a:t> άξια αφήγησης</a:t>
            </a:r>
            <a:r>
              <a:rPr b="0" i="1" lang="el-GR" sz="2400" u="none" cap="none" strike="noStrike">
                <a:solidFill>
                  <a:schemeClr val="dk1"/>
                </a:solidFill>
                <a:latin typeface="Calibri"/>
                <a:ea typeface="Calibri"/>
                <a:cs typeface="Calibri"/>
                <a:sym typeface="Calibri"/>
              </a:rPr>
              <a:t>; </a:t>
            </a:r>
            <a:endParaRPr b="0" i="1" sz="2400" u="none" cap="none" strike="noStrike">
              <a:solidFill>
                <a:schemeClr val="dk1"/>
              </a:solidFill>
              <a:latin typeface="Calibri"/>
              <a:ea typeface="Calibri"/>
              <a:cs typeface="Calibri"/>
              <a:sym typeface="Calibri"/>
            </a:endParaRPr>
          </a:p>
          <a:p>
            <a:pPr indent="-457200" lvl="6" marL="3200400" marR="0" rtl="0" algn="l">
              <a:lnSpc>
                <a:spcPct val="90000"/>
              </a:lnSpc>
              <a:spcBef>
                <a:spcPts val="1200"/>
              </a:spcBef>
              <a:spcAft>
                <a:spcPts val="0"/>
              </a:spcAft>
              <a:buClr>
                <a:schemeClr val="dk1"/>
              </a:buClr>
              <a:buSzPts val="2400"/>
              <a:buFont typeface="Calibri"/>
              <a:buAutoNum type="arabicPeriod"/>
            </a:pPr>
            <a:r>
              <a:rPr b="0" i="1" lang="el-GR" sz="2400" u="none" cap="none" strike="noStrike">
                <a:solidFill>
                  <a:schemeClr val="dk1"/>
                </a:solidFill>
                <a:latin typeface="Calibri"/>
                <a:ea typeface="Calibri"/>
                <a:cs typeface="Calibri"/>
                <a:sym typeface="Calibri"/>
              </a:rPr>
              <a:t>Πώς λέγονται οι ιστορίες;</a:t>
            </a:r>
            <a:endParaRPr b="0" i="1" sz="2400" u="none" cap="none" strike="noStrike">
              <a:solidFill>
                <a:schemeClr val="dk1"/>
              </a:solidFill>
              <a:latin typeface="Calibri"/>
              <a:ea typeface="Calibri"/>
              <a:cs typeface="Calibri"/>
              <a:sym typeface="Calibri"/>
            </a:endParaRPr>
          </a:p>
        </p:txBody>
      </p:sp>
      <p:pic>
        <p:nvPicPr>
          <p:cNvPr descr="Benin African Folktale for Read Ask Chat - Hireillo" id="405" name="Google Shape;405;p27"/>
          <p:cNvPicPr preferRelativeResize="0"/>
          <p:nvPr/>
        </p:nvPicPr>
        <p:blipFill rotWithShape="1">
          <a:blip r:embed="rId3">
            <a:alphaModFix/>
          </a:blip>
          <a:srcRect b="0" l="0" r="0" t="0"/>
          <a:stretch/>
        </p:blipFill>
        <p:spPr>
          <a:xfrm>
            <a:off x="339996" y="2847361"/>
            <a:ext cx="5577293" cy="3346376"/>
          </a:xfrm>
          <a:prstGeom prst="rect">
            <a:avLst/>
          </a:prstGeom>
          <a:noFill/>
          <a:ln>
            <a:noFill/>
          </a:ln>
        </p:spPr>
      </p:pic>
      <p:pic>
        <p:nvPicPr>
          <p:cNvPr id="406" name="Google Shape;406;p27"/>
          <p:cNvPicPr preferRelativeResize="0"/>
          <p:nvPr/>
        </p:nvPicPr>
        <p:blipFill rotWithShape="1">
          <a:blip r:embed="rId4">
            <a:alphaModFix/>
          </a:blip>
          <a:srcRect b="0" l="0" r="0" t="0"/>
          <a:stretch/>
        </p:blipFill>
        <p:spPr>
          <a:xfrm>
            <a:off x="6257285" y="2896419"/>
            <a:ext cx="5678698" cy="3346376"/>
          </a:xfrm>
          <a:prstGeom prst="rect">
            <a:avLst/>
          </a:prstGeom>
          <a:noFill/>
          <a:ln>
            <a:noFill/>
          </a:ln>
        </p:spPr>
      </p:pic>
      <p:sp>
        <p:nvSpPr>
          <p:cNvPr id="407" name="Google Shape;407;p27"/>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408" name="Google Shape;408;p2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09" name="Google Shape;409;p27"/>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410" name="Google Shape;410;p27"/>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11" name="Google Shape;411;p27"/>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7" name="Google Shape;417;p2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18" name="Google Shape;418;p2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419" name="Google Shape;419;p28"/>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20" name="Google Shape;420;p28"/>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421" name="Google Shape;421;p28"/>
          <p:cNvSpPr txBox="1"/>
          <p:nvPr/>
        </p:nvSpPr>
        <p:spPr>
          <a:xfrm>
            <a:off x="212219" y="2459504"/>
            <a:ext cx="3876204"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Η δύναμη των αφρικανικών ιστοριών</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5" name="Shape 425"/>
        <p:cNvGrpSpPr/>
        <p:nvPr/>
      </p:nvGrpSpPr>
      <p:grpSpPr>
        <a:xfrm>
          <a:off x="0" y="0"/>
          <a:ext cx="0" cy="0"/>
          <a:chOff x="0" y="0"/>
          <a:chExt cx="0" cy="0"/>
        </a:xfrm>
      </p:grpSpPr>
      <p:sp>
        <p:nvSpPr>
          <p:cNvPr id="426" name="Google Shape;426;p2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7" name="Google Shape;427;p29"/>
          <p:cNvPicPr preferRelativeResize="0"/>
          <p:nvPr/>
        </p:nvPicPr>
        <p:blipFill rotWithShape="1">
          <a:blip r:embed="rId3">
            <a:alphaModFix/>
          </a:blip>
          <a:srcRect b="0" l="0" r="0" t="0"/>
          <a:stretch/>
        </p:blipFill>
        <p:spPr>
          <a:xfrm>
            <a:off x="698353" y="623020"/>
            <a:ext cx="4555700" cy="2684608"/>
          </a:xfrm>
          <a:custGeom>
            <a:rect b="b" l="l" r="r" t="t"/>
            <a:pathLst>
              <a:path extrusionOk="0" h="2733294" w="4555700">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ln>
            <a:noFill/>
          </a:ln>
        </p:spPr>
      </p:pic>
      <p:sp>
        <p:nvSpPr>
          <p:cNvPr id="428" name="Google Shape;428;p29"/>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enin African Folktale for Read Ask Chat - Hireillo" id="429" name="Google Shape;429;p29"/>
          <p:cNvPicPr preferRelativeResize="0"/>
          <p:nvPr/>
        </p:nvPicPr>
        <p:blipFill rotWithShape="1">
          <a:blip r:embed="rId4">
            <a:alphaModFix/>
          </a:blip>
          <a:srcRect b="0" l="0" r="0" t="0"/>
          <a:stretch/>
        </p:blipFill>
        <p:spPr>
          <a:xfrm>
            <a:off x="698353" y="3526029"/>
            <a:ext cx="4555488" cy="2733293"/>
          </a:xfrm>
          <a:custGeom>
            <a:rect b="b" l="l" r="r" t="t"/>
            <a:pathLst>
              <a:path extrusionOk="0" h="2323972" w="4438338">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ln>
            <a:noFill/>
          </a:ln>
        </p:spPr>
      </p:pic>
      <p:sp>
        <p:nvSpPr>
          <p:cNvPr id="430" name="Google Shape;430;p29"/>
          <p:cNvSpPr txBox="1"/>
          <p:nvPr/>
        </p:nvSpPr>
        <p:spPr>
          <a:xfrm>
            <a:off x="6096410" y="2176516"/>
            <a:ext cx="5397237" cy="415089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l-GR" sz="2400">
                <a:solidFill>
                  <a:schemeClr val="dk1"/>
                </a:solidFill>
                <a:latin typeface="Calibri"/>
                <a:ea typeface="Calibri"/>
                <a:cs typeface="Calibri"/>
                <a:sym typeface="Calibri"/>
              </a:rPr>
              <a:t>Μια ιστορία έχει πολλούς σκοπούς:</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Διασκεδάζει, ενημερώνει και διδάσκει. </a:t>
            </a:r>
            <a:endParaRPr/>
          </a:p>
          <a:p>
            <a:pPr indent="0" lvl="0" marL="0" marR="0" rtl="0" algn="l">
              <a:lnSpc>
                <a:spcPct val="90000"/>
              </a:lnSpc>
              <a:spcBef>
                <a:spcPts val="120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Οι ιστορίες υποστηρίζουν και ενισχύουν τα βασικά δόγματα ενός πολιτισμού. </a:t>
            </a:r>
            <a:endParaRPr/>
          </a:p>
          <a:p>
            <a:pPr indent="0" lvl="0" marL="0" marR="0" rtl="0" algn="l">
              <a:lnSpc>
                <a:spcPct val="90000"/>
              </a:lnSpc>
              <a:spcBef>
                <a:spcPts val="120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Ο παραμυθάς θα καταλάβει και θα υπολογίσει τι είναι σωστό και τι λάθος, θαρραλέο και τι δειλό, και θα το μετατρέψει σε μια ζωντανή ιστορία.</a:t>
            </a:r>
            <a:endParaRPr sz="2400">
              <a:solidFill>
                <a:schemeClr val="dk1"/>
              </a:solidFill>
              <a:latin typeface="Calibri"/>
              <a:ea typeface="Calibri"/>
              <a:cs typeface="Calibri"/>
              <a:sym typeface="Calibri"/>
            </a:endParaRPr>
          </a:p>
        </p:txBody>
      </p:sp>
      <p:sp>
        <p:nvSpPr>
          <p:cNvPr id="431" name="Google Shape;431;p29"/>
          <p:cNvSpPr/>
          <p:nvPr/>
        </p:nvSpPr>
        <p:spPr>
          <a:xfrm rot="1095198">
            <a:off x="1539683" y="162676"/>
            <a:ext cx="4083433" cy="4083433"/>
          </a:xfrm>
          <a:prstGeom prst="arc">
            <a:avLst>
              <a:gd fmla="val 17445962"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29"/>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433" name="Google Shape;433;p2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34" name="Google Shape;434;p29"/>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435" name="Google Shape;435;p29"/>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36" name="Google Shape;436;p29"/>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03" name="Google Shape;103;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05" name="Google Shape;105;p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6" name="Google Shape;106;p3"/>
          <p:cNvPicPr preferRelativeResize="0"/>
          <p:nvPr/>
        </p:nvPicPr>
        <p:blipFill rotWithShape="1">
          <a:blip r:embed="rId4">
            <a:alphaModFix/>
          </a:blip>
          <a:srcRect b="0" l="0" r="0" t="0"/>
          <a:stretch/>
        </p:blipFill>
        <p:spPr>
          <a:xfrm>
            <a:off x="853482" y="-13184"/>
            <a:ext cx="857250" cy="5667375"/>
          </a:xfrm>
          <a:prstGeom prst="rect">
            <a:avLst/>
          </a:prstGeom>
          <a:noFill/>
          <a:ln>
            <a:noFill/>
          </a:ln>
        </p:spPr>
      </p:pic>
      <p:sp>
        <p:nvSpPr>
          <p:cNvPr id="107" name="Google Shape;107;p3"/>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109" name="Google Shape;109;p3"/>
          <p:cNvSpPr txBox="1"/>
          <p:nvPr>
            <p:ph type="title"/>
          </p:nvPr>
        </p:nvSpPr>
        <p:spPr>
          <a:xfrm>
            <a:off x="1321714" y="273598"/>
            <a:ext cx="10870285"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A9C27"/>
              </a:buClr>
              <a:buSzPts val="3000"/>
              <a:buFont typeface="Arial Black"/>
              <a:buNone/>
            </a:pPr>
            <a:r>
              <a:rPr lang="el-GR" sz="3000">
                <a:solidFill>
                  <a:srgbClr val="FA9C27"/>
                </a:solidFill>
                <a:latin typeface="Arial Black"/>
                <a:ea typeface="Arial Black"/>
                <a:cs typeface="Arial Black"/>
                <a:sym typeface="Arial Black"/>
              </a:rPr>
              <a:t>Μάθημα</a:t>
            </a:r>
            <a:r>
              <a:rPr lang="el-GR" sz="3000">
                <a:solidFill>
                  <a:srgbClr val="FA9C27"/>
                </a:solidFill>
                <a:latin typeface="Arial Black"/>
                <a:ea typeface="Arial Black"/>
                <a:cs typeface="Arial Black"/>
                <a:sym typeface="Arial Black"/>
              </a:rPr>
              <a:t> 1 Εισαγωγή στην Αφρικανική αφήγηση και ιστορίες </a:t>
            </a:r>
            <a:endParaRPr sz="3000">
              <a:solidFill>
                <a:srgbClr val="FA9C27"/>
              </a:solidFill>
              <a:latin typeface="Arial Black"/>
              <a:ea typeface="Arial Black"/>
              <a:cs typeface="Arial Black"/>
              <a:sym typeface="Arial Black"/>
            </a:endParaRPr>
          </a:p>
        </p:txBody>
      </p:sp>
      <p:sp>
        <p:nvSpPr>
          <p:cNvPr id="110" name="Google Shape;110;p3"/>
          <p:cNvSpPr txBox="1"/>
          <p:nvPr/>
        </p:nvSpPr>
        <p:spPr>
          <a:xfrm>
            <a:off x="1710733" y="2820503"/>
            <a:ext cx="10481267"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D3259"/>
              </a:buClr>
              <a:buSzPts val="6000"/>
              <a:buFont typeface="Arial Black"/>
              <a:buNone/>
            </a:pPr>
            <a:r>
              <a:rPr b="0" i="0" lang="el-GR" sz="6000" u="none" cap="none" strike="noStrike">
                <a:solidFill>
                  <a:srgbClr val="FD3259"/>
                </a:solidFill>
                <a:latin typeface="Arial Black"/>
                <a:ea typeface="Arial Black"/>
                <a:cs typeface="Arial Black"/>
                <a:sym typeface="Arial Black"/>
              </a:rPr>
              <a:t>Μαθησιακά αποτελέσματα</a:t>
            </a:r>
            <a:endParaRPr b="0" i="0" sz="60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42" name="Google Shape;442;p3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43" name="Google Shape;443;p3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444" name="Google Shape;444;p30"/>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45" name="Google Shape;445;p30"/>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446" name="Google Shape;446;p30"/>
          <p:cNvSpPr txBox="1"/>
          <p:nvPr/>
        </p:nvSpPr>
        <p:spPr>
          <a:xfrm>
            <a:off x="235341" y="2151727"/>
            <a:ext cx="3800328"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Τα ηθικά διδάγματα των αφρικανικών ιστοριών</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0" name="Shape 450"/>
        <p:cNvGrpSpPr/>
        <p:nvPr/>
      </p:nvGrpSpPr>
      <p:grpSpPr>
        <a:xfrm>
          <a:off x="0" y="0"/>
          <a:ext cx="0" cy="0"/>
          <a:chOff x="0" y="0"/>
          <a:chExt cx="0" cy="0"/>
        </a:xfrm>
      </p:grpSpPr>
      <p:sp>
        <p:nvSpPr>
          <p:cNvPr id="451" name="Google Shape;451;p3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2" name="Google Shape;452;p31"/>
          <p:cNvPicPr preferRelativeResize="0"/>
          <p:nvPr/>
        </p:nvPicPr>
        <p:blipFill rotWithShape="1">
          <a:blip r:embed="rId3">
            <a:alphaModFix/>
          </a:blip>
          <a:srcRect b="0" l="0" r="0" t="0"/>
          <a:stretch/>
        </p:blipFill>
        <p:spPr>
          <a:xfrm>
            <a:off x="698353" y="623020"/>
            <a:ext cx="4555700" cy="2684608"/>
          </a:xfrm>
          <a:custGeom>
            <a:rect b="b" l="l" r="r" t="t"/>
            <a:pathLst>
              <a:path extrusionOk="0" h="2733294" w="4555700">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ln>
            <a:noFill/>
          </a:ln>
        </p:spPr>
      </p:pic>
      <p:sp>
        <p:nvSpPr>
          <p:cNvPr id="453" name="Google Shape;453;p31"/>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he African Trickster | Readers Unbound" id="454" name="Google Shape;454;p31"/>
          <p:cNvPicPr preferRelativeResize="0"/>
          <p:nvPr/>
        </p:nvPicPr>
        <p:blipFill rotWithShape="1">
          <a:blip r:embed="rId4">
            <a:alphaModFix/>
          </a:blip>
          <a:srcRect b="0" l="0" r="0" t="0"/>
          <a:stretch/>
        </p:blipFill>
        <p:spPr>
          <a:xfrm>
            <a:off x="696108" y="3411387"/>
            <a:ext cx="1824473" cy="2733293"/>
          </a:xfrm>
          <a:custGeom>
            <a:rect b="b" l="l" r="r" t="t"/>
            <a:pathLst>
              <a:path extrusionOk="0" h="2323972" w="4438338">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ln>
            <a:noFill/>
          </a:ln>
        </p:spPr>
      </p:pic>
      <p:sp>
        <p:nvSpPr>
          <p:cNvPr id="455" name="Google Shape;455;p31"/>
          <p:cNvSpPr txBox="1"/>
          <p:nvPr/>
        </p:nvSpPr>
        <p:spPr>
          <a:xfrm>
            <a:off x="2672863" y="3307628"/>
            <a:ext cx="9055716" cy="3323494"/>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90000"/>
              </a:lnSpc>
              <a:spcBef>
                <a:spcPts val="0"/>
              </a:spcBef>
              <a:spcAft>
                <a:spcPts val="0"/>
              </a:spcAft>
              <a:buNone/>
            </a:pPr>
            <a:r>
              <a:rPr lang="el-GR" sz="2800">
                <a:solidFill>
                  <a:schemeClr val="dk1"/>
                </a:solidFill>
                <a:latin typeface="Calibri"/>
                <a:ea typeface="Calibri"/>
                <a:cs typeface="Calibri"/>
                <a:sym typeface="Calibri"/>
              </a:rPr>
              <a:t>Οι αφρικανικές ιστορίες χρησιμοποιήθηκαν, για να ερμηνεύσουν το σύμπαν, να επιλύσουν φυσικά φαινόμενα, να διδάξουν ηθική, να διατηρήσουν τις πολιτιστικές αξίες, να μεταδώσουν τεχνικές επιβίωσης και να δοξάσουν τον Θεό.</a:t>
            </a:r>
            <a:endParaRPr/>
          </a:p>
          <a:p>
            <a:pPr indent="0" lvl="0" marL="0" marR="0" rtl="0" algn="l">
              <a:lnSpc>
                <a:spcPct val="90000"/>
              </a:lnSpc>
              <a:spcBef>
                <a:spcPts val="1200"/>
              </a:spcBef>
              <a:spcAft>
                <a:spcPts val="0"/>
              </a:spcAft>
              <a:buNone/>
            </a:pPr>
            <a:r>
              <a:rPr lang="el-GR" sz="2800">
                <a:solidFill>
                  <a:schemeClr val="dk1"/>
                </a:solidFill>
                <a:latin typeface="Calibri"/>
                <a:ea typeface="Calibri"/>
                <a:cs typeface="Calibri"/>
                <a:sym typeface="Calibri"/>
              </a:rPr>
              <a:t>Σ</a:t>
            </a:r>
            <a:r>
              <a:rPr lang="el-GR" sz="2800">
                <a:solidFill>
                  <a:schemeClr val="dk1"/>
                </a:solidFill>
                <a:latin typeface="Calibri"/>
                <a:ea typeface="Calibri"/>
                <a:cs typeface="Calibri"/>
                <a:sym typeface="Calibri"/>
              </a:rPr>
              <a:t>ε διάφορους αφρικανικούς πολιτισμούς απαντώνται </a:t>
            </a:r>
            <a:r>
              <a:rPr lang="el-GR" sz="2800">
                <a:solidFill>
                  <a:schemeClr val="dk1"/>
                </a:solidFill>
                <a:latin typeface="Calibri"/>
                <a:ea typeface="Calibri"/>
                <a:cs typeface="Calibri"/>
                <a:sym typeface="Calibri"/>
              </a:rPr>
              <a:t>ιστορίες των απατεώνων. Ζώα με ανθρώπινα χαρακτηριστικά χρησιμοποιούνται στις ιστορίες απατεώνων, για να μεταδώσουν σοφία, να βοηθήσουν τους ανθρώπους να κατανοήσουν την ανθρώπινη φύση και συμπεριφορά. Αυτές οι ιστορίες είναι εξαιρετικά σημαντικές μέσα στον πολιτισμό στον οποίο βρίσκονται και έχουν σκοπό να είναι τόσο διασκεδαστικές όσο και εκπαιδευτικές. Τα ζώα χρησιμοποιούνται με διάφορους τρόπους, για να απεικονίσουν τις ανθρώπινες δυνάμεις και αδυναμίες.</a:t>
            </a:r>
            <a:endParaRPr/>
          </a:p>
          <a:p>
            <a:pPr indent="0" lvl="0" marL="0" marR="0" rtl="0" algn="l">
              <a:lnSpc>
                <a:spcPct val="90000"/>
              </a:lnSpc>
              <a:spcBef>
                <a:spcPts val="120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l-GR" sz="2800">
                <a:solidFill>
                  <a:schemeClr val="dk1"/>
                </a:solidFill>
                <a:latin typeface="Calibri"/>
                <a:ea typeface="Calibri"/>
                <a:cs typeface="Calibri"/>
                <a:sym typeface="Calibri"/>
              </a:rPr>
              <a:t>(Yale National Initiative, 2008)</a:t>
            </a:r>
            <a:endParaRPr/>
          </a:p>
        </p:txBody>
      </p:sp>
      <p:sp>
        <p:nvSpPr>
          <p:cNvPr id="456" name="Google Shape;456;p31"/>
          <p:cNvSpPr/>
          <p:nvPr/>
        </p:nvSpPr>
        <p:spPr>
          <a:xfrm rot="1095198">
            <a:off x="1539683" y="162676"/>
            <a:ext cx="4083433" cy="4083433"/>
          </a:xfrm>
          <a:prstGeom prst="arc">
            <a:avLst>
              <a:gd fmla="val 17445962"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31"/>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458" name="Google Shape;458;p3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59" name="Google Shape;459;p31"/>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460" name="Google Shape;460;p31"/>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61" name="Google Shape;461;p31"/>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
        <p:nvSpPr>
          <p:cNvPr id="462" name="Google Shape;462;p31"/>
          <p:cNvSpPr txBox="1"/>
          <p:nvPr/>
        </p:nvSpPr>
        <p:spPr>
          <a:xfrm>
            <a:off x="5952400" y="745325"/>
            <a:ext cx="5835000" cy="224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l-GR" sz="2400">
                <a:solidFill>
                  <a:schemeClr val="dk1"/>
                </a:solidFill>
                <a:latin typeface="Calibri"/>
                <a:ea typeface="Calibri"/>
                <a:cs typeface="Calibri"/>
                <a:sym typeface="Calibri"/>
              </a:rPr>
              <a:t>Το κύριο μάθημα των προφορικών αφρικανικών ιστοριών είναι η διδασκαλία και ο αντίκτυπος των ηθικών αρχών, ενώ παράλληλα παρέχεται στα παιδιά η αίσθηση της ταυτότητας και του ανήκειν.</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Οι νέοι θα πάρουν πολύτιμα μαθήματα ζωής.</a:t>
            </a:r>
            <a:endParaRPr sz="24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3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68" name="Google Shape;468;p3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69" name="Google Shape;469;p3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470" name="Google Shape;470;p32"/>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71" name="Google Shape;471;p32"/>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472" name="Google Shape;472;p32"/>
          <p:cNvSpPr txBox="1"/>
          <p:nvPr/>
        </p:nvSpPr>
        <p:spPr>
          <a:xfrm>
            <a:off x="235351" y="1843950"/>
            <a:ext cx="4280700" cy="317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Παροιμίες και παραβολές στις αφρικανικές ιστορίες</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6" name="Shape 476"/>
        <p:cNvGrpSpPr/>
        <p:nvPr/>
      </p:nvGrpSpPr>
      <p:grpSpPr>
        <a:xfrm>
          <a:off x="0" y="0"/>
          <a:ext cx="0" cy="0"/>
          <a:chOff x="0" y="0"/>
          <a:chExt cx="0" cy="0"/>
        </a:xfrm>
      </p:grpSpPr>
      <p:sp>
        <p:nvSpPr>
          <p:cNvPr id="477" name="Google Shape;477;p3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aroom 37 – Folio illustrators Shotopop and Keith Hau – The AOI" id="478" name="Google Shape;478;p33"/>
          <p:cNvPicPr preferRelativeResize="0"/>
          <p:nvPr/>
        </p:nvPicPr>
        <p:blipFill rotWithShape="1">
          <a:blip r:embed="rId3">
            <a:alphaModFix/>
          </a:blip>
          <a:srcRect b="1" l="0" r="1" t="5723"/>
          <a:stretch/>
        </p:blipFill>
        <p:spPr>
          <a:xfrm>
            <a:off x="-7366" y="10"/>
            <a:ext cx="4855591" cy="6857990"/>
          </a:xfrm>
          <a:custGeom>
            <a:rect b="b" l="l" r="r" t="t"/>
            <a:pathLst>
              <a:path extrusionOk="0" h="6858000" w="4636517">
                <a:moveTo>
                  <a:pt x="0" y="0"/>
                </a:moveTo>
                <a:lnTo>
                  <a:pt x="4636517" y="0"/>
                </a:lnTo>
                <a:lnTo>
                  <a:pt x="4636517" y="6858000"/>
                </a:lnTo>
                <a:lnTo>
                  <a:pt x="0" y="6858000"/>
                </a:lnTo>
                <a:close/>
              </a:path>
            </a:pathLst>
          </a:custGeom>
          <a:noFill/>
          <a:ln>
            <a:noFill/>
          </a:ln>
        </p:spPr>
      </p:pic>
      <p:sp>
        <p:nvSpPr>
          <p:cNvPr id="479" name="Google Shape;479;p33"/>
          <p:cNvSpPr/>
          <p:nvPr/>
        </p:nvSpPr>
        <p:spPr>
          <a:xfrm>
            <a:off x="8673531" y="407987"/>
            <a:ext cx="2987899" cy="2987899"/>
          </a:xfrm>
          <a:prstGeom prst="arc">
            <a:avLst>
              <a:gd fmla="val 16200000" name="adj1"/>
              <a:gd fmla="val 256372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0" name="Google Shape;480;p33"/>
          <p:cNvSpPr txBox="1"/>
          <p:nvPr/>
        </p:nvSpPr>
        <p:spPr>
          <a:xfrm>
            <a:off x="4855591" y="861646"/>
            <a:ext cx="6805839" cy="5595058"/>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None/>
            </a:pPr>
            <a:r>
              <a:rPr lang="el-GR" sz="2400">
                <a:solidFill>
                  <a:schemeClr val="dk1"/>
                </a:solidFill>
                <a:latin typeface="Calibri"/>
                <a:ea typeface="Calibri"/>
                <a:cs typeface="Calibri"/>
                <a:sym typeface="Calibri"/>
              </a:rPr>
              <a:t>Η χρήση των αφρικανικών παροιμιών και παραβολών στην προφορική αφήγηση καταδεικνύει τη συλλογική σοφία του λαού, καθώς εκφράζει το νόημα, το συναίσθημα, τη σκέψη και τις δομές έκφρασης.</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Αυτό είναι κρίσιμο, όταν πρόκειται για κοινωνικά, ηθικά και πολιτιστικά ζητήματα.</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Η ιστορία είναι μια πρωταρχική μορφή προφορικής παράδοσης, που χρησιμοποιείται κυρίως για να μεταφέρει τον πολιτισμό, την εμπειρία και τις αξίες, αλλά η χρήση παροιμιών και παραβολών θα ενισχύσει τη βαρύτητα και τη σημασία μιας ιστορίας. Στις προφορικές κοινωνίες, οι παροιμίες και οι παραβολές χρησιμοποιούνται επίσης για να μεταδώσουν αρχαία γνώση, σοφία, βαθιά συναισθήματα και συμπεριφορές.</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Θα ήταν σχεδόν αδύνατο να κατανοήσουμε τις αφρικανικές λογοτεχνίες χωρίς να μελετήσουμε πρώτα τον συγκεκριμένο πολιτισμό και τις παραδόσεις του, από τις οποίες οι Αφρικανοί συγγραφείς αντλούν θέματα και αξίες, αφηγηματικές δομές και πλοκές, ρυθμούς και στυλ, εικόνες και μεταφορές, καθώς και καλλιτεχνικές και ηθικές αρχές.</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Ο στόχος της χρήσης παροιμιών και παραβολών είναι η επίτευξη κοινοτικής αρμονίας και σοφίας, ενώ παράλληλα εκτίθεται η κακή αντικοινωνική συμπεριφορά.</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(Tuwe, 2015)</a:t>
            </a:r>
            <a:endParaRPr/>
          </a:p>
        </p:txBody>
      </p:sp>
      <p:sp>
        <p:nvSpPr>
          <p:cNvPr id="481" name="Google Shape;481;p33"/>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482" name="Google Shape;482;p3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83" name="Google Shape;483;p33"/>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484" name="Google Shape;484;p33"/>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85" name="Google Shape;485;p33"/>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3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491" name="Google Shape;491;p34"/>
          <p:cNvPicPr preferRelativeResize="0"/>
          <p:nvPr/>
        </p:nvPicPr>
        <p:blipFill rotWithShape="1">
          <a:blip r:embed="rId4">
            <a:alphaModFix/>
          </a:blip>
          <a:srcRect b="0" l="0" r="0" t="0"/>
          <a:stretch/>
        </p:blipFill>
        <p:spPr>
          <a:xfrm>
            <a:off x="2410836" y="461082"/>
            <a:ext cx="7363984" cy="4933766"/>
          </a:xfrm>
          <a:prstGeom prst="rect">
            <a:avLst/>
          </a:prstGeom>
          <a:noFill/>
          <a:ln>
            <a:noFill/>
          </a:ln>
        </p:spPr>
      </p:pic>
      <p:sp>
        <p:nvSpPr>
          <p:cNvPr id="492" name="Google Shape;492;p3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93" name="Google Shape;493;p34"/>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494" name="Google Shape;494;p34"/>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95" name="Google Shape;495;p34"/>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
        <p:nvSpPr>
          <p:cNvPr id="496" name="Google Shape;496;p34"/>
          <p:cNvSpPr txBox="1"/>
          <p:nvPr/>
        </p:nvSpPr>
        <p:spPr>
          <a:xfrm>
            <a:off x="2997272" y="2302278"/>
            <a:ext cx="6197400" cy="175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3600">
                <a:solidFill>
                  <a:srgbClr val="35475C"/>
                </a:solidFill>
                <a:latin typeface="Arial Black"/>
                <a:ea typeface="Arial Black"/>
                <a:cs typeface="Arial Black"/>
                <a:sym typeface="Arial Black"/>
              </a:rPr>
              <a:t>Ενότητα</a:t>
            </a:r>
            <a:r>
              <a:rPr lang="el-GR" sz="3600">
                <a:solidFill>
                  <a:srgbClr val="35475C"/>
                </a:solidFill>
                <a:latin typeface="Arial Black"/>
                <a:ea typeface="Arial Black"/>
                <a:cs typeface="Arial Black"/>
                <a:sym typeface="Arial Black"/>
              </a:rPr>
              <a:t> 3</a:t>
            </a:r>
            <a:endParaRPr/>
          </a:p>
          <a:p>
            <a:pPr indent="0" lvl="0" marL="0" marR="0" rtl="0" algn="ctr">
              <a:spcBef>
                <a:spcPts val="0"/>
              </a:spcBef>
              <a:spcAft>
                <a:spcPts val="0"/>
              </a:spcAft>
              <a:buNone/>
            </a:pPr>
            <a:r>
              <a:rPr lang="el-GR" sz="3600">
                <a:solidFill>
                  <a:srgbClr val="35475C"/>
                </a:solidFill>
                <a:latin typeface="Arial Black"/>
                <a:ea typeface="Arial Black"/>
                <a:cs typeface="Arial Black"/>
                <a:sym typeface="Arial Black"/>
              </a:rPr>
              <a:t>Ο ρόλος του τροβαδούρου (griot)</a:t>
            </a:r>
            <a:endParaRPr sz="3600">
              <a:solidFill>
                <a:srgbClr val="35475C"/>
              </a:solidFill>
              <a:latin typeface="Arial Black"/>
              <a:ea typeface="Arial Black"/>
              <a:cs typeface="Arial Black"/>
              <a:sym typeface="Arial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3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2" name="Google Shape;502;p3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03" name="Google Shape;503;p3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504" name="Google Shape;504;p35"/>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05" name="Google Shape;505;p35"/>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506" name="Google Shape;506;p35"/>
          <p:cNvSpPr txBox="1"/>
          <p:nvPr/>
        </p:nvSpPr>
        <p:spPr>
          <a:xfrm>
            <a:off x="235353" y="2767275"/>
            <a:ext cx="43953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Προέλευση του τροβαδούρου (griot)</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0" name="Shape 510"/>
        <p:cNvGrpSpPr/>
        <p:nvPr/>
      </p:nvGrpSpPr>
      <p:grpSpPr>
        <a:xfrm>
          <a:off x="0" y="0"/>
          <a:ext cx="0" cy="0"/>
          <a:chOff x="0" y="0"/>
          <a:chExt cx="0" cy="0"/>
        </a:xfrm>
      </p:grpSpPr>
      <p:sp>
        <p:nvSpPr>
          <p:cNvPr id="511" name="Google Shape;511;p3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43 African Storyteller Illustrations &amp;amp; Clip Art - iStock" id="512" name="Google Shape;512;p36"/>
          <p:cNvPicPr preferRelativeResize="0"/>
          <p:nvPr/>
        </p:nvPicPr>
        <p:blipFill rotWithShape="1">
          <a:blip r:embed="rId3">
            <a:alphaModFix/>
          </a:blip>
          <a:srcRect b="0" l="0" r="0" t="0"/>
          <a:stretch/>
        </p:blipFill>
        <p:spPr>
          <a:xfrm>
            <a:off x="698353" y="649866"/>
            <a:ext cx="4555700" cy="2630916"/>
          </a:xfrm>
          <a:custGeom>
            <a:rect b="b" l="l" r="r" t="t"/>
            <a:pathLst>
              <a:path extrusionOk="0" h="2733294" w="4555700">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ln>
            <a:noFill/>
          </a:ln>
        </p:spPr>
      </p:pic>
      <p:sp>
        <p:nvSpPr>
          <p:cNvPr id="513" name="Google Shape;513;p36"/>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14" name="Google Shape;514;p36"/>
          <p:cNvPicPr preferRelativeResize="0"/>
          <p:nvPr/>
        </p:nvPicPr>
        <p:blipFill rotWithShape="1">
          <a:blip r:embed="rId4">
            <a:alphaModFix/>
          </a:blip>
          <a:srcRect b="0" l="0" r="0" t="0"/>
          <a:stretch/>
        </p:blipFill>
        <p:spPr>
          <a:xfrm>
            <a:off x="698353" y="3550371"/>
            <a:ext cx="4555700" cy="2684608"/>
          </a:xfrm>
          <a:custGeom>
            <a:rect b="b" l="l" r="r" t="t"/>
            <a:pathLst>
              <a:path extrusionOk="0" h="2323972" w="4438338">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ln>
            <a:noFill/>
          </a:ln>
        </p:spPr>
      </p:pic>
      <p:sp>
        <p:nvSpPr>
          <p:cNvPr id="515" name="Google Shape;515;p36"/>
          <p:cNvSpPr txBox="1"/>
          <p:nvPr/>
        </p:nvSpPr>
        <p:spPr>
          <a:xfrm>
            <a:off x="5710139" y="620552"/>
            <a:ext cx="6195271" cy="6042093"/>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None/>
            </a:pPr>
            <a:r>
              <a:rPr lang="el-GR" sz="2400">
                <a:solidFill>
                  <a:schemeClr val="dk1"/>
                </a:solidFill>
                <a:latin typeface="Calibri"/>
                <a:ea typeface="Calibri"/>
                <a:cs typeface="Calibri"/>
                <a:sym typeface="Calibri"/>
              </a:rPr>
              <a:t>Η λέξη μπορεί να προέρχεται από τη γαλλική μεταγραφή "guiriot" της πορτογαλικής λέξης "criado", ή από τον αρσενικό ενικό όρο για τον "υπηρέτη". </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Οι γκριότ/τροβαδούροι κυριαρχούν περισσότερο στα βόρεια τμήματα της Δυτικής Αφρικής. </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Οι τροβαδούροι ζουν σήμερα σε πολλά μέρη της Δυτικής Αφρικής και είναι παρόντες μεταξύ των λαών Mande, Fulɓe, Hausa, Songhai, Tukulóor, Wolof, Serer, Mossi, Dagomba, Αράβων της Μαυριτανίας και πολλών άλλων μικρότερων ομάδων. </a:t>
            </a:r>
            <a:endParaRPr/>
          </a:p>
          <a:p>
            <a:pPr indent="0" lvl="0" marL="0" marR="0" rtl="0" algn="l">
              <a:lnSpc>
                <a:spcPct val="90000"/>
              </a:lnSpc>
              <a:spcBef>
                <a:spcPts val="1200"/>
              </a:spcBef>
              <a:spcAft>
                <a:spcPts val="0"/>
              </a:spcAft>
              <a:buNone/>
            </a:pPr>
            <a:r>
              <a:rPr lang="el-GR" sz="2400">
                <a:solidFill>
                  <a:schemeClr val="dk1"/>
                </a:solidFill>
                <a:latin typeface="Calibri"/>
                <a:ea typeface="Calibri"/>
                <a:cs typeface="Calibri"/>
                <a:sym typeface="Calibri"/>
              </a:rPr>
              <a:t>Στις αφρικανικές γλώσσες, οι γκριότ αναφέρονται με διάφορα ονόματα: jeli στις βόρειες περιοχές Mande, jali στις νότιες περιοχές Mande, guewel στο Wolof, kevel ή kewel ή okawul στο Serer, gawlo 𞤺𞤢𞤱𞤤𞤮 στο Pulaa (Fula), iggawen στο Hassaniyan, arokin στη Yoruba και diari ή gesere στο Soninke. </a:t>
            </a:r>
            <a:endParaRPr sz="2400">
              <a:solidFill>
                <a:schemeClr val="dk1"/>
              </a:solidFill>
              <a:latin typeface="Calibri"/>
              <a:ea typeface="Calibri"/>
              <a:cs typeface="Calibri"/>
              <a:sym typeface="Calibri"/>
            </a:endParaRPr>
          </a:p>
        </p:txBody>
      </p:sp>
      <p:sp>
        <p:nvSpPr>
          <p:cNvPr id="516" name="Google Shape;516;p36"/>
          <p:cNvSpPr/>
          <p:nvPr/>
        </p:nvSpPr>
        <p:spPr>
          <a:xfrm rot="1095198">
            <a:off x="1539683" y="162676"/>
            <a:ext cx="4083433" cy="4083433"/>
          </a:xfrm>
          <a:prstGeom prst="arc">
            <a:avLst>
              <a:gd fmla="val 17445962"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36"/>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518" name="Google Shape;518;p3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19" name="Google Shape;519;p36"/>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520" name="Google Shape;520;p36"/>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21" name="Google Shape;521;p36"/>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3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27" name="Google Shape;527;p3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28" name="Google Shape;528;p3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529" name="Google Shape;529;p37"/>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30" name="Google Shape;530;p37"/>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531" name="Google Shape;531;p37"/>
          <p:cNvSpPr txBox="1"/>
          <p:nvPr/>
        </p:nvSpPr>
        <p:spPr>
          <a:xfrm>
            <a:off x="235353" y="2767275"/>
            <a:ext cx="41658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Τι είναι ο τροβαδούρος</a:t>
            </a:r>
            <a:endParaRPr sz="4000">
              <a:solidFill>
                <a:srgbClr val="35475C"/>
              </a:solidFill>
              <a:latin typeface="Arial Black"/>
              <a:ea typeface="Arial Black"/>
              <a:cs typeface="Arial Black"/>
              <a:sym typeface="Arial Black"/>
            </a:endParaRPr>
          </a:p>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(Griot)</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5" name="Shape 535"/>
        <p:cNvGrpSpPr/>
        <p:nvPr/>
      </p:nvGrpSpPr>
      <p:grpSpPr>
        <a:xfrm>
          <a:off x="0" y="0"/>
          <a:ext cx="0" cy="0"/>
          <a:chOff x="0" y="0"/>
          <a:chExt cx="0" cy="0"/>
        </a:xfrm>
      </p:grpSpPr>
      <p:sp>
        <p:nvSpPr>
          <p:cNvPr id="536" name="Google Shape;536;p3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iot - Wikipedia, la enciclopedia libre" id="537" name="Google Shape;537;p38"/>
          <p:cNvPicPr preferRelativeResize="0"/>
          <p:nvPr/>
        </p:nvPicPr>
        <p:blipFill rotWithShape="1">
          <a:blip r:embed="rId3">
            <a:alphaModFix/>
          </a:blip>
          <a:srcRect b="-1" l="0" r="875" t="0"/>
          <a:stretch/>
        </p:blipFill>
        <p:spPr>
          <a:xfrm>
            <a:off x="-7366" y="10"/>
            <a:ext cx="4855591" cy="6857990"/>
          </a:xfrm>
          <a:custGeom>
            <a:rect b="b" l="l" r="r" t="t"/>
            <a:pathLst>
              <a:path extrusionOk="0" h="6858000" w="4636517">
                <a:moveTo>
                  <a:pt x="0" y="0"/>
                </a:moveTo>
                <a:lnTo>
                  <a:pt x="4636517" y="0"/>
                </a:lnTo>
                <a:lnTo>
                  <a:pt x="4636517" y="6858000"/>
                </a:lnTo>
                <a:lnTo>
                  <a:pt x="0" y="6858000"/>
                </a:lnTo>
                <a:close/>
              </a:path>
            </a:pathLst>
          </a:custGeom>
          <a:noFill/>
          <a:ln>
            <a:noFill/>
          </a:ln>
        </p:spPr>
      </p:pic>
      <p:sp>
        <p:nvSpPr>
          <p:cNvPr id="538" name="Google Shape;538;p38"/>
          <p:cNvSpPr/>
          <p:nvPr/>
        </p:nvSpPr>
        <p:spPr>
          <a:xfrm>
            <a:off x="8673531" y="407987"/>
            <a:ext cx="2987899" cy="2987899"/>
          </a:xfrm>
          <a:prstGeom prst="arc">
            <a:avLst>
              <a:gd fmla="val 16200000" name="adj1"/>
              <a:gd fmla="val 256372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9" name="Google Shape;539;p3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40" name="Google Shape;540;p3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541" name="Google Shape;541;p38"/>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542" name="Google Shape;542;p38"/>
          <p:cNvSpPr txBox="1"/>
          <p:nvPr/>
        </p:nvSpPr>
        <p:spPr>
          <a:xfrm>
            <a:off x="5109388" y="507046"/>
            <a:ext cx="6265250" cy="6350953"/>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None/>
            </a:pPr>
            <a:r>
              <a:rPr lang="el-GR" sz="2000">
                <a:solidFill>
                  <a:schemeClr val="dk1"/>
                </a:solidFill>
                <a:latin typeface="Calibri"/>
                <a:ea typeface="Calibri"/>
                <a:cs typeface="Calibri"/>
                <a:sym typeface="Calibri"/>
              </a:rPr>
              <a:t>Ένας δυτικοαφρικανός ιστορικός, παραμυθάς, τραγουδιστής, ποιητής ή μουσικός είναι γνωστός ως griot/ τροβαδούρος.</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Ο γκριότ είναι ο αποθέτης της προφορικής παράδοσης και συχνά θεωρείται ηγέτης λόγω του ρόλου του ως σύμβουλος βασιλικών προσώπων.</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Λόγω της πρώτης από αυτές τις δύο λειτουργίες, μερικές φορές αναφέρεται ως βάρδος.</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Οι γκριότ εμφανίστηκαν για πρώτη φορά τον 13ο αιώνα στην αυτοκρατορία Μαντέ του Μάλι. Για αιώνες, αφηγούνται και αναδιηγούνται την ιστορία της αυτοκρατορίας, διατηρώντας τις ιστορίες και τις παραδόσεις της.</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Παρά τη φήμη τους ως τραγουδιστές επαίνων, οι γκριότ μπορούν να χρησιμοποιήσουν τη φωνητική τους ικανότητα για κουτσομπολιά, σάτιρα και πολιτικά σχόλια. Οι γκριότ βρίσκονται σήμερα σε πολλά μέρη της Δυτικής Αφρικής και ανήκουν σε διάφορες εθνοτικές ομάδες.</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Οι γκριότ είναι μια ενδογαμική κάστα, γεγονός που σημαίνει ότι οι περισσότεροι από αυτούς παντρεύονται μόνο άλλους γκριότ. Παραδίδουν την παράδοση της αφήγησης από γενιά σε γενιά. Κάθε αριστοκρατική οικογένεια γκριότ συνοδευόταν από μια ανώτερη οικογένεια πολεμιστών βασιλιάδων ή αυτοκρατόρων. Κανένας γκριότ δεν μπορεί να υπάρξει χωρίς βασιλιά και κανένας βασιλιάς δεν μπορεί να υπάρξει χωρίς γκριότ. Ο βασιλιάς, από την άλλη πλευρά, μπορεί να δανείσει τον τροβαδούρο του σε άλλον βασιλιά. Τα περισσότερα χωριά είχαν επίσης έναν γκριότ που διηγούνταν ιστορίες για γεννήσεις, θανάτους, γάμους, μάχες, κυνήγια, υποθέσεις και άλλα γεγονότα.</a:t>
            </a:r>
            <a:endParaRPr sz="20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(All Good Tales, 2018)</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48" name="Google Shape;548;p3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49" name="Google Shape;549;p3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550" name="Google Shape;550;p39"/>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51" name="Google Shape;551;p39"/>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552" name="Google Shape;552;p39"/>
          <p:cNvSpPr txBox="1"/>
          <p:nvPr/>
        </p:nvSpPr>
        <p:spPr>
          <a:xfrm>
            <a:off x="235341" y="2767280"/>
            <a:ext cx="324497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Griots και μουσική</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16" name="Google Shape;116;p4"/>
          <p:cNvPicPr preferRelativeResize="0"/>
          <p:nvPr/>
        </p:nvPicPr>
        <p:blipFill rotWithShape="1">
          <a:blip r:embed="rId4">
            <a:alphaModFix/>
          </a:blip>
          <a:srcRect b="0" l="0" r="0" t="0"/>
          <a:stretch/>
        </p:blipFill>
        <p:spPr>
          <a:xfrm>
            <a:off x="11374639" y="152449"/>
            <a:ext cx="462675" cy="709197"/>
          </a:xfrm>
          <a:prstGeom prst="rect">
            <a:avLst/>
          </a:prstGeom>
          <a:noFill/>
          <a:ln>
            <a:noFill/>
          </a:ln>
        </p:spPr>
      </p:pic>
      <p:graphicFrame>
        <p:nvGraphicFramePr>
          <p:cNvPr id="117" name="Google Shape;117;p4"/>
          <p:cNvGraphicFramePr/>
          <p:nvPr/>
        </p:nvGraphicFramePr>
        <p:xfrm>
          <a:off x="1030243" y="121920"/>
          <a:ext cx="3000000" cy="3000000"/>
        </p:xfrm>
        <a:graphic>
          <a:graphicData uri="http://schemas.openxmlformats.org/drawingml/2006/table">
            <a:tbl>
              <a:tblPr bandRow="1" firstRow="1">
                <a:noFill/>
                <a:tableStyleId>{1F11C9D2-4348-4F81-A1E4-28DA2EC902A3}</a:tableStyleId>
              </a:tblPr>
              <a:tblGrid>
                <a:gridCol w="2586100"/>
                <a:gridCol w="2586100"/>
                <a:gridCol w="2586100"/>
                <a:gridCol w="2586100"/>
              </a:tblGrid>
              <a:tr h="1075275">
                <a:tc>
                  <a:txBody>
                    <a:bodyPr/>
                    <a:lstStyle/>
                    <a:p>
                      <a:pPr indent="0" lvl="0" marL="0" marR="0" rtl="0" algn="l">
                        <a:spcBef>
                          <a:spcPts val="0"/>
                        </a:spcBef>
                        <a:spcAft>
                          <a:spcPts val="0"/>
                        </a:spcAft>
                        <a:buNone/>
                      </a:pPr>
                      <a:r>
                        <a:rPr lang="el-GR" sz="1800" u="none" cap="none" strike="noStrike"/>
                        <a:t>Με την επιτυχή ολοκλήρωση αυτ</a:t>
                      </a:r>
                      <a:r>
                        <a:rPr lang="el-GR" sz="1800"/>
                        <a:t>ού του μαθήματος</a:t>
                      </a:r>
                      <a:r>
                        <a:rPr lang="el-GR" sz="1800" u="none" cap="none" strike="noStrike"/>
                        <a:t>, οι ενήλικες εκπαιδευόμενοι θα είναι σε θέση...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Γνώσεις</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Δεξιότητες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Στάσεις</a:t>
                      </a:r>
                      <a:endParaRPr sz="1800"/>
                    </a:p>
                  </a:txBody>
                  <a:tcPr marT="45725" marB="45725" marR="91450" marL="91450"/>
                </a:tc>
              </a:tr>
              <a:tr h="10752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γνωρίζουν </a:t>
                      </a:r>
                      <a:r>
                        <a:rPr lang="el-GR" sz="1600">
                          <a:solidFill>
                            <a:schemeClr val="dk1"/>
                          </a:solidFill>
                          <a:latin typeface="Calibri"/>
                          <a:ea typeface="Calibri"/>
                          <a:cs typeface="Calibri"/>
                          <a:sym typeface="Calibri"/>
                        </a:rPr>
                        <a:t>για το ιστορικό της αφρικανικής αφήγησης</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συ</a:t>
                      </a:r>
                      <a:r>
                        <a:rPr lang="el-GR" sz="1600">
                          <a:solidFill>
                            <a:schemeClr val="dk1"/>
                          </a:solidFill>
                          <a:latin typeface="Calibri"/>
                          <a:ea typeface="Calibri"/>
                          <a:cs typeface="Calibri"/>
                          <a:sym typeface="Calibri"/>
                        </a:rPr>
                        <a:t>ζητ</a:t>
                      </a:r>
                      <a:r>
                        <a:rPr lang="el-GR" sz="1600"/>
                        <a:t>ούν</a:t>
                      </a:r>
                      <a:r>
                        <a:rPr lang="el-GR" sz="1600">
                          <a:solidFill>
                            <a:schemeClr val="dk1"/>
                          </a:solidFill>
                          <a:latin typeface="Calibri"/>
                          <a:ea typeface="Calibri"/>
                          <a:cs typeface="Calibri"/>
                          <a:sym typeface="Calibri"/>
                        </a:rPr>
                        <a:t> τη σημασία της αφήγησης ιστοριών για τη διατήρηση του πολιτισμού</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είναι πρόθυμοι να μάθουν</a:t>
                      </a:r>
                      <a:r>
                        <a:rPr lang="el-GR" sz="1600">
                          <a:solidFill>
                            <a:schemeClr val="dk1"/>
                          </a:solidFill>
                          <a:latin typeface="Calibri"/>
                          <a:ea typeface="Calibri"/>
                          <a:cs typeface="Calibri"/>
                          <a:sym typeface="Calibri"/>
                        </a:rPr>
                        <a:t> τη</a:t>
                      </a:r>
                      <a:r>
                        <a:rPr lang="el-GR" sz="1600"/>
                        <a:t>ν</a:t>
                      </a:r>
                      <a:r>
                        <a:rPr lang="el-GR" sz="1600">
                          <a:solidFill>
                            <a:schemeClr val="dk1"/>
                          </a:solidFill>
                          <a:latin typeface="Calibri"/>
                          <a:ea typeface="Calibri"/>
                          <a:cs typeface="Calibri"/>
                          <a:sym typeface="Calibri"/>
                        </a:rPr>
                        <a:t> πολιτιστική σημασία των αφρικανικών παραμυθιών</a:t>
                      </a:r>
                      <a:endParaRPr sz="1600">
                        <a:solidFill>
                          <a:schemeClr val="dk1"/>
                        </a:solidFill>
                        <a:latin typeface="Calibri"/>
                        <a:ea typeface="Calibri"/>
                        <a:cs typeface="Calibri"/>
                        <a:sym typeface="Calibri"/>
                      </a:endParaRPr>
                    </a:p>
                  </a:txBody>
                  <a:tcPr marT="45725" marB="45725" marR="91450" marL="91450"/>
                </a:tc>
              </a:tr>
              <a:tr h="10752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γνωρίζουν </a:t>
                      </a:r>
                      <a:r>
                        <a:rPr lang="el-GR" sz="1600">
                          <a:solidFill>
                            <a:schemeClr val="dk1"/>
                          </a:solidFill>
                          <a:latin typeface="Calibri"/>
                          <a:ea typeface="Calibri"/>
                          <a:cs typeface="Calibri"/>
                          <a:sym typeface="Calibri"/>
                        </a:rPr>
                        <a:t>αφρικανικ</a:t>
                      </a:r>
                      <a:r>
                        <a:rPr lang="el-GR" sz="1600"/>
                        <a:t>ές</a:t>
                      </a:r>
                      <a:r>
                        <a:rPr lang="el-GR" sz="1600">
                          <a:solidFill>
                            <a:schemeClr val="dk1"/>
                          </a:solidFill>
                          <a:latin typeface="Calibri"/>
                          <a:ea typeface="Calibri"/>
                          <a:cs typeface="Calibri"/>
                          <a:sym typeface="Calibri"/>
                        </a:rPr>
                        <a:t> ιστορ</a:t>
                      </a:r>
                      <a:r>
                        <a:rPr lang="el-GR" sz="1600"/>
                        <a:t>ίες</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πε</a:t>
                      </a:r>
                      <a:r>
                        <a:rPr lang="el-GR" sz="1600">
                          <a:solidFill>
                            <a:schemeClr val="dk1"/>
                          </a:solidFill>
                          <a:latin typeface="Calibri"/>
                          <a:ea typeface="Calibri"/>
                          <a:cs typeface="Calibri"/>
                          <a:sym typeface="Calibri"/>
                        </a:rPr>
                        <a:t>ριγρά</a:t>
                      </a:r>
                      <a:r>
                        <a:rPr lang="el-GR" sz="1600"/>
                        <a:t>φουν</a:t>
                      </a:r>
                      <a:r>
                        <a:rPr lang="el-GR" sz="1600">
                          <a:solidFill>
                            <a:schemeClr val="dk1"/>
                          </a:solidFill>
                          <a:latin typeface="Calibri"/>
                          <a:ea typeface="Calibri"/>
                          <a:cs typeface="Calibri"/>
                          <a:sym typeface="Calibri"/>
                        </a:rPr>
                        <a:t> τον ρόλο του </a:t>
                      </a:r>
                      <a:r>
                        <a:rPr lang="el-GR" sz="1600"/>
                        <a:t>τροβαδούρου </a:t>
                      </a:r>
                      <a:r>
                        <a:rPr lang="el-GR" sz="1600">
                          <a:solidFill>
                            <a:schemeClr val="dk1"/>
                          </a:solidFill>
                          <a:latin typeface="Calibri"/>
                          <a:ea typeface="Calibri"/>
                          <a:cs typeface="Calibri"/>
                          <a:sym typeface="Calibri"/>
                        </a:rPr>
                        <a:t>στην αφρικανική αφήγηση ιστοριών</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είναι πρόθυμοι να γνωρίζουν τις κοινωνικές αξίες </a:t>
                      </a:r>
                      <a:r>
                        <a:rPr lang="el-GR" sz="1600">
                          <a:solidFill>
                            <a:schemeClr val="dk1"/>
                          </a:solidFill>
                          <a:latin typeface="Calibri"/>
                          <a:ea typeface="Calibri"/>
                          <a:cs typeface="Calibri"/>
                          <a:sym typeface="Calibri"/>
                        </a:rPr>
                        <a:t>του αφρικανικού πολιτισμού για την κατανόηση των ιστοριών και των εμπειριών των γενεών. </a:t>
                      </a:r>
                      <a:endParaRPr sz="1600">
                        <a:solidFill>
                          <a:schemeClr val="dk1"/>
                        </a:solidFill>
                        <a:latin typeface="Calibri"/>
                        <a:ea typeface="Calibri"/>
                        <a:cs typeface="Calibri"/>
                        <a:sym typeface="Calibri"/>
                      </a:endParaRPr>
                    </a:p>
                  </a:txBody>
                  <a:tcPr marT="45725" marB="45725" marR="91450" marL="91450"/>
                </a:tc>
              </a:tr>
              <a:tr h="10752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285750" lvl="0" marL="285750" marR="0" rtl="0" algn="l">
                        <a:spcBef>
                          <a:spcPts val="0"/>
                        </a:spcBef>
                        <a:spcAft>
                          <a:spcPts val="0"/>
                        </a:spcAft>
                        <a:buClr>
                          <a:schemeClr val="dk1"/>
                        </a:buClr>
                        <a:buSzPts val="1600"/>
                        <a:buFont typeface="Courier New"/>
                        <a:buChar char="o"/>
                      </a:pPr>
                      <a:r>
                        <a:rPr lang="el-GR" sz="1600"/>
                        <a:t>Να γνωρίζουν</a:t>
                      </a:r>
                      <a:r>
                        <a:rPr lang="el-GR" sz="1600">
                          <a:solidFill>
                            <a:schemeClr val="dk1"/>
                          </a:solidFill>
                          <a:latin typeface="Calibri"/>
                          <a:ea typeface="Calibri"/>
                          <a:cs typeface="Calibri"/>
                          <a:sym typeface="Calibri"/>
                        </a:rPr>
                        <a:t> </a:t>
                      </a:r>
                      <a:r>
                        <a:rPr lang="el-GR" sz="1600"/>
                        <a:t>έναν τροβαδούρο</a:t>
                      </a:r>
                      <a:r>
                        <a:rPr lang="el-GR" sz="1600">
                          <a:solidFill>
                            <a:schemeClr val="dk1"/>
                          </a:solidFill>
                          <a:latin typeface="Calibri"/>
                          <a:ea typeface="Calibri"/>
                          <a:cs typeface="Calibri"/>
                          <a:sym typeface="Calibri"/>
                        </a:rPr>
                        <a:t> ως παραμυθά/ αφηγητή, δ</a:t>
                      </a:r>
                      <a:r>
                        <a:rPr lang="el-GR" sz="1600"/>
                        <a:t>άσκαλο</a:t>
                      </a:r>
                      <a:r>
                        <a:rPr lang="el-GR" sz="1600">
                          <a:solidFill>
                            <a:schemeClr val="dk1"/>
                          </a:solidFill>
                          <a:latin typeface="Calibri"/>
                          <a:ea typeface="Calibri"/>
                          <a:cs typeface="Calibri"/>
                          <a:sym typeface="Calibri"/>
                        </a:rPr>
                        <a:t> και σ</a:t>
                      </a:r>
                      <a:r>
                        <a:rPr lang="el-GR" sz="1600"/>
                        <a:t>ύμβουλο</a:t>
                      </a:r>
                      <a:r>
                        <a:rPr lang="el-GR"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προσδιορίζουν</a:t>
                      </a:r>
                      <a:r>
                        <a:rPr lang="el-GR" sz="1600">
                          <a:solidFill>
                            <a:schemeClr val="dk1"/>
                          </a:solidFill>
                          <a:latin typeface="Calibri"/>
                          <a:ea typeface="Calibri"/>
                          <a:cs typeface="Calibri"/>
                          <a:sym typeface="Calibri"/>
                        </a:rPr>
                        <a:t> στοιχε</a:t>
                      </a:r>
                      <a:r>
                        <a:rPr lang="el-GR" sz="1600"/>
                        <a:t>ία</a:t>
                      </a:r>
                      <a:r>
                        <a:rPr lang="el-GR" sz="1600">
                          <a:solidFill>
                            <a:schemeClr val="dk1"/>
                          </a:solidFill>
                          <a:latin typeface="Calibri"/>
                          <a:ea typeface="Calibri"/>
                          <a:cs typeface="Calibri"/>
                          <a:sym typeface="Calibri"/>
                        </a:rPr>
                        <a:t> και χαρακτηριστικ</a:t>
                      </a:r>
                      <a:r>
                        <a:rPr lang="el-GR" sz="1600"/>
                        <a:t>ά</a:t>
                      </a:r>
                      <a:r>
                        <a:rPr lang="el-GR" sz="1600">
                          <a:solidFill>
                            <a:schemeClr val="dk1"/>
                          </a:solidFill>
                          <a:latin typeface="Calibri"/>
                          <a:ea typeface="Calibri"/>
                          <a:cs typeface="Calibri"/>
                          <a:sym typeface="Calibri"/>
                        </a:rPr>
                        <a:t> της αφρικανικής αφήγησης </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εκτιμούν την κοινοτική συμμετοχική εμπειρία </a:t>
                      </a:r>
                      <a:r>
                        <a:rPr lang="el-GR" sz="1600">
                          <a:solidFill>
                            <a:schemeClr val="dk1"/>
                          </a:solidFill>
                          <a:latin typeface="Calibri"/>
                          <a:ea typeface="Calibri"/>
                          <a:cs typeface="Calibri"/>
                          <a:sym typeface="Calibri"/>
                        </a:rPr>
                        <a:t>της αφρικανικής αφήγησης και του τρόπου με τον οποίο συμβάλλει στον πολιτισμό, την ταυτότητα και τη λογική. </a:t>
                      </a:r>
                      <a:endParaRPr sz="1600">
                        <a:solidFill>
                          <a:schemeClr val="dk1"/>
                        </a:solidFill>
                        <a:latin typeface="Calibri"/>
                        <a:ea typeface="Calibri"/>
                        <a:cs typeface="Calibri"/>
                        <a:sym typeface="Calibri"/>
                      </a:endParaRPr>
                    </a:p>
                  </a:txBody>
                  <a:tcPr marT="45725" marB="45725" marR="91450" marL="91450"/>
                </a:tc>
              </a:tr>
            </a:tbl>
          </a:graphicData>
        </a:graphic>
      </p:graphicFrame>
      <p:pic>
        <p:nvPicPr>
          <p:cNvPr descr="Text&#10;&#10;Description automatically generated" id="118" name="Google Shape;118;p4"/>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6" name="Shape 556"/>
        <p:cNvGrpSpPr/>
        <p:nvPr/>
      </p:nvGrpSpPr>
      <p:grpSpPr>
        <a:xfrm>
          <a:off x="0" y="0"/>
          <a:ext cx="0" cy="0"/>
          <a:chOff x="0" y="0"/>
          <a:chExt cx="0" cy="0"/>
        </a:xfrm>
      </p:grpSpPr>
      <p:sp>
        <p:nvSpPr>
          <p:cNvPr id="557" name="Google Shape;557;p4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40"/>
          <p:cNvSpPr txBox="1"/>
          <p:nvPr/>
        </p:nvSpPr>
        <p:spPr>
          <a:xfrm>
            <a:off x="496111" y="338852"/>
            <a:ext cx="6125182" cy="5854886"/>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None/>
            </a:pPr>
            <a:r>
              <a:rPr lang="el-GR" sz="2000">
                <a:solidFill>
                  <a:schemeClr val="dk1"/>
                </a:solidFill>
                <a:latin typeface="Calibri"/>
                <a:ea typeface="Calibri"/>
                <a:cs typeface="Calibri"/>
                <a:sym typeface="Calibri"/>
              </a:rPr>
              <a:t>Οι Griots είναι συχνά ικανοί οργανοπαίχτες εκτός από τραγουδιστές και κοινωνικοί σχολιαστές.</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Το kora, το khalam (ή xalam), το goje (ή n'ko στην Mandinka), το balafon, το junjung και το ngoni είναι τα όργανά τους.</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Το kora είναι ένα όργανο που μοιάζει με λαούτο με μακρύ λαιμό και 21 χορδές. Το xalam είναι μια παραλλαγή του kora που έχει συνήθως λιγότερες από πέντε χορδές. Και τα δύο έχουν σώμα κολοκύθας που χρησιμεύει ως αντηχείο. Το ngoni, το οποίο έχει πέντε ή έξι χορδές, μοιάζει επίσης με αυτά τα δύο όργανα. Το balafon είναι ένας τύπος ξύλινου ξυλόφωνου, ενώ το goje είναι ένα έγχορδο όργανο που παίζεται με δοξάρι, όπως το βιολί.</a:t>
            </a:r>
            <a:endParaRPr/>
          </a:p>
          <a:p>
            <a:pPr indent="0" lvl="0" marL="0" marR="0" rtl="0" algn="l">
              <a:lnSpc>
                <a:spcPct val="90000"/>
              </a:lnSpc>
              <a:spcBef>
                <a:spcPts val="1200"/>
              </a:spcBef>
              <a:spcAft>
                <a:spcPts val="0"/>
              </a:spcAft>
              <a:buNone/>
            </a:pPr>
            <a:r>
              <a:rPr lang="el-GR" sz="2000">
                <a:solidFill>
                  <a:schemeClr val="dk1"/>
                </a:solidFill>
                <a:latin typeface="Calibri"/>
                <a:ea typeface="Calibri"/>
                <a:cs typeface="Calibri"/>
                <a:sym typeface="Calibri"/>
              </a:rPr>
              <a:t>Η Encyclopaedia Britannica αναφέρει: "Τα μαδέρια λαούτα από τη Δυτική Αφρική, όπως το κοντίνγκ, το καλάμ και το νκόνι (που παρατηρήθηκαν από τον Ιμπν Μπαάχ το 1353), μπορεί να προέρχονται από την αρχαία Αίγυπτο. Το khalam θεωρείται ότι είναι ο πρόγονος του μπάντζο. Το ramkie της Νότιας Αφρικής είναι ένα άλλο λαούτο με μακρύ λαιμό".</a:t>
            </a:r>
            <a:endParaRPr sz="2000">
              <a:solidFill>
                <a:schemeClr val="dk1"/>
              </a:solidFill>
              <a:latin typeface="Calibri"/>
              <a:ea typeface="Calibri"/>
              <a:cs typeface="Calibri"/>
              <a:sym typeface="Calibri"/>
            </a:endParaRPr>
          </a:p>
        </p:txBody>
      </p:sp>
      <p:pic>
        <p:nvPicPr>
          <p:cNvPr id="559" name="Google Shape;559;p40"/>
          <p:cNvPicPr preferRelativeResize="0"/>
          <p:nvPr/>
        </p:nvPicPr>
        <p:blipFill rotWithShape="1">
          <a:blip r:embed="rId3">
            <a:alphaModFix/>
          </a:blip>
          <a:srcRect b="19118" l="0" r="1" t="0"/>
          <a:stretch/>
        </p:blipFill>
        <p:spPr>
          <a:xfrm>
            <a:off x="6621294" y="1295416"/>
            <a:ext cx="5570706" cy="5562584"/>
          </a:xfrm>
          <a:custGeom>
            <a:rect b="b" l="l" r="r" t="t"/>
            <a:pathLst>
              <a:path extrusionOk="0" h="5562584" w="5570706">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ln>
            <a:noFill/>
          </a:ln>
        </p:spPr>
      </p:pic>
      <p:sp>
        <p:nvSpPr>
          <p:cNvPr id="560" name="Google Shape;560;p40"/>
          <p:cNvSpPr/>
          <p:nvPr/>
        </p:nvSpPr>
        <p:spPr>
          <a:xfrm>
            <a:off x="6643451" y="1656147"/>
            <a:ext cx="546100" cy="546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1" name="Google Shape;561;p40"/>
          <p:cNvSpPr/>
          <p:nvPr/>
        </p:nvSpPr>
        <p:spPr>
          <a:xfrm>
            <a:off x="8134739" y="587516"/>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2" name="Google Shape;562;p40"/>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563" name="Google Shape;563;p4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64" name="Google Shape;564;p4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565" name="Google Shape;565;p40"/>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66" name="Google Shape;566;p40"/>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p4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72" name="Google Shape;572;p4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73" name="Google Shape;573;p4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574" name="Google Shape;574;p41"/>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75" name="Google Shape;575;p41"/>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576" name="Google Shape;576;p41"/>
          <p:cNvSpPr txBox="1"/>
          <p:nvPr/>
        </p:nvSpPr>
        <p:spPr>
          <a:xfrm>
            <a:off x="235341" y="2767280"/>
            <a:ext cx="324497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rgbClr val="35475C"/>
                </a:solidFill>
                <a:latin typeface="Arial Black"/>
                <a:ea typeface="Arial Black"/>
                <a:cs typeface="Arial Black"/>
                <a:sym typeface="Arial Black"/>
              </a:rPr>
              <a:t>Ο ρόλος των Griots</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0" name="Shape 580"/>
        <p:cNvGrpSpPr/>
        <p:nvPr/>
      </p:nvGrpSpPr>
      <p:grpSpPr>
        <a:xfrm>
          <a:off x="0" y="0"/>
          <a:ext cx="0" cy="0"/>
          <a:chOff x="0" y="0"/>
          <a:chExt cx="0" cy="0"/>
        </a:xfrm>
      </p:grpSpPr>
      <p:sp>
        <p:nvSpPr>
          <p:cNvPr id="581" name="Google Shape;581;p4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42"/>
          <p:cNvSpPr/>
          <p:nvPr/>
        </p:nvSpPr>
        <p:spPr>
          <a:xfrm flipH="1">
            <a:off x="675036"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83" name="Google Shape;583;p42"/>
          <p:cNvCxnSpPr/>
          <p:nvPr/>
        </p:nvCxnSpPr>
        <p:spPr>
          <a:xfrm>
            <a:off x="675036" y="1026771"/>
            <a:ext cx="0" cy="1597708"/>
          </a:xfrm>
          <a:prstGeom prst="straightConnector1">
            <a:avLst/>
          </a:prstGeom>
          <a:noFill/>
          <a:ln cap="rnd" cmpd="sng" w="127000">
            <a:solidFill>
              <a:schemeClr val="accent4"/>
            </a:solidFill>
            <a:prstDash val="dash"/>
            <a:miter lim="800000"/>
            <a:headEnd len="sm" w="sm" type="none"/>
            <a:tailEnd len="sm" w="sm" type="none"/>
          </a:ln>
        </p:spPr>
      </p:cxnSp>
      <p:pic>
        <p:nvPicPr>
          <p:cNvPr descr="Griot | Trovador-historiador africano" id="584" name="Google Shape;584;p42"/>
          <p:cNvPicPr preferRelativeResize="0"/>
          <p:nvPr/>
        </p:nvPicPr>
        <p:blipFill rotWithShape="1">
          <a:blip r:embed="rId3">
            <a:alphaModFix/>
          </a:blip>
          <a:srcRect b="0" l="0" r="0" t="0"/>
          <a:stretch/>
        </p:blipFill>
        <p:spPr>
          <a:xfrm>
            <a:off x="1143276" y="549330"/>
            <a:ext cx="2395949" cy="3562751"/>
          </a:xfrm>
          <a:custGeom>
            <a:rect b="b" l="l" r="r" t="t"/>
            <a:pathLst>
              <a:path extrusionOk="0" h="2247255" w="1999274">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ln>
            <a:noFill/>
          </a:ln>
        </p:spPr>
      </p:pic>
      <p:sp>
        <p:nvSpPr>
          <p:cNvPr id="585" name="Google Shape;585;p42"/>
          <p:cNvSpPr/>
          <p:nvPr/>
        </p:nvSpPr>
        <p:spPr>
          <a:xfrm flipH="1">
            <a:off x="3356045" y="0"/>
            <a:ext cx="2093996" cy="1402773"/>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42"/>
          <p:cNvSpPr/>
          <p:nvPr/>
        </p:nvSpPr>
        <p:spPr>
          <a:xfrm flipH="1">
            <a:off x="4637614" y="2755933"/>
            <a:ext cx="812427" cy="812427"/>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42"/>
          <p:cNvSpPr/>
          <p:nvPr/>
        </p:nvSpPr>
        <p:spPr>
          <a:xfrm flipH="1">
            <a:off x="0" y="4112081"/>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88" name="Google Shape;588;p42"/>
          <p:cNvPicPr preferRelativeResize="0"/>
          <p:nvPr/>
        </p:nvPicPr>
        <p:blipFill rotWithShape="1">
          <a:blip r:embed="rId4">
            <a:alphaModFix/>
          </a:blip>
          <a:srcRect b="0" l="0" r="0" t="0"/>
          <a:stretch/>
        </p:blipFill>
        <p:spPr>
          <a:xfrm>
            <a:off x="3057027" y="4776281"/>
            <a:ext cx="2531361" cy="1491694"/>
          </a:xfrm>
          <a:custGeom>
            <a:rect b="b" l="l" r="r" t="t"/>
            <a:pathLst>
              <a:path extrusionOk="0" h="2247255" w="1999274">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ln>
            <a:noFill/>
          </a:ln>
        </p:spPr>
      </p:pic>
      <p:sp>
        <p:nvSpPr>
          <p:cNvPr id="589" name="Google Shape;589;p42"/>
          <p:cNvSpPr txBox="1"/>
          <p:nvPr/>
        </p:nvSpPr>
        <p:spPr>
          <a:xfrm>
            <a:off x="5997951" y="908600"/>
            <a:ext cx="5839500" cy="54729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l-GR" sz="2400">
                <a:solidFill>
                  <a:schemeClr val="dk1"/>
                </a:solidFill>
                <a:latin typeface="Calibri"/>
                <a:ea typeface="Calibri"/>
                <a:cs typeface="Calibri"/>
                <a:sym typeface="Calibri"/>
              </a:rPr>
              <a:t>Οι γκριότ παίζουν σημαντικό ρόλο στη διατήρηση της ιστορίας ενός λαού, ιδίως αιώνες πριν, όταν η τεχνολογία δεν ήταν τόσο προηγμένη όσο σήμερα, και μια ολόκληρη γενεαλογική γραμμή και ιστορία ανθρώπων θα μπορούσε να είχε ξεχαστεί.</a:t>
            </a:r>
            <a:endParaRPr/>
          </a:p>
          <a:p>
            <a:pPr indent="0" lvl="0" marL="0" marR="0" rtl="0" algn="l">
              <a:lnSpc>
                <a:spcPct val="90000"/>
              </a:lnSpc>
              <a:spcBef>
                <a:spcPts val="600"/>
              </a:spcBef>
              <a:spcAft>
                <a:spcPts val="0"/>
              </a:spcAft>
              <a:buNone/>
            </a:pPr>
            <a:r>
              <a:rPr lang="el-GR" sz="2400">
                <a:solidFill>
                  <a:schemeClr val="dk1"/>
                </a:solidFill>
                <a:latin typeface="Calibri"/>
                <a:ea typeface="Calibri"/>
                <a:cs typeface="Calibri"/>
                <a:sym typeface="Calibri"/>
              </a:rPr>
              <a:t>Αυτό ισχύει ιδιαίτερα για κοινότητες, όπου κανείς δεν έμαθε ποτέ να γράφει ή να διαβάζει.</a:t>
            </a:r>
            <a:endParaRPr/>
          </a:p>
          <a:p>
            <a:pPr indent="0" lvl="0" marL="0" marR="0" rtl="0" algn="l">
              <a:lnSpc>
                <a:spcPct val="90000"/>
              </a:lnSpc>
              <a:spcBef>
                <a:spcPts val="600"/>
              </a:spcBef>
              <a:spcAft>
                <a:spcPts val="0"/>
              </a:spcAft>
              <a:buNone/>
            </a:pPr>
            <a:r>
              <a:rPr lang="el-GR" sz="2400">
                <a:solidFill>
                  <a:schemeClr val="dk1"/>
                </a:solidFill>
                <a:latin typeface="Calibri"/>
                <a:ea typeface="Calibri"/>
                <a:cs typeface="Calibri"/>
                <a:sym typeface="Calibri"/>
              </a:rPr>
              <a:t>Αν και κάποτε ήταν γνωστοί ως σύμβουλοι και διπλωμάτες του χωριού που καλούνταν να παρέμβουν κατά τη διάρκεια διαφορών, ο ρόλος αυτός έχει πλέον κάπως μειωθεί και η απήχησή τους ως διασκεδαστές είναι πιο διαδεδομένη.</a:t>
            </a:r>
            <a:endParaRPr sz="2400">
              <a:solidFill>
                <a:schemeClr val="dk1"/>
              </a:solidFill>
              <a:latin typeface="Calibri"/>
              <a:ea typeface="Calibri"/>
              <a:cs typeface="Calibri"/>
              <a:sym typeface="Calibri"/>
            </a:endParaRPr>
          </a:p>
        </p:txBody>
      </p:sp>
      <p:sp>
        <p:nvSpPr>
          <p:cNvPr id="590" name="Google Shape;590;p42"/>
          <p:cNvSpPr/>
          <p:nvPr/>
        </p:nvSpPr>
        <p:spPr>
          <a:xfrm flipH="1">
            <a:off x="2453204" y="402001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42"/>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592" name="Google Shape;592;p4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93" name="Google Shape;593;p42"/>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594" name="Google Shape;594;p42"/>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95" name="Google Shape;595;p42"/>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4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1" name="Google Shape;601;p4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602" name="Google Shape;602;p43"/>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603" name="Google Shape;603;p43"/>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604" name="Google Shape;604;p43"/>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pic>
        <p:nvPicPr>
          <p:cNvPr id="605" name="Google Shape;605;p43" title="The Empire of Mali Series: The Griot, Lesson 2"/>
          <p:cNvPicPr preferRelativeResize="0"/>
          <p:nvPr/>
        </p:nvPicPr>
        <p:blipFill rotWithShape="1">
          <a:blip r:embed="rId6">
            <a:alphaModFix/>
          </a:blip>
          <a:srcRect b="0" l="0" r="0" t="0"/>
          <a:stretch/>
        </p:blipFill>
        <p:spPr>
          <a:xfrm>
            <a:off x="3425536" y="1342159"/>
            <a:ext cx="5564909" cy="41736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
                                        <p:tgtEl>
                                          <p:spTgt spid="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44"/>
          <p:cNvPicPr preferRelativeResize="0"/>
          <p:nvPr/>
        </p:nvPicPr>
        <p:blipFill rotWithShape="1">
          <a:blip r:embed="rId3">
            <a:alphaModFix/>
          </a:blip>
          <a:srcRect b="0" l="0" r="0" t="0"/>
          <a:stretch/>
        </p:blipFill>
        <p:spPr>
          <a:xfrm>
            <a:off x="-24250" y="0"/>
            <a:ext cx="12192000" cy="6858000"/>
          </a:xfrm>
          <a:prstGeom prst="rect">
            <a:avLst/>
          </a:prstGeom>
          <a:noFill/>
          <a:ln>
            <a:noFill/>
          </a:ln>
        </p:spPr>
      </p:pic>
      <p:sp>
        <p:nvSpPr>
          <p:cNvPr id="611" name="Google Shape;611;p4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612" name="Google Shape;612;p44"/>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613" name="Google Shape;613;p44"/>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614" name="Google Shape;614;p44"/>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615" name="Google Shape;615;p44"/>
          <p:cNvSpPr txBox="1"/>
          <p:nvPr/>
        </p:nvSpPr>
        <p:spPr>
          <a:xfrm>
            <a:off x="765109" y="474345"/>
            <a:ext cx="10348500" cy="56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chemeClr val="dk1"/>
                </a:solidFill>
                <a:latin typeface="Calibri"/>
                <a:ea typeface="Calibri"/>
                <a:cs typeface="Calibri"/>
                <a:sym typeface="Calibri"/>
              </a:rPr>
              <a:t>Συμπεράσματα </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Η αφήγηση ιστοριών είναι μια κοινοτική συμμετοχική εμπειρία.</a:t>
            </a:r>
            <a:endParaRPr/>
          </a:p>
          <a:p>
            <a:pPr indent="-285750" lvl="0" marL="285750" marR="0" rtl="0" algn="l">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Το ύφος και η δομή της ιστορίας καταδεικνύουν τη σημασία και τη σπουδαιότητά της. </a:t>
            </a:r>
            <a:endParaRPr/>
          </a:p>
          <a:p>
            <a:pPr indent="-285750" lvl="0" marL="285750" marR="0" rtl="0" algn="l">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Η χρήση παροιμιών και παραβολών ενισχύει τη βαρύτητα και τη σημασία της αφήγησης. Οι παροιμίες και οι παραβολές αποτελούν μέσο μετάδοσης αρχαίας γνώσης, σοφίας, βαθιών συναισθημάτων και συμπεριφορών στις προφορικές κοινωνίες. </a:t>
            </a:r>
            <a:endParaRPr/>
          </a:p>
          <a:p>
            <a:pPr indent="-285750" lvl="0" marL="285750" marR="0" rtl="0" algn="l">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Οι ιστορίες υποστηρίζουν και ενισχύουν τα βασικά δόγματα του πολιτισμού των ανθρώπων. Η αφήγηση ιστοριών είναι ένα ισχυρό εργαλείο.</a:t>
            </a:r>
            <a:endParaRPr/>
          </a:p>
          <a:p>
            <a:pPr indent="-285750" lvl="0" marL="285750" marR="0" rtl="0" algn="l">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Το κύριο μάθημα πίσω από τις προφορικές αφρικανικές ιστορίες είναι να διδάσκουν και να επηρεάζουν τις αρχές της ηθικής και να παρέχουν στους νέους την αίσθηση της ταυτότητας και του ανήκειν. </a:t>
            </a:r>
            <a:endParaRPr/>
          </a:p>
          <a:p>
            <a:pPr indent="-285750" lvl="0" marL="285750" marR="0" rtl="0" algn="l">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Η αφρικανική αφήγηση ιστοριών είναι ένα ισχυρό παιδαγωγικό εργαλείο για τη μετάδοση της γνώσης και της σοφίας. Η αφήγηση ιστοριών απέχει πολύ από το να είναι μια απλή πηγή ψυχαγωγίας, η ιστορία βοηθά να οξύνει τη δημιουργικότητα και τη φαντασία των ανθρώπων, να διαμορφώσει τη συμπεριφορά τους, να εκπαιδεύσει τη διάνοιά τους και να ρυθμίσει τα συναισθήματά τους.</a:t>
            </a:r>
            <a:endParaRPr sz="20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pic>
        <p:nvPicPr>
          <p:cNvPr id="620" name="Google Shape;620;p45"/>
          <p:cNvPicPr preferRelativeResize="0"/>
          <p:nvPr/>
        </p:nvPicPr>
        <p:blipFill rotWithShape="1">
          <a:blip r:embed="rId3">
            <a:alphaModFix/>
          </a:blip>
          <a:srcRect b="0" l="0" r="0" t="0"/>
          <a:stretch/>
        </p:blipFill>
        <p:spPr>
          <a:xfrm>
            <a:off x="-24250" y="0"/>
            <a:ext cx="12192000" cy="6858000"/>
          </a:xfrm>
          <a:prstGeom prst="rect">
            <a:avLst/>
          </a:prstGeom>
          <a:noFill/>
          <a:ln>
            <a:noFill/>
          </a:ln>
        </p:spPr>
      </p:pic>
      <p:sp>
        <p:nvSpPr>
          <p:cNvPr id="621" name="Google Shape;621;p4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622" name="Google Shape;622;p4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623" name="Google Shape;623;p45"/>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624" name="Google Shape;624;p45"/>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625" name="Google Shape;625;p45"/>
          <p:cNvSpPr txBox="1"/>
          <p:nvPr/>
        </p:nvSpPr>
        <p:spPr>
          <a:xfrm>
            <a:off x="765109" y="474345"/>
            <a:ext cx="10348365"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chemeClr val="dk1"/>
                </a:solidFill>
                <a:latin typeface="Calibri"/>
                <a:ea typeface="Calibri"/>
                <a:cs typeface="Calibri"/>
                <a:sym typeface="Calibri"/>
              </a:rPr>
              <a:t>Αναφορές: </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‘Storytelling Traditions across the World: West Africa’. </a:t>
            </a:r>
            <a:r>
              <a:rPr i="1" lang="el-GR" sz="2000">
                <a:solidFill>
                  <a:schemeClr val="dk1"/>
                </a:solidFill>
                <a:latin typeface="Calibri"/>
                <a:ea typeface="Calibri"/>
                <a:cs typeface="Calibri"/>
                <a:sym typeface="Calibri"/>
              </a:rPr>
              <a:t>All Good Tales</a:t>
            </a:r>
            <a:r>
              <a:rPr lang="el-GR" sz="2000">
                <a:solidFill>
                  <a:schemeClr val="dk1"/>
                </a:solidFill>
                <a:latin typeface="Calibri"/>
                <a:ea typeface="Calibri"/>
                <a:cs typeface="Calibri"/>
                <a:sym typeface="Calibri"/>
              </a:rPr>
              <a:t>, 8 Nov. 2018, </a:t>
            </a:r>
            <a:r>
              <a:rPr lang="el-GR" sz="2000" u="sng">
                <a:solidFill>
                  <a:schemeClr val="dk1"/>
                </a:solidFill>
                <a:latin typeface="Calibri"/>
                <a:ea typeface="Calibri"/>
                <a:cs typeface="Calibri"/>
                <a:sym typeface="Calibri"/>
                <a:hlinkClick r:id="rId6">
                  <a:extLst>
                    <a:ext uri="{A12FA001-AC4F-418D-AE19-62706E023703}">
                      <ahyp:hlinkClr val="tx"/>
                    </a:ext>
                  </a:extLst>
                </a:hlinkClick>
              </a:rPr>
              <a:t>https://allgoodtales.com/storytelling-traditions-across-world-west-africa/</a:t>
            </a:r>
            <a:r>
              <a:rPr lang="el-GR" sz="2000">
                <a:solidFill>
                  <a:schemeClr val="dk1"/>
                </a:solidFill>
                <a:latin typeface="Calibri"/>
                <a:ea typeface="Calibri"/>
                <a:cs typeface="Calibri"/>
                <a:sym typeface="Calibri"/>
              </a:rPr>
              <a:t>.</a:t>
            </a:r>
            <a:endParaRPr/>
          </a:p>
          <a:p>
            <a:pPr indent="-342900" lvl="0" marL="342900" marR="0" rtl="0" algn="l">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Tuwe, Kudakwashe. </a:t>
            </a:r>
            <a:r>
              <a:rPr i="1" lang="el-GR" sz="2000">
                <a:solidFill>
                  <a:schemeClr val="dk1"/>
                </a:solidFill>
                <a:latin typeface="Calibri"/>
                <a:ea typeface="Calibri"/>
                <a:cs typeface="Calibri"/>
                <a:sym typeface="Calibri"/>
              </a:rPr>
              <a:t>The African Oral Tradition Paradigm of Storytelling as a Methodological Framework: Employment Experiences for African Communities in New Zealand</a:t>
            </a:r>
            <a:r>
              <a:rPr lang="el-GR" sz="2000">
                <a:solidFill>
                  <a:schemeClr val="dk1"/>
                </a:solidFill>
                <a:latin typeface="Calibri"/>
                <a:ea typeface="Calibri"/>
                <a:cs typeface="Calibri"/>
                <a:sym typeface="Calibri"/>
              </a:rPr>
              <a:t>. 2015, p. 18.</a:t>
            </a:r>
            <a:endParaRPr/>
          </a:p>
          <a:p>
            <a:pPr indent="-342900" lvl="0" marL="342900" marR="0" rtl="0" algn="l">
              <a:spcBef>
                <a:spcPts val="0"/>
              </a:spcBef>
              <a:spcAft>
                <a:spcPts val="0"/>
              </a:spcAft>
              <a:buClr>
                <a:schemeClr val="dk1"/>
              </a:buClr>
              <a:buSzPts val="2000"/>
              <a:buFont typeface="Arial"/>
              <a:buChar char="•"/>
            </a:pPr>
            <a:r>
              <a:rPr i="1" lang="el-GR" sz="2000">
                <a:solidFill>
                  <a:schemeClr val="dk1"/>
                </a:solidFill>
                <a:latin typeface="Calibri"/>
                <a:ea typeface="Calibri"/>
                <a:cs typeface="Calibri"/>
                <a:sym typeface="Calibri"/>
              </a:rPr>
              <a:t>What Is a Griot and Why Are They Important?</a:t>
            </a:r>
            <a:r>
              <a:rPr lang="el-GR" sz="2000">
                <a:solidFill>
                  <a:schemeClr val="dk1"/>
                </a:solidFill>
                <a:latin typeface="Calibri"/>
                <a:ea typeface="Calibri"/>
                <a:cs typeface="Calibri"/>
                <a:sym typeface="Calibri"/>
              </a:rPr>
              <a:t> </a:t>
            </a:r>
            <a:r>
              <a:rPr lang="el-GR" sz="2000" u="sng">
                <a:solidFill>
                  <a:schemeClr val="dk1"/>
                </a:solidFill>
                <a:latin typeface="Calibri"/>
                <a:ea typeface="Calibri"/>
                <a:cs typeface="Calibri"/>
                <a:sym typeface="Calibri"/>
                <a:hlinkClick r:id="rId7">
                  <a:extLst>
                    <a:ext uri="{A12FA001-AC4F-418D-AE19-62706E023703}">
                      <ahyp:hlinkClr val="tx"/>
                    </a:ext>
                  </a:extLst>
                </a:hlinkClick>
              </a:rPr>
              <a:t>https://theculturetrip.com/africa/mali/articles/what-is-a-griot-and-why-are-they-important/</a:t>
            </a:r>
            <a:r>
              <a:rPr lang="el-GR" sz="2000">
                <a:solidFill>
                  <a:schemeClr val="dk1"/>
                </a:solidFill>
                <a:latin typeface="Calibri"/>
                <a:ea typeface="Calibri"/>
                <a:cs typeface="Calibri"/>
                <a:sym typeface="Calibri"/>
              </a:rPr>
              <a:t>. Accessed 20 June 2022.</a:t>
            </a:r>
            <a:endParaRPr/>
          </a:p>
          <a:p>
            <a:pPr indent="-342900" lvl="0" marL="342900" marR="0" rtl="0" algn="l">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Y, Dr. ‘The Griot, the Preserver of African Traditions’. </a:t>
            </a:r>
            <a:r>
              <a:rPr i="1" lang="el-GR" sz="2000">
                <a:solidFill>
                  <a:schemeClr val="dk1"/>
                </a:solidFill>
                <a:latin typeface="Calibri"/>
                <a:ea typeface="Calibri"/>
                <a:cs typeface="Calibri"/>
                <a:sym typeface="Calibri"/>
              </a:rPr>
              <a:t>African Heritage</a:t>
            </a:r>
            <a:r>
              <a:rPr lang="el-GR" sz="2000">
                <a:solidFill>
                  <a:schemeClr val="dk1"/>
                </a:solidFill>
                <a:latin typeface="Calibri"/>
                <a:ea typeface="Calibri"/>
                <a:cs typeface="Calibri"/>
                <a:sym typeface="Calibri"/>
              </a:rPr>
              <a:t>, 21 May 2018, </a:t>
            </a:r>
            <a:r>
              <a:rPr lang="el-GR" sz="2000" u="sng">
                <a:solidFill>
                  <a:schemeClr val="dk1"/>
                </a:solidFill>
                <a:latin typeface="Calibri"/>
                <a:ea typeface="Calibri"/>
                <a:cs typeface="Calibri"/>
                <a:sym typeface="Calibri"/>
                <a:hlinkClick r:id="rId8">
                  <a:extLst>
                    <a:ext uri="{A12FA001-AC4F-418D-AE19-62706E023703}">
                      <ahyp:hlinkClr val="tx"/>
                    </a:ext>
                  </a:extLst>
                </a:hlinkClick>
              </a:rPr>
              <a:t>https://afrolegends.com/2018/05/21/the-griot-the-preserver-of-african-traditions/</a:t>
            </a:r>
            <a:r>
              <a:rPr lang="el-GR" sz="2000">
                <a:solidFill>
                  <a:schemeClr val="dk1"/>
                </a:solidFill>
                <a:latin typeface="Calibri"/>
                <a:ea typeface="Calibri"/>
                <a:cs typeface="Calibri"/>
                <a:sym typeface="Calibri"/>
              </a:rPr>
              <a:t>.</a:t>
            </a:r>
            <a:endParaRPr/>
          </a:p>
          <a:p>
            <a:pPr indent="-342900" lvl="0" marL="342900" marR="0" rtl="0" algn="l">
              <a:spcBef>
                <a:spcPts val="0"/>
              </a:spcBef>
              <a:spcAft>
                <a:spcPts val="0"/>
              </a:spcAft>
              <a:buClr>
                <a:schemeClr val="dk1"/>
              </a:buClr>
              <a:buSzPts val="2000"/>
              <a:buFont typeface="Arial"/>
              <a:buChar char="•"/>
            </a:pPr>
            <a:r>
              <a:rPr i="1" lang="el-GR" sz="2000">
                <a:solidFill>
                  <a:schemeClr val="dk1"/>
                </a:solidFill>
                <a:latin typeface="Calibri"/>
                <a:ea typeface="Calibri"/>
                <a:cs typeface="Calibri"/>
                <a:sym typeface="Calibri"/>
              </a:rPr>
              <a:t>- Yale National Initiative</a:t>
            </a:r>
            <a:r>
              <a:rPr lang="el-GR" sz="2000">
                <a:solidFill>
                  <a:schemeClr val="dk1"/>
                </a:solidFill>
                <a:latin typeface="Calibri"/>
                <a:ea typeface="Calibri"/>
                <a:cs typeface="Calibri"/>
                <a:sym typeface="Calibri"/>
              </a:rPr>
              <a:t>. </a:t>
            </a:r>
            <a:r>
              <a:rPr lang="el-GR" sz="2000" u="sng">
                <a:solidFill>
                  <a:schemeClr val="dk1"/>
                </a:solidFill>
                <a:latin typeface="Calibri"/>
                <a:ea typeface="Calibri"/>
                <a:cs typeface="Calibri"/>
                <a:sym typeface="Calibri"/>
                <a:hlinkClick r:id="rId9">
                  <a:extLst>
                    <a:ext uri="{A12FA001-AC4F-418D-AE19-62706E023703}">
                      <ahyp:hlinkClr val="tx"/>
                    </a:ext>
                  </a:extLst>
                </a:hlinkClick>
              </a:rPr>
              <a:t>https://teachers.yale.edu/curriculum/units/2009/1</a:t>
            </a:r>
            <a:r>
              <a:rPr lang="el-GR" sz="2000">
                <a:solidFill>
                  <a:schemeClr val="dk1"/>
                </a:solidFill>
                <a:latin typeface="Calibri"/>
                <a:ea typeface="Calibri"/>
                <a:cs typeface="Calibri"/>
                <a:sym typeface="Calibri"/>
              </a:rPr>
              <a:t>. Accessed 20 June 2022.</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46"/>
          <p:cNvSpPr txBox="1"/>
          <p:nvPr/>
        </p:nvSpPr>
        <p:spPr>
          <a:xfrm>
            <a:off x="3037812"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000">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2020-1-FR01-KA227-ADU-095130</a:t>
            </a:r>
            <a:endParaRPr/>
          </a:p>
        </p:txBody>
      </p:sp>
      <p:pic>
        <p:nvPicPr>
          <p:cNvPr descr="Text&#10;&#10;Description automatically generated" id="631" name="Google Shape;631;p4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sp>
        <p:nvSpPr>
          <p:cNvPr id="632" name="Google Shape;632;p46"/>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633" name="Google Shape;633;p46"/>
          <p:cNvPicPr preferRelativeResize="0"/>
          <p:nvPr/>
        </p:nvPicPr>
        <p:blipFill rotWithShape="1">
          <a:blip r:embed="rId4">
            <a:alphaModFix/>
          </a:blip>
          <a:srcRect b="0" l="0" r="0" t="0"/>
          <a:stretch/>
        </p:blipFill>
        <p:spPr>
          <a:xfrm>
            <a:off x="11374639" y="152449"/>
            <a:ext cx="462675" cy="709197"/>
          </a:xfrm>
          <a:prstGeom prst="rect">
            <a:avLst/>
          </a:prstGeom>
          <a:noFill/>
          <a:ln>
            <a:noFill/>
          </a:ln>
        </p:spPr>
      </p:pic>
      <p:grpSp>
        <p:nvGrpSpPr>
          <p:cNvPr id="634" name="Google Shape;634;p46"/>
          <p:cNvGrpSpPr/>
          <p:nvPr/>
        </p:nvGrpSpPr>
        <p:grpSpPr>
          <a:xfrm>
            <a:off x="2602130" y="3591659"/>
            <a:ext cx="6987740" cy="2019664"/>
            <a:chOff x="1671918" y="2487063"/>
            <a:chExt cx="6453775" cy="1865333"/>
          </a:xfrm>
        </p:grpSpPr>
        <p:pic>
          <p:nvPicPr>
            <p:cNvPr id="635" name="Google Shape;635;p46"/>
            <p:cNvPicPr preferRelativeResize="0"/>
            <p:nvPr/>
          </p:nvPicPr>
          <p:blipFill rotWithShape="1">
            <a:blip r:embed="rId5">
              <a:alphaModFix/>
            </a:blip>
            <a:srcRect b="0" l="0" r="0" t="0"/>
            <a:stretch/>
          </p:blipFill>
          <p:spPr>
            <a:xfrm>
              <a:off x="3628337" y="3554732"/>
              <a:ext cx="1131311" cy="754207"/>
            </a:xfrm>
            <a:prstGeom prst="rect">
              <a:avLst/>
            </a:prstGeom>
            <a:noFill/>
            <a:ln>
              <a:noFill/>
            </a:ln>
          </p:spPr>
        </p:pic>
        <p:pic>
          <p:nvPicPr>
            <p:cNvPr descr="Logo&#10;&#10;Description automatically generated" id="636" name="Google Shape;636;p46"/>
            <p:cNvPicPr preferRelativeResize="0"/>
            <p:nvPr/>
          </p:nvPicPr>
          <p:blipFill rotWithShape="1">
            <a:blip r:embed="rId6">
              <a:alphaModFix/>
            </a:blip>
            <a:srcRect b="0" l="0" r="0" t="0"/>
            <a:stretch/>
          </p:blipFill>
          <p:spPr>
            <a:xfrm>
              <a:off x="6637985" y="3567439"/>
              <a:ext cx="1487708" cy="741500"/>
            </a:xfrm>
            <a:prstGeom prst="rect">
              <a:avLst/>
            </a:prstGeom>
            <a:noFill/>
            <a:ln>
              <a:noFill/>
            </a:ln>
          </p:spPr>
        </p:pic>
        <p:pic>
          <p:nvPicPr>
            <p:cNvPr descr="A picture containing text, first-aid kit, sign&#10;&#10;Description automatically generated" id="637" name="Google Shape;637;p46"/>
            <p:cNvPicPr preferRelativeResize="0"/>
            <p:nvPr/>
          </p:nvPicPr>
          <p:blipFill rotWithShape="1">
            <a:blip r:embed="rId7">
              <a:alphaModFix/>
            </a:blip>
            <a:srcRect b="0" l="0" r="0" t="0"/>
            <a:stretch/>
          </p:blipFill>
          <p:spPr>
            <a:xfrm>
              <a:off x="4572000" y="2510287"/>
              <a:ext cx="594745" cy="853963"/>
            </a:xfrm>
            <a:prstGeom prst="rect">
              <a:avLst/>
            </a:prstGeom>
            <a:noFill/>
            <a:ln>
              <a:noFill/>
            </a:ln>
          </p:spPr>
        </p:pic>
        <p:pic>
          <p:nvPicPr>
            <p:cNvPr descr="A picture containing text&#10;&#10;Description automatically generated" id="638" name="Google Shape;638;p46"/>
            <p:cNvPicPr preferRelativeResize="0"/>
            <p:nvPr/>
          </p:nvPicPr>
          <p:blipFill rotWithShape="1">
            <a:blip r:embed="rId8">
              <a:alphaModFix/>
            </a:blip>
            <a:srcRect b="0" l="0" r="0" t="0"/>
            <a:stretch/>
          </p:blipFill>
          <p:spPr>
            <a:xfrm>
              <a:off x="5827597" y="2487063"/>
              <a:ext cx="1007918" cy="1007918"/>
            </a:xfrm>
            <a:prstGeom prst="rect">
              <a:avLst/>
            </a:prstGeom>
            <a:noFill/>
            <a:ln>
              <a:noFill/>
            </a:ln>
          </p:spPr>
        </p:pic>
        <p:pic>
          <p:nvPicPr>
            <p:cNvPr descr="A picture containing text&#10;&#10;Description automatically generated" id="639" name="Google Shape;639;p46"/>
            <p:cNvPicPr preferRelativeResize="0"/>
            <p:nvPr/>
          </p:nvPicPr>
          <p:blipFill rotWithShape="1">
            <a:blip r:embed="rId9">
              <a:alphaModFix/>
            </a:blip>
            <a:srcRect b="0" l="0" r="0" t="0"/>
            <a:stretch/>
          </p:blipFill>
          <p:spPr>
            <a:xfrm>
              <a:off x="5228359" y="3462417"/>
              <a:ext cx="889979" cy="889979"/>
            </a:xfrm>
            <a:prstGeom prst="rect">
              <a:avLst/>
            </a:prstGeom>
            <a:noFill/>
            <a:ln>
              <a:noFill/>
            </a:ln>
          </p:spPr>
        </p:pic>
        <p:pic>
          <p:nvPicPr>
            <p:cNvPr descr="Logo&#10;&#10;Description automatically generated with medium confidence" id="640" name="Google Shape;640;p46"/>
            <p:cNvPicPr preferRelativeResize="0"/>
            <p:nvPr/>
          </p:nvPicPr>
          <p:blipFill rotWithShape="1">
            <a:blip r:embed="rId10">
              <a:alphaModFix/>
            </a:blip>
            <a:srcRect b="0" l="0" r="0" t="0"/>
            <a:stretch/>
          </p:blipFill>
          <p:spPr>
            <a:xfrm>
              <a:off x="1671918" y="3687222"/>
              <a:ext cx="1487708" cy="607605"/>
            </a:xfrm>
            <a:prstGeom prst="rect">
              <a:avLst/>
            </a:prstGeom>
            <a:noFill/>
            <a:ln>
              <a:noFill/>
            </a:ln>
          </p:spPr>
        </p:pic>
        <p:pic>
          <p:nvPicPr>
            <p:cNvPr descr="Logo&#10;&#10;Description automatically generated with medium confidence" id="641" name="Google Shape;641;p46"/>
            <p:cNvPicPr preferRelativeResize="0"/>
            <p:nvPr/>
          </p:nvPicPr>
          <p:blipFill rotWithShape="1">
            <a:blip r:embed="rId11">
              <a:alphaModFix/>
            </a:blip>
            <a:srcRect b="0" l="0" r="0" t="0"/>
            <a:stretch/>
          </p:blipFill>
          <p:spPr>
            <a:xfrm>
              <a:off x="2822894" y="2510287"/>
              <a:ext cx="1007918" cy="984694"/>
            </a:xfrm>
            <a:prstGeom prst="rect">
              <a:avLst/>
            </a:prstGeom>
            <a:noFill/>
            <a:ln>
              <a:noFill/>
            </a:ln>
          </p:spPr>
        </p:pic>
      </p:grpSp>
      <p:pic>
        <p:nvPicPr>
          <p:cNvPr id="642" name="Google Shape;642;p46"/>
          <p:cNvPicPr preferRelativeResize="0"/>
          <p:nvPr/>
        </p:nvPicPr>
        <p:blipFill rotWithShape="1">
          <a:blip r:embed="rId12">
            <a:alphaModFix/>
          </a:blip>
          <a:srcRect b="0" l="0" r="0" t="0"/>
          <a:stretch/>
        </p:blipFill>
        <p:spPr>
          <a:xfrm>
            <a:off x="5129963" y="398400"/>
            <a:ext cx="1932074" cy="25011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Text&#10;&#10;Description automatically generated" id="124" name="Google Shape;124;p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pic>
        <p:nvPicPr>
          <p:cNvPr id="125" name="Google Shape;125;p5"/>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graphicFrame>
        <p:nvGraphicFramePr>
          <p:cNvPr id="126" name="Google Shape;126;p5"/>
          <p:cNvGraphicFramePr/>
          <p:nvPr/>
        </p:nvGraphicFramePr>
        <p:xfrm>
          <a:off x="1410285" y="152449"/>
          <a:ext cx="3000000" cy="3000000"/>
        </p:xfrm>
        <a:graphic>
          <a:graphicData uri="http://schemas.openxmlformats.org/drawingml/2006/table">
            <a:tbl>
              <a:tblPr bandRow="1" firstRow="1">
                <a:noFill/>
                <a:tableStyleId>{1F11C9D2-4348-4F81-A1E4-28DA2EC902A3}</a:tableStyleId>
              </a:tblPr>
              <a:tblGrid>
                <a:gridCol w="2402425"/>
                <a:gridCol w="2402425"/>
                <a:gridCol w="2402425"/>
                <a:gridCol w="2402425"/>
              </a:tblGrid>
              <a:tr h="1075275">
                <a:tc>
                  <a:txBody>
                    <a:bodyPr/>
                    <a:lstStyle/>
                    <a:p>
                      <a:pPr indent="0" lvl="0" marL="0" marR="0" rtl="0" algn="l">
                        <a:spcBef>
                          <a:spcPts val="0"/>
                        </a:spcBef>
                        <a:spcAft>
                          <a:spcPts val="0"/>
                        </a:spcAft>
                        <a:buNone/>
                      </a:pPr>
                      <a:r>
                        <a:rPr lang="el-GR" sz="1800"/>
                        <a:t>Με την επιτυχή ολοκλήρωση αυτού του μαθήματος, οι ενήλικες εκπαιδευόμενοι θα είναι σε θέση ...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Γνώσεις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Δεξιότητες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Στάσεις </a:t>
                      </a:r>
                      <a:endParaRPr/>
                    </a:p>
                    <a:p>
                      <a:pPr indent="0" lvl="0" marL="0" marR="0" rtl="0" algn="ctr">
                        <a:spcBef>
                          <a:spcPts val="0"/>
                        </a:spcBef>
                        <a:spcAft>
                          <a:spcPts val="0"/>
                        </a:spcAft>
                        <a:buNone/>
                      </a:pPr>
                      <a:r>
                        <a:rPr lang="el-GR" sz="1800"/>
                        <a:t> </a:t>
                      </a:r>
                      <a:endParaRPr sz="1800"/>
                    </a:p>
                  </a:txBody>
                  <a:tcPr marT="45725" marB="45725" marR="91450" marL="91450"/>
                </a:tc>
              </a:tr>
              <a:tr h="10752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285750" lvl="0" marL="285750" marR="0" rtl="0" algn="l">
                        <a:spcBef>
                          <a:spcPts val="0"/>
                        </a:spcBef>
                        <a:spcAft>
                          <a:spcPts val="0"/>
                        </a:spcAft>
                        <a:buClr>
                          <a:schemeClr val="dk1"/>
                        </a:buClr>
                        <a:buSzPts val="1600"/>
                        <a:buFont typeface="Courier New"/>
                        <a:buChar char="o"/>
                      </a:pPr>
                      <a:r>
                        <a:rPr lang="el-GR" sz="1600"/>
                        <a:t>Να έχουν π</a:t>
                      </a:r>
                      <a:r>
                        <a:rPr lang="el-GR" sz="1600">
                          <a:solidFill>
                            <a:schemeClr val="dk1"/>
                          </a:solidFill>
                          <a:latin typeface="Calibri"/>
                          <a:ea typeface="Calibri"/>
                          <a:cs typeface="Calibri"/>
                          <a:sym typeface="Calibri"/>
                        </a:rPr>
                        <a:t>ρακτικές γνώσεις σχετικά με τη σημασία και τον αντίκτυπο της προφορικής παράδοσης της αφήγησης </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π</a:t>
                      </a:r>
                      <a:r>
                        <a:rPr lang="el-GR" sz="1600">
                          <a:solidFill>
                            <a:schemeClr val="dk1"/>
                          </a:solidFill>
                          <a:latin typeface="Calibri"/>
                          <a:ea typeface="Calibri"/>
                          <a:cs typeface="Calibri"/>
                          <a:sym typeface="Calibri"/>
                        </a:rPr>
                        <a:t>ροσδιορί</a:t>
                      </a:r>
                      <a:r>
                        <a:rPr lang="el-GR" sz="1600"/>
                        <a:t>ζουν </a:t>
                      </a:r>
                      <a:r>
                        <a:rPr lang="el-GR" sz="1600">
                          <a:solidFill>
                            <a:schemeClr val="dk1"/>
                          </a:solidFill>
                          <a:latin typeface="Calibri"/>
                          <a:ea typeface="Calibri"/>
                          <a:cs typeface="Calibri"/>
                          <a:sym typeface="Calibri"/>
                        </a:rPr>
                        <a:t>διάφορα τελετουργικά της αφήγησης ιστοριών </a:t>
                      </a:r>
                      <a:endParaRPr sz="1600">
                        <a:solidFill>
                          <a:schemeClr val="dk1"/>
                        </a:solidFill>
                        <a:latin typeface="Calibri"/>
                        <a:ea typeface="Calibri"/>
                        <a:cs typeface="Calibri"/>
                        <a:sym typeface="Calibri"/>
                      </a:endParaRPr>
                    </a:p>
                  </a:txBody>
                  <a:tcPr marT="45725" marB="45725" marR="91450" marL="91450"/>
                </a:tc>
                <a:tc>
                  <a:txBody>
                    <a:bodyPr/>
                    <a:lstStyle/>
                    <a:p>
                      <a:pPr indent="-184150" lvl="0" marL="285750" marR="0" rtl="0" algn="l">
                        <a:lnSpc>
                          <a:spcPct val="100000"/>
                        </a:lnSpc>
                        <a:spcBef>
                          <a:spcPts val="0"/>
                        </a:spcBef>
                        <a:spcAft>
                          <a:spcPts val="0"/>
                        </a:spcAft>
                        <a:buClr>
                          <a:schemeClr val="dk1"/>
                        </a:buClr>
                        <a:buSzPts val="1600"/>
                        <a:buFont typeface="Courier New"/>
                        <a:buNone/>
                      </a:pPr>
                      <a:r>
                        <a:t/>
                      </a:r>
                      <a:endParaRPr sz="1600">
                        <a:solidFill>
                          <a:schemeClr val="dk1"/>
                        </a:solidFill>
                        <a:latin typeface="Calibri"/>
                        <a:ea typeface="Calibri"/>
                        <a:cs typeface="Calibri"/>
                        <a:sym typeface="Calibri"/>
                      </a:endParaRPr>
                    </a:p>
                  </a:txBody>
                  <a:tcPr marT="45725" marB="45725" marR="91450" marL="91450"/>
                </a:tc>
              </a:tr>
              <a:tr h="10752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έχουν π</a:t>
                      </a:r>
                      <a:r>
                        <a:rPr lang="el-GR" sz="1600">
                          <a:solidFill>
                            <a:schemeClr val="dk1"/>
                          </a:solidFill>
                          <a:latin typeface="Calibri"/>
                          <a:ea typeface="Calibri"/>
                          <a:cs typeface="Calibri"/>
                          <a:sym typeface="Calibri"/>
                        </a:rPr>
                        <a:t>ρακτικές γνώσεις σχετικά με τα βασικά στοιχεία της αφρικανικής αφήγησης</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α</a:t>
                      </a:r>
                      <a:r>
                        <a:rPr lang="el-GR" sz="1600">
                          <a:solidFill>
                            <a:schemeClr val="dk1"/>
                          </a:solidFill>
                          <a:latin typeface="Calibri"/>
                          <a:ea typeface="Calibri"/>
                          <a:cs typeface="Calibri"/>
                          <a:sym typeface="Calibri"/>
                        </a:rPr>
                        <a:t>ναγνωρίζουν τις γεωγραφικές, κοινωνικές και πολιτιστικές επιρροές στις αφρικανικές ιστορίες. </a:t>
                      </a:r>
                      <a:endParaRPr sz="1600">
                        <a:solidFill>
                          <a:schemeClr val="dk1"/>
                        </a:solidFill>
                        <a:latin typeface="Calibri"/>
                        <a:ea typeface="Calibri"/>
                        <a:cs typeface="Calibri"/>
                        <a:sym typeface="Calibri"/>
                      </a:endParaRPr>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sz="1600"/>
                    </a:p>
                  </a:txBody>
                  <a:tcPr marT="45725" marB="45725" marR="91450" marL="91450"/>
                </a:tc>
              </a:tr>
              <a:tr h="10752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έχουν πρ</a:t>
                      </a:r>
                      <a:r>
                        <a:rPr lang="el-GR" sz="1600">
                          <a:solidFill>
                            <a:schemeClr val="dk1"/>
                          </a:solidFill>
                          <a:latin typeface="Calibri"/>
                          <a:ea typeface="Calibri"/>
                          <a:cs typeface="Calibri"/>
                          <a:sym typeface="Calibri"/>
                        </a:rPr>
                        <a:t>αγματ</a:t>
                      </a:r>
                      <a:r>
                        <a:rPr lang="el-GR" sz="1600"/>
                        <a:t>ολογικές </a:t>
                      </a:r>
                      <a:r>
                        <a:rPr lang="el-GR" sz="1600">
                          <a:solidFill>
                            <a:schemeClr val="dk1"/>
                          </a:solidFill>
                          <a:latin typeface="Calibri"/>
                          <a:ea typeface="Calibri"/>
                          <a:cs typeface="Calibri"/>
                          <a:sym typeface="Calibri"/>
                        </a:rPr>
                        <a:t>γνώσεις σχετικά με τα είδη των ιστοριών που διαμορφώνονται από τον αφρικανικό πολιτισμό </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καθορίζουν</a:t>
                      </a:r>
                      <a:r>
                        <a:rPr lang="el-GR" sz="1600">
                          <a:solidFill>
                            <a:schemeClr val="dk1"/>
                          </a:solidFill>
                          <a:latin typeface="Calibri"/>
                          <a:ea typeface="Calibri"/>
                          <a:cs typeface="Calibri"/>
                          <a:sym typeface="Calibri"/>
                        </a:rPr>
                        <a:t> πώς η αφήγηση ιστοριών εξυπηρετεί πολλούς σκοπούς, </a:t>
                      </a:r>
                      <a:r>
                        <a:rPr lang="el-GR" sz="1600">
                          <a:solidFill>
                            <a:schemeClr val="dk1"/>
                          </a:solidFill>
                          <a:latin typeface="Calibri"/>
                          <a:ea typeface="Calibri"/>
                          <a:cs typeface="Calibri"/>
                          <a:sym typeface="Calibri"/>
                          <a:extLst>
                            <a:ext uri="http://customooxmlschemas.google.com/">
                              <go:slidesCustomData xmlns:go="http://customooxmlschemas.google.com/" textRoundtripDataId="0"/>
                            </a:ext>
                          </a:extLst>
                        </a:rPr>
                        <a:t>όπως </a:t>
                      </a:r>
                      <a:r>
                        <a:rPr lang="el-GR" sz="1600">
                          <a:solidFill>
                            <a:schemeClr val="dk1"/>
                          </a:solidFill>
                          <a:latin typeface="Calibri"/>
                          <a:ea typeface="Calibri"/>
                          <a:cs typeface="Calibri"/>
                          <a:sym typeface="Calibri"/>
                        </a:rPr>
                        <a:t>διδασκαλία ηθών, διατήρηση πολιτιστικών αξιών, μέθοδοι επιβίωσης, πράξεις λατρείας κ.λπ.</a:t>
                      </a:r>
                      <a:endParaRPr sz="1600">
                        <a:solidFill>
                          <a:schemeClr val="dk1"/>
                        </a:solidFill>
                        <a:latin typeface="Calibri"/>
                        <a:ea typeface="Calibri"/>
                        <a:cs typeface="Calibri"/>
                        <a:sym typeface="Calibri"/>
                      </a:endParaRPr>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sz="1600"/>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Text&#10;&#10;Description automatically generated" id="132" name="Google Shape;132;p6"/>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pic>
        <p:nvPicPr>
          <p:cNvPr id="133" name="Google Shape;133;p6"/>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graphicFrame>
        <p:nvGraphicFramePr>
          <p:cNvPr id="134" name="Google Shape;134;p6"/>
          <p:cNvGraphicFramePr/>
          <p:nvPr/>
        </p:nvGraphicFramePr>
        <p:xfrm>
          <a:off x="1318845" y="97425"/>
          <a:ext cx="3000000" cy="3000000"/>
        </p:xfrm>
        <a:graphic>
          <a:graphicData uri="http://schemas.openxmlformats.org/drawingml/2006/table">
            <a:tbl>
              <a:tblPr bandRow="1" firstRow="1">
                <a:noFill/>
                <a:tableStyleId>{1F11C9D2-4348-4F81-A1E4-28DA2EC902A3}</a:tableStyleId>
              </a:tblPr>
              <a:tblGrid>
                <a:gridCol w="2425275"/>
                <a:gridCol w="2425275"/>
                <a:gridCol w="2425275"/>
                <a:gridCol w="2425275"/>
              </a:tblGrid>
              <a:tr h="1431250">
                <a:tc>
                  <a:txBody>
                    <a:bodyPr/>
                    <a:lstStyle/>
                    <a:p>
                      <a:pPr indent="0" lvl="0" marL="0" marR="0" rtl="0" algn="l">
                        <a:spcBef>
                          <a:spcPts val="0"/>
                        </a:spcBef>
                        <a:spcAft>
                          <a:spcPts val="0"/>
                        </a:spcAft>
                        <a:buNone/>
                      </a:pPr>
                      <a:r>
                        <a:rPr lang="el-GR" sz="1800"/>
                        <a:t>Με την επιτυχή ολοκλήρωση αυτού του μαθήματος, οι ενήλικες εκπαιδευόμενοι θα είναι σε θέση ...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Γνώσεις</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Δεξιότητες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Στάσεις</a:t>
                      </a:r>
                      <a:endParaRPr sz="1800"/>
                    </a:p>
                  </a:txBody>
                  <a:tcPr marT="45725" marB="45725" marR="91450" marL="91450"/>
                </a:tc>
              </a:tr>
              <a:tr h="15207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έχουν π</a:t>
                      </a:r>
                      <a:r>
                        <a:rPr lang="el-GR" sz="1600">
                          <a:solidFill>
                            <a:schemeClr val="dk1"/>
                          </a:solidFill>
                          <a:latin typeface="Calibri"/>
                          <a:ea typeface="Calibri"/>
                          <a:cs typeface="Calibri"/>
                          <a:sym typeface="Calibri"/>
                        </a:rPr>
                        <a:t>ραγματ</a:t>
                      </a:r>
                      <a:r>
                        <a:rPr lang="el-GR" sz="1600"/>
                        <a:t>ολογικές </a:t>
                      </a:r>
                      <a:r>
                        <a:rPr lang="el-GR" sz="1600">
                          <a:solidFill>
                            <a:schemeClr val="dk1"/>
                          </a:solidFill>
                          <a:latin typeface="Calibri"/>
                          <a:ea typeface="Calibri"/>
                          <a:cs typeface="Calibri"/>
                          <a:sym typeface="Calibri"/>
                        </a:rPr>
                        <a:t> γνώσ</a:t>
                      </a:r>
                      <a:r>
                        <a:rPr lang="el-GR" sz="1600"/>
                        <a:t>εις</a:t>
                      </a:r>
                      <a:r>
                        <a:rPr lang="el-GR" sz="1600">
                          <a:solidFill>
                            <a:schemeClr val="dk1"/>
                          </a:solidFill>
                          <a:latin typeface="Calibri"/>
                          <a:ea typeface="Calibri"/>
                          <a:cs typeface="Calibri"/>
                          <a:sym typeface="Calibri"/>
                        </a:rPr>
                        <a:t> του ρόλου της επανάληψης, του ρυθμού και της μουσικής στην αφρικανική αφήγηση</a:t>
                      </a:r>
                      <a:endParaRPr sz="1600">
                        <a:solidFill>
                          <a:schemeClr val="dk1"/>
                        </a:solidFill>
                        <a:latin typeface="Calibri"/>
                        <a:ea typeface="Calibri"/>
                        <a:cs typeface="Calibri"/>
                        <a:sym typeface="Calibri"/>
                      </a:endParaRPr>
                    </a:p>
                  </a:txBody>
                  <a:tcPr marT="45725" marB="45725" marR="91450" marL="91450"/>
                </a:tc>
                <a:tc>
                  <a:txBody>
                    <a:bodyPr/>
                    <a:lstStyle/>
                    <a:p>
                      <a:pPr indent="-330200" lvl="0" marL="457200" marR="0" rtl="0" algn="l">
                        <a:lnSpc>
                          <a:spcPct val="100000"/>
                        </a:lnSpc>
                        <a:spcBef>
                          <a:spcPts val="0"/>
                        </a:spcBef>
                        <a:spcAft>
                          <a:spcPts val="0"/>
                        </a:spcAft>
                        <a:buClr>
                          <a:schemeClr val="dk1"/>
                        </a:buClr>
                        <a:buSzPts val="1600"/>
                        <a:buFont typeface="Calibri"/>
                        <a:buChar char="○"/>
                      </a:pPr>
                      <a:r>
                        <a:rPr lang="el-GR" sz="1600"/>
                        <a:t>Να διδάσκουν ήθη</a:t>
                      </a:r>
                      <a:r>
                        <a:rPr lang="el-GR" sz="1600">
                          <a:solidFill>
                            <a:schemeClr val="dk1"/>
                          </a:solidFill>
                          <a:latin typeface="Calibri"/>
                          <a:ea typeface="Calibri"/>
                          <a:cs typeface="Calibri"/>
                          <a:sym typeface="Calibri"/>
                        </a:rPr>
                        <a:t>, τη διατήρηση πολιτιστικών αξιών, μ</a:t>
                      </a:r>
                      <a:r>
                        <a:rPr lang="el-GR" sz="1600"/>
                        <a:t>εθόδους</a:t>
                      </a:r>
                      <a:r>
                        <a:rPr lang="el-GR" sz="1600">
                          <a:solidFill>
                            <a:schemeClr val="dk1"/>
                          </a:solidFill>
                          <a:latin typeface="Calibri"/>
                          <a:ea typeface="Calibri"/>
                          <a:cs typeface="Calibri"/>
                          <a:sym typeface="Calibri"/>
                        </a:rPr>
                        <a:t> επιβίωσης, πράξεις λατρείας κ.λπ. </a:t>
                      </a:r>
                      <a:endParaRPr sz="1600"/>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sz="1600"/>
                    </a:p>
                  </a:txBody>
                  <a:tcPr marT="45725" marB="45725" marR="91450" marL="91450"/>
                </a:tc>
              </a:tr>
              <a:tr h="1282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έχουν θ</a:t>
                      </a:r>
                      <a:r>
                        <a:rPr lang="el-GR" sz="1600">
                          <a:solidFill>
                            <a:schemeClr val="dk1"/>
                          </a:solidFill>
                          <a:latin typeface="Calibri"/>
                          <a:ea typeface="Calibri"/>
                          <a:cs typeface="Calibri"/>
                          <a:sym typeface="Calibri"/>
                        </a:rPr>
                        <a:t>εωρητικές γνώσεις σχετικά με τους αφρικανικούς μύθους, τα λαϊκά παραμύθια, τις γενεαλογίες κ.λπ. </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ερευνούν </a:t>
                      </a:r>
                      <a:r>
                        <a:rPr lang="el-GR" sz="1600">
                          <a:solidFill>
                            <a:schemeClr val="dk1"/>
                          </a:solidFill>
                          <a:latin typeface="Calibri"/>
                          <a:ea typeface="Calibri"/>
                          <a:cs typeface="Calibri"/>
                          <a:sym typeface="Calibri"/>
                        </a:rPr>
                        <a:t>αφρικανικ</a:t>
                      </a:r>
                      <a:r>
                        <a:rPr lang="el-GR" sz="1600"/>
                        <a:t>ές</a:t>
                      </a:r>
                      <a:r>
                        <a:rPr lang="el-GR" sz="1600">
                          <a:solidFill>
                            <a:schemeClr val="dk1"/>
                          </a:solidFill>
                          <a:latin typeface="Calibri"/>
                          <a:ea typeface="Calibri"/>
                          <a:cs typeface="Calibri"/>
                          <a:sym typeface="Calibri"/>
                        </a:rPr>
                        <a:t> ιστορ</a:t>
                      </a:r>
                      <a:r>
                        <a:rPr lang="el-GR" sz="1600"/>
                        <a:t>ίες</a:t>
                      </a:r>
                      <a:endParaRPr sz="1600"/>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sz="1600"/>
                    </a:p>
                  </a:txBody>
                  <a:tcPr marT="45725" marB="45725" marR="91450" marL="91450"/>
                </a:tc>
              </a:tr>
              <a:tr h="17592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έχουν θ</a:t>
                      </a:r>
                      <a:r>
                        <a:rPr lang="el-GR" sz="1600">
                          <a:solidFill>
                            <a:schemeClr val="dk1"/>
                          </a:solidFill>
                          <a:latin typeface="Calibri"/>
                          <a:ea typeface="Calibri"/>
                          <a:cs typeface="Calibri"/>
                          <a:sym typeface="Calibri"/>
                        </a:rPr>
                        <a:t>εωρητικές γνώσεις σχετικά με τις διάφορες μορφές αφρικανικής αφήγησης </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αφηγούνται</a:t>
                      </a:r>
                      <a:r>
                        <a:rPr lang="el-GR" sz="1600">
                          <a:solidFill>
                            <a:schemeClr val="dk1"/>
                          </a:solidFill>
                          <a:latin typeface="Calibri"/>
                          <a:ea typeface="Calibri"/>
                          <a:cs typeface="Calibri"/>
                          <a:sym typeface="Calibri"/>
                        </a:rPr>
                        <a:t> μια αφρικανική ιστορία και </a:t>
                      </a:r>
                      <a:r>
                        <a:rPr lang="el-GR" sz="1600"/>
                        <a:t>να εντοπίζουν </a:t>
                      </a:r>
                      <a:r>
                        <a:rPr lang="el-GR" sz="1600">
                          <a:solidFill>
                            <a:schemeClr val="dk1"/>
                          </a:solidFill>
                          <a:latin typeface="Calibri"/>
                          <a:ea typeface="Calibri"/>
                          <a:cs typeface="Calibri"/>
                          <a:sym typeface="Calibri"/>
                        </a:rPr>
                        <a:t> μια ιστορία σε ευρωπαϊκό περιβάλλον που έχει παρόμοιο ηθικό/διδακτικό περιεχόμενο.</a:t>
                      </a:r>
                      <a:endParaRPr sz="1600">
                        <a:solidFill>
                          <a:schemeClr val="dk1"/>
                        </a:solidFill>
                        <a:latin typeface="Calibri"/>
                        <a:ea typeface="Calibri"/>
                        <a:cs typeface="Calibri"/>
                        <a:sym typeface="Calibri"/>
                      </a:endParaRPr>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sz="1600"/>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Text&#10;&#10;Description automatically generated" id="140" name="Google Shape;140;p7"/>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pic>
        <p:nvPicPr>
          <p:cNvPr id="141" name="Google Shape;141;p7"/>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graphicFrame>
        <p:nvGraphicFramePr>
          <p:cNvPr id="142" name="Google Shape;142;p7"/>
          <p:cNvGraphicFramePr/>
          <p:nvPr/>
        </p:nvGraphicFramePr>
        <p:xfrm>
          <a:off x="1363132" y="973117"/>
          <a:ext cx="3000000" cy="3000000"/>
        </p:xfrm>
        <a:graphic>
          <a:graphicData uri="http://schemas.openxmlformats.org/drawingml/2006/table">
            <a:tbl>
              <a:tblPr bandRow="1" firstRow="1">
                <a:noFill/>
                <a:tableStyleId>{1F11C9D2-4348-4F81-A1E4-28DA2EC902A3}</a:tableStyleId>
              </a:tblPr>
              <a:tblGrid>
                <a:gridCol w="2402425"/>
                <a:gridCol w="2402425"/>
                <a:gridCol w="2402425"/>
                <a:gridCol w="2402425"/>
              </a:tblGrid>
              <a:tr h="1075275">
                <a:tc>
                  <a:txBody>
                    <a:bodyPr/>
                    <a:lstStyle/>
                    <a:p>
                      <a:pPr indent="0" lvl="0" marL="0" marR="0" rtl="0" algn="l">
                        <a:spcBef>
                          <a:spcPts val="0"/>
                        </a:spcBef>
                        <a:spcAft>
                          <a:spcPts val="0"/>
                        </a:spcAft>
                        <a:buNone/>
                      </a:pPr>
                      <a:r>
                        <a:rPr lang="el-GR" sz="1800"/>
                        <a:t>Με την επιτυχή ολοκλήρωση αυτού του μαθήματος, οι ενήλικες εκπαιδευόμενοι θα είναι σε θέση...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Γνώσεις</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Δεξιότητες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l-GR" sz="1800"/>
                        <a:t>Στάσεις </a:t>
                      </a:r>
                      <a:endParaRPr sz="1800"/>
                    </a:p>
                  </a:txBody>
                  <a:tcPr marT="45725" marB="45725" marR="91450" marL="91450"/>
                </a:tc>
              </a:tr>
              <a:tr h="1075275">
                <a:tc>
                  <a:txBody>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l-GR" sz="1600"/>
                        <a:t>Να έχουν θ</a:t>
                      </a:r>
                      <a:r>
                        <a:rPr lang="el-GR" sz="1600">
                          <a:solidFill>
                            <a:schemeClr val="dk1"/>
                          </a:solidFill>
                          <a:latin typeface="Calibri"/>
                          <a:ea typeface="Calibri"/>
                          <a:cs typeface="Calibri"/>
                          <a:sym typeface="Calibri"/>
                        </a:rPr>
                        <a:t>εωρητικ</a:t>
                      </a:r>
                      <a:r>
                        <a:rPr lang="el-GR" sz="1600"/>
                        <a:t>ές</a:t>
                      </a:r>
                      <a:r>
                        <a:rPr lang="el-GR" sz="1600">
                          <a:solidFill>
                            <a:schemeClr val="dk1"/>
                          </a:solidFill>
                          <a:latin typeface="Calibri"/>
                          <a:ea typeface="Calibri"/>
                          <a:cs typeface="Calibri"/>
                          <a:sym typeface="Calibri"/>
                        </a:rPr>
                        <a:t> γνώσ</a:t>
                      </a:r>
                      <a:r>
                        <a:rPr lang="el-GR" sz="1600"/>
                        <a:t>εις </a:t>
                      </a:r>
                      <a:r>
                        <a:rPr lang="el-GR" sz="1600">
                          <a:solidFill>
                            <a:schemeClr val="dk1"/>
                          </a:solidFill>
                          <a:latin typeface="Calibri"/>
                          <a:ea typeface="Calibri"/>
                          <a:cs typeface="Calibri"/>
                          <a:sym typeface="Calibri"/>
                        </a:rPr>
                        <a:t>της σημασίας της αφήγησης και των ιστοριών ως θεμέλιο της ταυτότητας και του πολιτισμού </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spcBef>
                          <a:spcPts val="0"/>
                        </a:spcBef>
                        <a:spcAft>
                          <a:spcPts val="0"/>
                        </a:spcAft>
                        <a:buClr>
                          <a:schemeClr val="dk1"/>
                        </a:buClr>
                        <a:buSzPts val="1600"/>
                        <a:buFont typeface="Courier New"/>
                        <a:buChar char="o"/>
                      </a:pPr>
                      <a:r>
                        <a:rPr lang="el-GR" sz="1600"/>
                        <a:t>Να εξασκούνται στην </a:t>
                      </a:r>
                      <a:r>
                        <a:rPr lang="el-GR" sz="1600">
                          <a:solidFill>
                            <a:schemeClr val="dk1"/>
                          </a:solidFill>
                          <a:latin typeface="Calibri"/>
                          <a:ea typeface="Calibri"/>
                          <a:cs typeface="Calibri"/>
                          <a:sym typeface="Calibri"/>
                        </a:rPr>
                        <a:t>αφρικανική αφήγηση ιστοριών με τη χρήση παραδοσιακών τεχνικών ερμηνείας</a:t>
                      </a:r>
                      <a:endParaRPr sz="1600">
                        <a:solidFill>
                          <a:schemeClr val="dk1"/>
                        </a:solidFill>
                        <a:latin typeface="Calibri"/>
                        <a:ea typeface="Calibri"/>
                        <a:cs typeface="Calibri"/>
                        <a:sym typeface="Calibri"/>
                      </a:endParaRPr>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sz="1600">
                        <a:solidFill>
                          <a:schemeClr val="dk1"/>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48" name="Google Shape;148;p8"/>
          <p:cNvPicPr preferRelativeResize="0"/>
          <p:nvPr/>
        </p:nvPicPr>
        <p:blipFill rotWithShape="1">
          <a:blip r:embed="rId4">
            <a:alphaModFix/>
          </a:blip>
          <a:srcRect b="0" l="0" r="0" t="0"/>
          <a:stretch/>
        </p:blipFill>
        <p:spPr>
          <a:xfrm>
            <a:off x="2410836" y="461082"/>
            <a:ext cx="7363984" cy="4933766"/>
          </a:xfrm>
          <a:prstGeom prst="rect">
            <a:avLst/>
          </a:prstGeom>
          <a:noFill/>
          <a:ln>
            <a:noFill/>
          </a:ln>
        </p:spPr>
      </p:pic>
      <p:sp>
        <p:nvSpPr>
          <p:cNvPr id="149" name="Google Shape;149;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50" name="Google Shape;150;p8"/>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151" name="Google Shape;151;p8"/>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id="152" name="Google Shape;152;p8"/>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
        <p:nvSpPr>
          <p:cNvPr id="153" name="Google Shape;153;p8"/>
          <p:cNvSpPr txBox="1"/>
          <p:nvPr/>
        </p:nvSpPr>
        <p:spPr>
          <a:xfrm>
            <a:off x="2997272" y="2302278"/>
            <a:ext cx="61974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3600">
                <a:solidFill>
                  <a:srgbClr val="35475C"/>
                </a:solidFill>
                <a:latin typeface="Arial Black"/>
                <a:ea typeface="Arial Black"/>
                <a:cs typeface="Arial Black"/>
                <a:sym typeface="Arial Black"/>
              </a:rPr>
              <a:t>Ενότητα</a:t>
            </a:r>
            <a:r>
              <a:rPr b="0" i="0" lang="el-GR" sz="3600" u="none" cap="none" strike="noStrike">
                <a:solidFill>
                  <a:srgbClr val="35475C"/>
                </a:solidFill>
                <a:latin typeface="Arial Black"/>
                <a:ea typeface="Arial Black"/>
                <a:cs typeface="Arial Black"/>
                <a:sym typeface="Arial Black"/>
              </a:rPr>
              <a:t> 1</a:t>
            </a:r>
            <a:endParaRPr/>
          </a:p>
          <a:p>
            <a:pPr indent="0" lvl="0" marL="0" marR="0" rtl="0" algn="ctr">
              <a:spcBef>
                <a:spcPts val="0"/>
              </a:spcBef>
              <a:spcAft>
                <a:spcPts val="0"/>
              </a:spcAft>
              <a:buNone/>
            </a:pPr>
            <a:r>
              <a:rPr b="0" i="0" lang="el-GR" sz="3600" u="none" cap="none" strike="noStrike">
                <a:solidFill>
                  <a:srgbClr val="35475C"/>
                </a:solidFill>
                <a:latin typeface="Arial Black"/>
                <a:ea typeface="Arial Black"/>
                <a:cs typeface="Arial Black"/>
                <a:sym typeface="Arial Black"/>
              </a:rPr>
              <a:t>Αφρικανική αφήγηση</a:t>
            </a:r>
            <a:endParaRPr b="0" i="0" sz="3600" u="none" cap="none" strike="noStrike">
              <a:solidFill>
                <a:srgbClr val="35475C"/>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9" name="Google Shape;159;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60" name="Google Shape;160;p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161" name="Google Shape;161;p9"/>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id="162" name="Google Shape;162;p9"/>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163" name="Google Shape;163;p9"/>
          <p:cNvSpPr txBox="1"/>
          <p:nvPr/>
        </p:nvSpPr>
        <p:spPr>
          <a:xfrm>
            <a:off x="212217" y="2767280"/>
            <a:ext cx="486973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l-GR" sz="4000" u="none" cap="none" strike="noStrike">
                <a:solidFill>
                  <a:srgbClr val="35475C"/>
                </a:solidFill>
                <a:latin typeface="Arial Black"/>
                <a:ea typeface="Arial Black"/>
                <a:cs typeface="Arial Black"/>
                <a:sym typeface="Arial Black"/>
              </a:rPr>
              <a:t>Τι είναι η αφήγηση ιστοριών;</a:t>
            </a:r>
            <a:endParaRPr sz="4000">
              <a:solidFill>
                <a:srgbClr val="35475C"/>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2021-04-20T08:47:25Z</dcterms:created>
  <dc:creator>Gary</dc:creator>
</cp:coreProperties>
</file>