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63" r:id="rId3"/>
    <p:sldId id="264" r:id="rId4"/>
    <p:sldId id="257" r:id="rId5"/>
    <p:sldId id="281" r:id="rId6"/>
    <p:sldId id="282" r:id="rId7"/>
    <p:sldId id="283" r:id="rId8"/>
    <p:sldId id="272" r:id="rId9"/>
    <p:sldId id="268" r:id="rId10"/>
    <p:sldId id="318" r:id="rId11"/>
    <p:sldId id="316" r:id="rId12"/>
    <p:sldId id="317" r:id="rId13"/>
    <p:sldId id="289" r:id="rId14"/>
    <p:sldId id="290" r:id="rId15"/>
    <p:sldId id="319" r:id="rId16"/>
    <p:sldId id="291" r:id="rId17"/>
    <p:sldId id="292" r:id="rId18"/>
    <p:sldId id="295" r:id="rId19"/>
    <p:sldId id="296" r:id="rId20"/>
    <p:sldId id="297" r:id="rId21"/>
    <p:sldId id="320" r:id="rId22"/>
    <p:sldId id="300" r:id="rId23"/>
    <p:sldId id="321" r:id="rId24"/>
    <p:sldId id="284" r:id="rId25"/>
    <p:sldId id="299" r:id="rId26"/>
    <p:sldId id="324" r:id="rId27"/>
    <p:sldId id="323" r:id="rId28"/>
    <p:sldId id="301" r:id="rId29"/>
    <p:sldId id="302" r:id="rId30"/>
    <p:sldId id="303" r:id="rId31"/>
    <p:sldId id="304" r:id="rId32"/>
    <p:sldId id="305" r:id="rId33"/>
    <p:sldId id="306" r:id="rId34"/>
    <p:sldId id="285" r:id="rId35"/>
    <p:sldId id="309" r:id="rId36"/>
    <p:sldId id="310" r:id="rId37"/>
    <p:sldId id="307" r:id="rId38"/>
    <p:sldId id="308" r:id="rId39"/>
    <p:sldId id="311" r:id="rId40"/>
    <p:sldId id="312" r:id="rId41"/>
    <p:sldId id="313" r:id="rId42"/>
    <p:sldId id="314" r:id="rId43"/>
    <p:sldId id="265" r:id="rId44"/>
    <p:sldId id="271" r:id="rId45"/>
    <p:sldId id="325" r:id="rId46"/>
    <p:sldId id="280"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475C"/>
    <a:srgbClr val="FA9C27"/>
    <a:srgbClr val="FD3259"/>
    <a:srgbClr val="198EC3"/>
    <a:srgbClr val="2E3192"/>
    <a:srgbClr val="BDE5F5"/>
    <a:srgbClr val="F6A529"/>
    <a:srgbClr val="29ABE2"/>
    <a:srgbClr val="26B872"/>
    <a:srgbClr val="22897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74" autoAdjust="0"/>
    <p:restoredTop sz="94660"/>
  </p:normalViewPr>
  <p:slideViewPr>
    <p:cSldViewPr snapToGrid="0">
      <p:cViewPr varScale="1">
        <p:scale>
          <a:sx n="75" d="100"/>
          <a:sy n="75" d="100"/>
        </p:scale>
        <p:origin x="58" y="21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10DB3-8622-43B8-8F03-328A016E4E9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ED9F8A26-530A-4044-A184-FC8C730FCC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441E917D-0E03-49DA-BF92-F40B5858344C}"/>
              </a:ext>
            </a:extLst>
          </p:cNvPr>
          <p:cNvSpPr>
            <a:spLocks noGrp="1"/>
          </p:cNvSpPr>
          <p:nvPr>
            <p:ph type="dt" sz="half" idx="10"/>
          </p:nvPr>
        </p:nvSpPr>
        <p:spPr/>
        <p:txBody>
          <a:bodyPr/>
          <a:lstStyle/>
          <a:p>
            <a:fld id="{F387C834-A5CE-43E4-B625-AB789F6C3506}" type="datetimeFigureOut">
              <a:rPr lang="en-IE" smtClean="0"/>
              <a:t>08/07/2022</a:t>
            </a:fld>
            <a:endParaRPr lang="en-IE"/>
          </a:p>
        </p:txBody>
      </p:sp>
      <p:sp>
        <p:nvSpPr>
          <p:cNvPr id="5" name="Footer Placeholder 4">
            <a:extLst>
              <a:ext uri="{FF2B5EF4-FFF2-40B4-BE49-F238E27FC236}">
                <a16:creationId xmlns:a16="http://schemas.microsoft.com/office/drawing/2014/main" id="{C097F5EA-B805-46B9-BB91-FC0CECF5C5A6}"/>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939F707F-9A9B-42F3-AF77-F355A3EDACC8}"/>
              </a:ext>
            </a:extLst>
          </p:cNvPr>
          <p:cNvSpPr>
            <a:spLocks noGrp="1"/>
          </p:cNvSpPr>
          <p:nvPr>
            <p:ph type="sldNum" sz="quarter" idx="12"/>
          </p:nvPr>
        </p:nvSpPr>
        <p:spPr/>
        <p:txBody>
          <a:bodyPr/>
          <a:lstStyle/>
          <a:p>
            <a:fld id="{590DC0E1-1BF4-49EF-B1C4-A6338AE8135E}" type="slidenum">
              <a:rPr lang="en-IE" smtClean="0"/>
              <a:t>‹nº›</a:t>
            </a:fld>
            <a:endParaRPr lang="en-IE"/>
          </a:p>
        </p:txBody>
      </p:sp>
    </p:spTree>
    <p:extLst>
      <p:ext uri="{BB962C8B-B14F-4D97-AF65-F5344CB8AC3E}">
        <p14:creationId xmlns:p14="http://schemas.microsoft.com/office/powerpoint/2010/main" val="21168822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435B5-1345-4390-ABF6-AB2BE94C96C7}"/>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BED27764-A8D9-412B-94A1-4E7F652394D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2F02BF6F-1E67-4E1C-B37B-363F70A6C903}"/>
              </a:ext>
            </a:extLst>
          </p:cNvPr>
          <p:cNvSpPr>
            <a:spLocks noGrp="1"/>
          </p:cNvSpPr>
          <p:nvPr>
            <p:ph type="dt" sz="half" idx="10"/>
          </p:nvPr>
        </p:nvSpPr>
        <p:spPr/>
        <p:txBody>
          <a:bodyPr/>
          <a:lstStyle/>
          <a:p>
            <a:fld id="{F387C834-A5CE-43E4-B625-AB789F6C3506}" type="datetimeFigureOut">
              <a:rPr lang="en-IE" smtClean="0"/>
              <a:t>08/07/2022</a:t>
            </a:fld>
            <a:endParaRPr lang="en-IE"/>
          </a:p>
        </p:txBody>
      </p:sp>
      <p:sp>
        <p:nvSpPr>
          <p:cNvPr id="5" name="Footer Placeholder 4">
            <a:extLst>
              <a:ext uri="{FF2B5EF4-FFF2-40B4-BE49-F238E27FC236}">
                <a16:creationId xmlns:a16="http://schemas.microsoft.com/office/drawing/2014/main" id="{3C92106D-6913-4E05-B355-2DAF9461625E}"/>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2E89A64B-DF36-4E73-B4FF-5AD5DAA6E08F}"/>
              </a:ext>
            </a:extLst>
          </p:cNvPr>
          <p:cNvSpPr>
            <a:spLocks noGrp="1"/>
          </p:cNvSpPr>
          <p:nvPr>
            <p:ph type="sldNum" sz="quarter" idx="12"/>
          </p:nvPr>
        </p:nvSpPr>
        <p:spPr/>
        <p:txBody>
          <a:bodyPr/>
          <a:lstStyle/>
          <a:p>
            <a:fld id="{590DC0E1-1BF4-49EF-B1C4-A6338AE8135E}" type="slidenum">
              <a:rPr lang="en-IE" smtClean="0"/>
              <a:t>‹nº›</a:t>
            </a:fld>
            <a:endParaRPr lang="en-IE"/>
          </a:p>
        </p:txBody>
      </p:sp>
    </p:spTree>
    <p:extLst>
      <p:ext uri="{BB962C8B-B14F-4D97-AF65-F5344CB8AC3E}">
        <p14:creationId xmlns:p14="http://schemas.microsoft.com/office/powerpoint/2010/main" val="27824642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F292FF-A9F1-464A-A79D-EA6EB4A6AF6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04828A75-7C8D-42B2-93E7-180C8CD0462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54C562BC-2D92-4C40-8295-0A42695028A9}"/>
              </a:ext>
            </a:extLst>
          </p:cNvPr>
          <p:cNvSpPr>
            <a:spLocks noGrp="1"/>
          </p:cNvSpPr>
          <p:nvPr>
            <p:ph type="dt" sz="half" idx="10"/>
          </p:nvPr>
        </p:nvSpPr>
        <p:spPr/>
        <p:txBody>
          <a:bodyPr/>
          <a:lstStyle/>
          <a:p>
            <a:fld id="{F387C834-A5CE-43E4-B625-AB789F6C3506}" type="datetimeFigureOut">
              <a:rPr lang="en-IE" smtClean="0"/>
              <a:t>08/07/2022</a:t>
            </a:fld>
            <a:endParaRPr lang="en-IE"/>
          </a:p>
        </p:txBody>
      </p:sp>
      <p:sp>
        <p:nvSpPr>
          <p:cNvPr id="5" name="Footer Placeholder 4">
            <a:extLst>
              <a:ext uri="{FF2B5EF4-FFF2-40B4-BE49-F238E27FC236}">
                <a16:creationId xmlns:a16="http://schemas.microsoft.com/office/drawing/2014/main" id="{3A41ED42-88C6-462A-B6E4-39D1521C094C}"/>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373245CD-176A-423D-920E-FDCDCC2ACBF3}"/>
              </a:ext>
            </a:extLst>
          </p:cNvPr>
          <p:cNvSpPr>
            <a:spLocks noGrp="1"/>
          </p:cNvSpPr>
          <p:nvPr>
            <p:ph type="sldNum" sz="quarter" idx="12"/>
          </p:nvPr>
        </p:nvSpPr>
        <p:spPr/>
        <p:txBody>
          <a:bodyPr/>
          <a:lstStyle/>
          <a:p>
            <a:fld id="{590DC0E1-1BF4-49EF-B1C4-A6338AE8135E}" type="slidenum">
              <a:rPr lang="en-IE" smtClean="0"/>
              <a:t>‹nº›</a:t>
            </a:fld>
            <a:endParaRPr lang="en-IE"/>
          </a:p>
        </p:txBody>
      </p:sp>
    </p:spTree>
    <p:extLst>
      <p:ext uri="{BB962C8B-B14F-4D97-AF65-F5344CB8AC3E}">
        <p14:creationId xmlns:p14="http://schemas.microsoft.com/office/powerpoint/2010/main" val="30363051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65626-5053-4F53-AD86-D3C7AD14CCDB}"/>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7B7EFF34-5009-4FDB-A4E6-8CC660FEA47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BB6188CF-8605-44D4-91B1-2D41EFB58F5B}"/>
              </a:ext>
            </a:extLst>
          </p:cNvPr>
          <p:cNvSpPr>
            <a:spLocks noGrp="1"/>
          </p:cNvSpPr>
          <p:nvPr>
            <p:ph type="dt" sz="half" idx="10"/>
          </p:nvPr>
        </p:nvSpPr>
        <p:spPr/>
        <p:txBody>
          <a:bodyPr/>
          <a:lstStyle/>
          <a:p>
            <a:fld id="{F387C834-A5CE-43E4-B625-AB789F6C3506}" type="datetimeFigureOut">
              <a:rPr lang="en-IE" smtClean="0"/>
              <a:t>08/07/2022</a:t>
            </a:fld>
            <a:endParaRPr lang="en-IE"/>
          </a:p>
        </p:txBody>
      </p:sp>
      <p:sp>
        <p:nvSpPr>
          <p:cNvPr id="5" name="Footer Placeholder 4">
            <a:extLst>
              <a:ext uri="{FF2B5EF4-FFF2-40B4-BE49-F238E27FC236}">
                <a16:creationId xmlns:a16="http://schemas.microsoft.com/office/drawing/2014/main" id="{BCE9CA68-90C4-44FC-81F7-F7D8DE8F73B4}"/>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CDF19B9A-6501-40FC-808A-48131EB7F8F9}"/>
              </a:ext>
            </a:extLst>
          </p:cNvPr>
          <p:cNvSpPr>
            <a:spLocks noGrp="1"/>
          </p:cNvSpPr>
          <p:nvPr>
            <p:ph type="sldNum" sz="quarter" idx="12"/>
          </p:nvPr>
        </p:nvSpPr>
        <p:spPr/>
        <p:txBody>
          <a:bodyPr/>
          <a:lstStyle/>
          <a:p>
            <a:fld id="{590DC0E1-1BF4-49EF-B1C4-A6338AE8135E}" type="slidenum">
              <a:rPr lang="en-IE" smtClean="0"/>
              <a:t>‹nº›</a:t>
            </a:fld>
            <a:endParaRPr lang="en-IE"/>
          </a:p>
        </p:txBody>
      </p:sp>
    </p:spTree>
    <p:extLst>
      <p:ext uri="{BB962C8B-B14F-4D97-AF65-F5344CB8AC3E}">
        <p14:creationId xmlns:p14="http://schemas.microsoft.com/office/powerpoint/2010/main" val="11590746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05224-4BD1-4DE4-A4D0-B20C58DDC56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1F6F86E0-9E97-410C-B513-F3B361D0E5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C6E5D1C-C232-423C-B97D-100F561D6250}"/>
              </a:ext>
            </a:extLst>
          </p:cNvPr>
          <p:cNvSpPr>
            <a:spLocks noGrp="1"/>
          </p:cNvSpPr>
          <p:nvPr>
            <p:ph type="dt" sz="half" idx="10"/>
          </p:nvPr>
        </p:nvSpPr>
        <p:spPr/>
        <p:txBody>
          <a:bodyPr/>
          <a:lstStyle/>
          <a:p>
            <a:fld id="{F387C834-A5CE-43E4-B625-AB789F6C3506}" type="datetimeFigureOut">
              <a:rPr lang="en-IE" smtClean="0"/>
              <a:t>08/07/2022</a:t>
            </a:fld>
            <a:endParaRPr lang="en-IE"/>
          </a:p>
        </p:txBody>
      </p:sp>
      <p:sp>
        <p:nvSpPr>
          <p:cNvPr id="5" name="Footer Placeholder 4">
            <a:extLst>
              <a:ext uri="{FF2B5EF4-FFF2-40B4-BE49-F238E27FC236}">
                <a16:creationId xmlns:a16="http://schemas.microsoft.com/office/drawing/2014/main" id="{77C0A211-EBA1-4E9A-B9DA-9C81A23D6241}"/>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1098FFBA-2A57-4F90-8487-7EF319C7AB70}"/>
              </a:ext>
            </a:extLst>
          </p:cNvPr>
          <p:cNvSpPr>
            <a:spLocks noGrp="1"/>
          </p:cNvSpPr>
          <p:nvPr>
            <p:ph type="sldNum" sz="quarter" idx="12"/>
          </p:nvPr>
        </p:nvSpPr>
        <p:spPr/>
        <p:txBody>
          <a:bodyPr/>
          <a:lstStyle/>
          <a:p>
            <a:fld id="{590DC0E1-1BF4-49EF-B1C4-A6338AE8135E}" type="slidenum">
              <a:rPr lang="en-IE" smtClean="0"/>
              <a:t>‹nº›</a:t>
            </a:fld>
            <a:endParaRPr lang="en-IE"/>
          </a:p>
        </p:txBody>
      </p:sp>
    </p:spTree>
    <p:extLst>
      <p:ext uri="{BB962C8B-B14F-4D97-AF65-F5344CB8AC3E}">
        <p14:creationId xmlns:p14="http://schemas.microsoft.com/office/powerpoint/2010/main" val="25637700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D77E8-D0ED-497A-AEDA-87C4D7E1445C}"/>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E39CFDF8-C344-4E1E-ABEC-13AEFB9734E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9D1C0642-E239-4556-A434-7203359EB54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83BD8258-D387-4762-A4C0-D05B2D5367A1}"/>
              </a:ext>
            </a:extLst>
          </p:cNvPr>
          <p:cNvSpPr>
            <a:spLocks noGrp="1"/>
          </p:cNvSpPr>
          <p:nvPr>
            <p:ph type="dt" sz="half" idx="10"/>
          </p:nvPr>
        </p:nvSpPr>
        <p:spPr/>
        <p:txBody>
          <a:bodyPr/>
          <a:lstStyle/>
          <a:p>
            <a:fld id="{F387C834-A5CE-43E4-B625-AB789F6C3506}" type="datetimeFigureOut">
              <a:rPr lang="en-IE" smtClean="0"/>
              <a:t>08/07/2022</a:t>
            </a:fld>
            <a:endParaRPr lang="en-IE"/>
          </a:p>
        </p:txBody>
      </p:sp>
      <p:sp>
        <p:nvSpPr>
          <p:cNvPr id="6" name="Footer Placeholder 5">
            <a:extLst>
              <a:ext uri="{FF2B5EF4-FFF2-40B4-BE49-F238E27FC236}">
                <a16:creationId xmlns:a16="http://schemas.microsoft.com/office/drawing/2014/main" id="{06FD8A61-6A1D-4124-9F58-BD5F57CD141E}"/>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1F3F7F21-8865-42F3-A675-E2533EE74EBA}"/>
              </a:ext>
            </a:extLst>
          </p:cNvPr>
          <p:cNvSpPr>
            <a:spLocks noGrp="1"/>
          </p:cNvSpPr>
          <p:nvPr>
            <p:ph type="sldNum" sz="quarter" idx="12"/>
          </p:nvPr>
        </p:nvSpPr>
        <p:spPr/>
        <p:txBody>
          <a:bodyPr/>
          <a:lstStyle/>
          <a:p>
            <a:fld id="{590DC0E1-1BF4-49EF-B1C4-A6338AE8135E}" type="slidenum">
              <a:rPr lang="en-IE" smtClean="0"/>
              <a:t>‹nº›</a:t>
            </a:fld>
            <a:endParaRPr lang="en-IE"/>
          </a:p>
        </p:txBody>
      </p:sp>
    </p:spTree>
    <p:extLst>
      <p:ext uri="{BB962C8B-B14F-4D97-AF65-F5344CB8AC3E}">
        <p14:creationId xmlns:p14="http://schemas.microsoft.com/office/powerpoint/2010/main" val="20107153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43296-F4B2-478A-956A-C9ED60DA91B4}"/>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5BB4CAB0-4909-4ED2-A1F8-8BCA8945AC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DD377DE-6D42-4C54-A671-F369C3E8819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1BBC6379-94BA-4EAF-A5F0-56D5D8A34A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6703CD-3AF4-40DA-8ACB-AC8C3B1BD8A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1CAD97B6-D14D-4492-981D-9E5985ABD771}"/>
              </a:ext>
            </a:extLst>
          </p:cNvPr>
          <p:cNvSpPr>
            <a:spLocks noGrp="1"/>
          </p:cNvSpPr>
          <p:nvPr>
            <p:ph type="dt" sz="half" idx="10"/>
          </p:nvPr>
        </p:nvSpPr>
        <p:spPr/>
        <p:txBody>
          <a:bodyPr/>
          <a:lstStyle/>
          <a:p>
            <a:fld id="{F387C834-A5CE-43E4-B625-AB789F6C3506}" type="datetimeFigureOut">
              <a:rPr lang="en-IE" smtClean="0"/>
              <a:t>08/07/2022</a:t>
            </a:fld>
            <a:endParaRPr lang="en-IE"/>
          </a:p>
        </p:txBody>
      </p:sp>
      <p:sp>
        <p:nvSpPr>
          <p:cNvPr id="8" name="Footer Placeholder 7">
            <a:extLst>
              <a:ext uri="{FF2B5EF4-FFF2-40B4-BE49-F238E27FC236}">
                <a16:creationId xmlns:a16="http://schemas.microsoft.com/office/drawing/2014/main" id="{4EAF5ACA-2978-4461-B567-C1828EEBF183}"/>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22C78FD9-CB2B-47C6-BBB1-34C37D9BD3D1}"/>
              </a:ext>
            </a:extLst>
          </p:cNvPr>
          <p:cNvSpPr>
            <a:spLocks noGrp="1"/>
          </p:cNvSpPr>
          <p:nvPr>
            <p:ph type="sldNum" sz="quarter" idx="12"/>
          </p:nvPr>
        </p:nvSpPr>
        <p:spPr/>
        <p:txBody>
          <a:bodyPr/>
          <a:lstStyle/>
          <a:p>
            <a:fld id="{590DC0E1-1BF4-49EF-B1C4-A6338AE8135E}" type="slidenum">
              <a:rPr lang="en-IE" smtClean="0"/>
              <a:t>‹nº›</a:t>
            </a:fld>
            <a:endParaRPr lang="en-IE"/>
          </a:p>
        </p:txBody>
      </p:sp>
    </p:spTree>
    <p:extLst>
      <p:ext uri="{BB962C8B-B14F-4D97-AF65-F5344CB8AC3E}">
        <p14:creationId xmlns:p14="http://schemas.microsoft.com/office/powerpoint/2010/main" val="39994429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062B0-2AAE-47B3-B372-3873DE83828C}"/>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21668849-2ECA-41D6-8B99-8AEF7D789173}"/>
              </a:ext>
            </a:extLst>
          </p:cNvPr>
          <p:cNvSpPr>
            <a:spLocks noGrp="1"/>
          </p:cNvSpPr>
          <p:nvPr>
            <p:ph type="dt" sz="half" idx="10"/>
          </p:nvPr>
        </p:nvSpPr>
        <p:spPr/>
        <p:txBody>
          <a:bodyPr/>
          <a:lstStyle/>
          <a:p>
            <a:fld id="{F387C834-A5CE-43E4-B625-AB789F6C3506}" type="datetimeFigureOut">
              <a:rPr lang="en-IE" smtClean="0"/>
              <a:t>08/07/2022</a:t>
            </a:fld>
            <a:endParaRPr lang="en-IE"/>
          </a:p>
        </p:txBody>
      </p:sp>
      <p:sp>
        <p:nvSpPr>
          <p:cNvPr id="4" name="Footer Placeholder 3">
            <a:extLst>
              <a:ext uri="{FF2B5EF4-FFF2-40B4-BE49-F238E27FC236}">
                <a16:creationId xmlns:a16="http://schemas.microsoft.com/office/drawing/2014/main" id="{9CA92668-5314-4E22-A07D-FD58100A1D2F}"/>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554ABE01-6B71-4074-B5BB-31D11FC989A3}"/>
              </a:ext>
            </a:extLst>
          </p:cNvPr>
          <p:cNvSpPr>
            <a:spLocks noGrp="1"/>
          </p:cNvSpPr>
          <p:nvPr>
            <p:ph type="sldNum" sz="quarter" idx="12"/>
          </p:nvPr>
        </p:nvSpPr>
        <p:spPr/>
        <p:txBody>
          <a:bodyPr/>
          <a:lstStyle/>
          <a:p>
            <a:fld id="{590DC0E1-1BF4-49EF-B1C4-A6338AE8135E}" type="slidenum">
              <a:rPr lang="en-IE" smtClean="0"/>
              <a:t>‹nº›</a:t>
            </a:fld>
            <a:endParaRPr lang="en-IE"/>
          </a:p>
        </p:txBody>
      </p:sp>
    </p:spTree>
    <p:extLst>
      <p:ext uri="{BB962C8B-B14F-4D97-AF65-F5344CB8AC3E}">
        <p14:creationId xmlns:p14="http://schemas.microsoft.com/office/powerpoint/2010/main" val="22958346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D6ADACF-9141-475B-A768-629D6B5DD3D1}"/>
              </a:ext>
            </a:extLst>
          </p:cNvPr>
          <p:cNvSpPr>
            <a:spLocks noGrp="1"/>
          </p:cNvSpPr>
          <p:nvPr>
            <p:ph type="dt" sz="half" idx="10"/>
          </p:nvPr>
        </p:nvSpPr>
        <p:spPr/>
        <p:txBody>
          <a:bodyPr/>
          <a:lstStyle/>
          <a:p>
            <a:fld id="{F387C834-A5CE-43E4-B625-AB789F6C3506}" type="datetimeFigureOut">
              <a:rPr lang="en-IE" smtClean="0"/>
              <a:t>08/07/2022</a:t>
            </a:fld>
            <a:endParaRPr lang="en-IE"/>
          </a:p>
        </p:txBody>
      </p:sp>
      <p:sp>
        <p:nvSpPr>
          <p:cNvPr id="3" name="Footer Placeholder 2">
            <a:extLst>
              <a:ext uri="{FF2B5EF4-FFF2-40B4-BE49-F238E27FC236}">
                <a16:creationId xmlns:a16="http://schemas.microsoft.com/office/drawing/2014/main" id="{6D0C1420-8C9C-4FAB-A47A-7EBBD9FB23F7}"/>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6C1776D2-042E-4A42-A66E-8F17957372F0}"/>
              </a:ext>
            </a:extLst>
          </p:cNvPr>
          <p:cNvSpPr>
            <a:spLocks noGrp="1"/>
          </p:cNvSpPr>
          <p:nvPr>
            <p:ph type="sldNum" sz="quarter" idx="12"/>
          </p:nvPr>
        </p:nvSpPr>
        <p:spPr/>
        <p:txBody>
          <a:bodyPr/>
          <a:lstStyle/>
          <a:p>
            <a:fld id="{590DC0E1-1BF4-49EF-B1C4-A6338AE8135E}" type="slidenum">
              <a:rPr lang="en-IE" smtClean="0"/>
              <a:t>‹nº›</a:t>
            </a:fld>
            <a:endParaRPr lang="en-IE"/>
          </a:p>
        </p:txBody>
      </p:sp>
    </p:spTree>
    <p:extLst>
      <p:ext uri="{BB962C8B-B14F-4D97-AF65-F5344CB8AC3E}">
        <p14:creationId xmlns:p14="http://schemas.microsoft.com/office/powerpoint/2010/main" val="7647510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C000A-E381-47D4-AF28-55BB0241B9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21AB8355-5A5E-429E-8F48-A00C18A2849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200CB366-EC27-4962-870E-2EE9271524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CF9126-C51B-4E7A-B8D9-60D71C13A91D}"/>
              </a:ext>
            </a:extLst>
          </p:cNvPr>
          <p:cNvSpPr>
            <a:spLocks noGrp="1"/>
          </p:cNvSpPr>
          <p:nvPr>
            <p:ph type="dt" sz="half" idx="10"/>
          </p:nvPr>
        </p:nvSpPr>
        <p:spPr/>
        <p:txBody>
          <a:bodyPr/>
          <a:lstStyle/>
          <a:p>
            <a:fld id="{F387C834-A5CE-43E4-B625-AB789F6C3506}" type="datetimeFigureOut">
              <a:rPr lang="en-IE" smtClean="0"/>
              <a:t>08/07/2022</a:t>
            </a:fld>
            <a:endParaRPr lang="en-IE"/>
          </a:p>
        </p:txBody>
      </p:sp>
      <p:sp>
        <p:nvSpPr>
          <p:cNvPr id="6" name="Footer Placeholder 5">
            <a:extLst>
              <a:ext uri="{FF2B5EF4-FFF2-40B4-BE49-F238E27FC236}">
                <a16:creationId xmlns:a16="http://schemas.microsoft.com/office/drawing/2014/main" id="{77FB720E-66A7-4BDF-A0AD-A966490D89A5}"/>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28C8B8C2-0DC4-4088-A1DB-E6830AB10058}"/>
              </a:ext>
            </a:extLst>
          </p:cNvPr>
          <p:cNvSpPr>
            <a:spLocks noGrp="1"/>
          </p:cNvSpPr>
          <p:nvPr>
            <p:ph type="sldNum" sz="quarter" idx="12"/>
          </p:nvPr>
        </p:nvSpPr>
        <p:spPr/>
        <p:txBody>
          <a:bodyPr/>
          <a:lstStyle/>
          <a:p>
            <a:fld id="{590DC0E1-1BF4-49EF-B1C4-A6338AE8135E}" type="slidenum">
              <a:rPr lang="en-IE" smtClean="0"/>
              <a:t>‹nº›</a:t>
            </a:fld>
            <a:endParaRPr lang="en-IE"/>
          </a:p>
        </p:txBody>
      </p:sp>
    </p:spTree>
    <p:extLst>
      <p:ext uri="{BB962C8B-B14F-4D97-AF65-F5344CB8AC3E}">
        <p14:creationId xmlns:p14="http://schemas.microsoft.com/office/powerpoint/2010/main" val="2246785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DA93C-6AE5-42EF-AC5A-BAE80D1D52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D6ACB862-24A1-4C73-874F-5ABF0A6C9D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A3A8982A-E55E-40AB-8D33-87CAA5E954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86B1FB-6F77-44FF-A74B-DD36F0C636A9}"/>
              </a:ext>
            </a:extLst>
          </p:cNvPr>
          <p:cNvSpPr>
            <a:spLocks noGrp="1"/>
          </p:cNvSpPr>
          <p:nvPr>
            <p:ph type="dt" sz="half" idx="10"/>
          </p:nvPr>
        </p:nvSpPr>
        <p:spPr/>
        <p:txBody>
          <a:bodyPr/>
          <a:lstStyle/>
          <a:p>
            <a:fld id="{F387C834-A5CE-43E4-B625-AB789F6C3506}" type="datetimeFigureOut">
              <a:rPr lang="en-IE" smtClean="0"/>
              <a:t>08/07/2022</a:t>
            </a:fld>
            <a:endParaRPr lang="en-IE"/>
          </a:p>
        </p:txBody>
      </p:sp>
      <p:sp>
        <p:nvSpPr>
          <p:cNvPr id="6" name="Footer Placeholder 5">
            <a:extLst>
              <a:ext uri="{FF2B5EF4-FFF2-40B4-BE49-F238E27FC236}">
                <a16:creationId xmlns:a16="http://schemas.microsoft.com/office/drawing/2014/main" id="{6D46FFC8-9077-4EE8-A16D-40FF4AD281D5}"/>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DEC64BA2-0198-47D5-B30B-9937B57EA2B8}"/>
              </a:ext>
            </a:extLst>
          </p:cNvPr>
          <p:cNvSpPr>
            <a:spLocks noGrp="1"/>
          </p:cNvSpPr>
          <p:nvPr>
            <p:ph type="sldNum" sz="quarter" idx="12"/>
          </p:nvPr>
        </p:nvSpPr>
        <p:spPr/>
        <p:txBody>
          <a:bodyPr/>
          <a:lstStyle/>
          <a:p>
            <a:fld id="{590DC0E1-1BF4-49EF-B1C4-A6338AE8135E}" type="slidenum">
              <a:rPr lang="en-IE" smtClean="0"/>
              <a:t>‹nº›</a:t>
            </a:fld>
            <a:endParaRPr lang="en-IE"/>
          </a:p>
        </p:txBody>
      </p:sp>
    </p:spTree>
    <p:extLst>
      <p:ext uri="{BB962C8B-B14F-4D97-AF65-F5344CB8AC3E}">
        <p14:creationId xmlns:p14="http://schemas.microsoft.com/office/powerpoint/2010/main" val="20047948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7FADBC-06E6-4DC7-A36E-0B230B924CF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67F3DEDC-F874-4218-9AE2-21426387A3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C543A371-3A0C-4CBA-8B38-8209AC153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87C834-A5CE-43E4-B625-AB789F6C3506}" type="datetimeFigureOut">
              <a:rPr lang="en-IE" smtClean="0"/>
              <a:t>08/07/2022</a:t>
            </a:fld>
            <a:endParaRPr lang="en-IE"/>
          </a:p>
        </p:txBody>
      </p:sp>
      <p:sp>
        <p:nvSpPr>
          <p:cNvPr id="5" name="Footer Placeholder 4">
            <a:extLst>
              <a:ext uri="{FF2B5EF4-FFF2-40B4-BE49-F238E27FC236}">
                <a16:creationId xmlns:a16="http://schemas.microsoft.com/office/drawing/2014/main" id="{CA72A1FB-42AD-46D0-8125-81AD06BA46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a:extLst>
              <a:ext uri="{FF2B5EF4-FFF2-40B4-BE49-F238E27FC236}">
                <a16:creationId xmlns:a16="http://schemas.microsoft.com/office/drawing/2014/main" id="{1A7D6539-CE22-465C-8A3F-3056CA46A8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0DC0E1-1BF4-49EF-B1C4-A6338AE8135E}" type="slidenum">
              <a:rPr lang="en-IE" smtClean="0"/>
              <a:t>‹nº›</a:t>
            </a:fld>
            <a:endParaRPr lang="en-IE"/>
          </a:p>
        </p:txBody>
      </p:sp>
    </p:spTree>
    <p:extLst>
      <p:ext uri="{BB962C8B-B14F-4D97-AF65-F5344CB8AC3E}">
        <p14:creationId xmlns:p14="http://schemas.microsoft.com/office/powerpoint/2010/main" val="38149909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5.sv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1.sv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5.sv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5.sv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25.jpe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6.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5.svg"/></Relationships>
</file>

<file path=ppt/slides/_rels/slide1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5.sv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5.sv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image" Target="../media/image21.svg"/></Relationships>
</file>

<file path=ppt/slides/_rels/slide2.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7.svg"/><Relationship Id="rId7"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9.sv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5.sv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image" Target="../media/image21.sv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5.svg"/><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image" Target="../media/image21.sv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5.sv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image" Target="../media/image21.svg"/></Relationships>
</file>

<file path=ppt/slides/_rels/slide24.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15.svg"/><Relationship Id="rId7"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7.svg"/><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5.svg"/><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image" Target="../media/image21.svg"/></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5.svg"/><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image" Target="../media/image21.svg"/></Relationships>
</file>

<file path=ppt/slides/_rels/slide2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5.sv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image" Target="../media/image34.jpe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1.svg"/></Relationships>
</file>

<file path=ppt/slides/_rels/slide30.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5.sv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image" Target="../media/image35.jpeg"/></Relationships>
</file>

<file path=ppt/slides/_rels/slide32.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6.jpeg"/><Relationship Id="rId1" Type="http://schemas.openxmlformats.org/officeDocument/2006/relationships/slideLayout" Target="../slideLayouts/slideLayout2.xml"/><Relationship Id="rId5" Type="http://schemas.openxmlformats.org/officeDocument/2006/relationships/image" Target="../media/image5.svg"/><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15.svg"/><Relationship Id="rId7"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7.svg"/><Relationship Id="rId4" Type="http://schemas.openxmlformats.org/officeDocument/2006/relationships/image" Target="../media/image16.png"/></Relationships>
</file>

<file path=ppt/slides/_rels/slide3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5.svg"/><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image" Target="../media/image21.svg"/></Relationships>
</file>

<file path=ppt/slides/_rels/slide37.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8.jpeg"/><Relationship Id="rId1" Type="http://schemas.openxmlformats.org/officeDocument/2006/relationships/slideLayout" Target="../slideLayouts/slideLayout2.xml"/><Relationship Id="rId5" Type="http://schemas.openxmlformats.org/officeDocument/2006/relationships/image" Target="../media/image5.svg"/><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5.sv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9.jpeg"/><Relationship Id="rId1" Type="http://schemas.openxmlformats.org/officeDocument/2006/relationships/slideLayout" Target="../slideLayouts/slideLayout2.xml"/><Relationship Id="rId5" Type="http://schemas.openxmlformats.org/officeDocument/2006/relationships/image" Target="../media/image5.svg"/><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5.svg"/><Relationship Id="rId2"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image" Target="../media/image21.svg"/></Relationships>
</file>

<file path=ppt/slides/_rels/slide43.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41.png"/><Relationship Id="rId7" Type="http://schemas.openxmlformats.org/officeDocument/2006/relationships/image" Target="../media/image5.svg"/><Relationship Id="rId2" Type="http://schemas.openxmlformats.org/officeDocument/2006/relationships/slideLayout" Target="../slideLayouts/slideLayout2.xml"/><Relationship Id="rId1" Type="http://schemas.openxmlformats.org/officeDocument/2006/relationships/video" Target="https://www.youtube.com/embed/OJhFrd05zY8?feature=oembed" TargetMode="Externa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image" Target="../media/image42.svg"/></Relationships>
</file>

<file path=ppt/slides/_rels/slide44.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png"/></Relationships>
</file>

<file path=ppt/slides/_rels/slide45.xml.rels><?xml version="1.0" encoding="UTF-8" standalone="yes"?>
<Relationships xmlns="http://schemas.openxmlformats.org/package/2006/relationships"><Relationship Id="rId8" Type="http://schemas.openxmlformats.org/officeDocument/2006/relationships/hyperlink" Target="https://theculturetrip.com/africa/mali/articles/what-is-a-griot-and-why-are-they-important/" TargetMode="External"/><Relationship Id="rId3" Type="http://schemas.openxmlformats.org/officeDocument/2006/relationships/image" Target="../media/image45.svg"/><Relationship Id="rId7" Type="http://schemas.openxmlformats.org/officeDocument/2006/relationships/hyperlink" Target="https://allgoodtales.com/storytelling-traditions-across-world-west-africa/" TargetMode="External"/><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hyperlink" Target="https://teachers.yale.edu/curriculum/units/2009/1" TargetMode="External"/><Relationship Id="rId4" Type="http://schemas.openxmlformats.org/officeDocument/2006/relationships/image" Target="../media/image1.png"/><Relationship Id="rId9" Type="http://schemas.openxmlformats.org/officeDocument/2006/relationships/hyperlink" Target="https://afrolegends.com/2018/05/21/the-griot-the-preserver-of-african-traditions/" TargetMode="External"/></Relationships>
</file>

<file path=ppt/slides/_rels/slide46.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2.png"/><Relationship Id="rId3" Type="http://schemas.openxmlformats.org/officeDocument/2006/relationships/image" Target="../media/image4.png"/><Relationship Id="rId7" Type="http://schemas.openxmlformats.org/officeDocument/2006/relationships/image" Target="../media/image48.png"/><Relationship Id="rId12" Type="http://schemas.openxmlformats.org/officeDocument/2006/relationships/image" Target="../media/image53.jp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7.sv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jpg"/><Relationship Id="rId4" Type="http://schemas.openxmlformats.org/officeDocument/2006/relationships/image" Target="../media/image5.svg"/><Relationship Id="rId9" Type="http://schemas.openxmlformats.org/officeDocument/2006/relationships/image" Target="../media/image50.png"/><Relationship Id="rId14" Type="http://schemas.openxmlformats.org/officeDocument/2006/relationships/image" Target="../media/image3.svg"/></Relationships>
</file>

<file path=ppt/slides/_rels/slide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15.svg"/><Relationship Id="rId7"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7.sv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C6906A27-D795-4865-B42F-92014B34725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5341" y="6247302"/>
            <a:ext cx="1964299" cy="427819"/>
          </a:xfrm>
          <a:prstGeom prst="rect">
            <a:avLst/>
          </a:prstGeom>
        </p:spPr>
      </p:pic>
      <p:pic>
        <p:nvPicPr>
          <p:cNvPr id="6" name="Graphic 5">
            <a:extLst>
              <a:ext uri="{FF2B5EF4-FFF2-40B4-BE49-F238E27FC236}">
                <a16:creationId xmlns:a16="http://schemas.microsoft.com/office/drawing/2014/main" id="{5982A0D7-DF0E-4556-A8F2-A190411D8E0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42691" y="769716"/>
            <a:ext cx="3106618" cy="4021632"/>
          </a:xfrm>
          <a:prstGeom prst="rect">
            <a:avLst/>
          </a:prstGeom>
        </p:spPr>
      </p:pic>
      <p:pic>
        <p:nvPicPr>
          <p:cNvPr id="9" name="Graphic 8">
            <a:extLst>
              <a:ext uri="{FF2B5EF4-FFF2-40B4-BE49-F238E27FC236}">
                <a16:creationId xmlns:a16="http://schemas.microsoft.com/office/drawing/2014/main" id="{AE0DC6B8-EF2F-4450-B28B-03E3B14C648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74639" y="152449"/>
            <a:ext cx="462675" cy="709197"/>
          </a:xfrm>
          <a:prstGeom prst="rect">
            <a:avLst/>
          </a:prstGeom>
        </p:spPr>
      </p:pic>
    </p:spTree>
    <p:extLst>
      <p:ext uri="{BB962C8B-B14F-4D97-AF65-F5344CB8AC3E}">
        <p14:creationId xmlns:p14="http://schemas.microsoft.com/office/powerpoint/2010/main" val="10126489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uadroTexto 13">
            <a:extLst>
              <a:ext uri="{FF2B5EF4-FFF2-40B4-BE49-F238E27FC236}">
                <a16:creationId xmlns:a16="http://schemas.microsoft.com/office/drawing/2014/main" id="{DD4935B1-9619-4611-AEE8-1105BAEC0103}"/>
              </a:ext>
            </a:extLst>
          </p:cNvPr>
          <p:cNvSpPr txBox="1"/>
          <p:nvPr/>
        </p:nvSpPr>
        <p:spPr>
          <a:xfrm>
            <a:off x="904672" y="861647"/>
            <a:ext cx="5914418" cy="4976330"/>
          </a:xfrm>
          <a:prstGeom prst="rect">
            <a:avLst/>
          </a:prstGeom>
        </p:spPr>
        <p:txBody>
          <a:bodyPr vert="horz" lIns="91440" tIns="45720" rIns="91440" bIns="45720" rtlCol="0">
            <a:normAutofit fontScale="92500" lnSpcReduction="10000"/>
          </a:bodyPr>
          <a:lstStyle/>
          <a:p>
            <a:pPr>
              <a:lnSpc>
                <a:spcPct val="90000"/>
              </a:lnSpc>
              <a:spcAft>
                <a:spcPts val="1200"/>
              </a:spcAft>
            </a:pPr>
            <a:r>
              <a:rPr lang="pt-PT" sz="2800" dirty="0"/>
              <a:t>Contar histórias é um método de gravação e expressão de sentimentos, atitudes e respostas das experiências e do ambiente vividos.
</a:t>
            </a:r>
            <a:r>
              <a:rPr lang="en-US" sz="2800" dirty="0"/>
              <a:t> </a:t>
            </a:r>
          </a:p>
          <a:p>
            <a:pPr>
              <a:lnSpc>
                <a:spcPct val="90000"/>
              </a:lnSpc>
              <a:spcAft>
                <a:spcPts val="1200"/>
              </a:spcAft>
            </a:pPr>
            <a:r>
              <a:rPr lang="pt-PT" sz="2800" dirty="0"/>
              <a:t>A função de contar histórias tem sido identificada como mediação e transmissão de conhecimento e informação entre gerações, informando as gerações mais novas sobre cultura, visão de mundo, moral e expectativas, normas e valores.
</a:t>
            </a:r>
            <a:endParaRPr lang="en-US" sz="2800" dirty="0"/>
          </a:p>
          <a:p>
            <a:pPr>
              <a:lnSpc>
                <a:spcPct val="90000"/>
              </a:lnSpc>
              <a:spcAft>
                <a:spcPts val="1200"/>
              </a:spcAft>
            </a:pPr>
            <a:r>
              <a:rPr lang="en-US" sz="2800" dirty="0"/>
              <a:t>(</a:t>
            </a:r>
            <a:r>
              <a:rPr lang="en-US" sz="2800" dirty="0" err="1"/>
              <a:t>Tuwe</a:t>
            </a:r>
            <a:r>
              <a:rPr lang="en-US" sz="2800" dirty="0"/>
              <a:t>, 2015)</a:t>
            </a:r>
          </a:p>
        </p:txBody>
      </p:sp>
      <p:grpSp>
        <p:nvGrpSpPr>
          <p:cNvPr id="76" name="Group 75">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77" name="Rectangle 76">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Isosceles Triangle 77">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 name="Graphic 3">
            <a:extLst>
              <a:ext uri="{FF2B5EF4-FFF2-40B4-BE49-F238E27FC236}">
                <a16:creationId xmlns:a16="http://schemas.microsoft.com/office/drawing/2014/main" id="{E6A3848C-D3BE-4C27-B5E9-E9A17BA1147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521742" y="1670241"/>
            <a:ext cx="3591734" cy="2116558"/>
          </a:xfrm>
          <a:prstGeom prst="rect">
            <a:avLst/>
          </a:prstGeom>
        </p:spPr>
      </p:pic>
      <p:grpSp>
        <p:nvGrpSpPr>
          <p:cNvPr id="80" name="Group 79">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81" name="Isosceles Triangle 80">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6" name="Picture 2" descr="Storytelling, comunicación y ONG">
            <a:extLst>
              <a:ext uri="{FF2B5EF4-FFF2-40B4-BE49-F238E27FC236}">
                <a16:creationId xmlns:a16="http://schemas.microsoft.com/office/drawing/2014/main" id="{19957D7C-A673-4308-9D55-99008E7ADDA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7464749" y="4092496"/>
            <a:ext cx="3705719" cy="2084467"/>
          </a:xfrm>
          <a:prstGeom prst="rect">
            <a:avLst/>
          </a:prstGeom>
          <a:noFill/>
          <a:extLst>
            <a:ext uri="{909E8E84-426E-40DD-AFC4-6F175D3DCCD1}">
              <a14:hiddenFill xmlns:a14="http://schemas.microsoft.com/office/drawing/2010/main">
                <a:solidFill>
                  <a:srgbClr val="FFFFFF"/>
                </a:solidFill>
              </a14:hiddenFill>
            </a:ext>
          </a:extLst>
        </p:spPr>
      </p:pic>
      <p:sp>
        <p:nvSpPr>
          <p:cNvPr id="797" name="Rectangle 796">
            <a:extLst>
              <a:ext uri="{FF2B5EF4-FFF2-40B4-BE49-F238E27FC236}">
                <a16:creationId xmlns:a16="http://schemas.microsoft.com/office/drawing/2014/main" id="{42938790-351F-44E5-B174-C9BF323FE894}"/>
              </a:ext>
            </a:extLst>
          </p:cNvPr>
          <p:cNvSpPr/>
          <p:nvPr/>
        </p:nvSpPr>
        <p:spPr>
          <a:xfrm>
            <a:off x="10435590" y="57150"/>
            <a:ext cx="1756410" cy="5634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sp>
        <p:nvSpPr>
          <p:cNvPr id="799" name="Rectangle 798">
            <a:extLst>
              <a:ext uri="{FF2B5EF4-FFF2-40B4-BE49-F238E27FC236}">
                <a16:creationId xmlns:a16="http://schemas.microsoft.com/office/drawing/2014/main" id="{F166ADFE-46C8-40A5-AB05-A7D33DC5C222}"/>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800" name="Picture 799" descr="Text&#10;&#10;Description automatically generated">
            <a:extLst>
              <a:ext uri="{FF2B5EF4-FFF2-40B4-BE49-F238E27FC236}">
                <a16:creationId xmlns:a16="http://schemas.microsoft.com/office/drawing/2014/main" id="{27D8DDC0-E570-4532-A0F1-120FDC56E7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sp>
        <p:nvSpPr>
          <p:cNvPr id="22" name="Rectangle 21">
            <a:extLst>
              <a:ext uri="{FF2B5EF4-FFF2-40B4-BE49-F238E27FC236}">
                <a16:creationId xmlns:a16="http://schemas.microsoft.com/office/drawing/2014/main" id="{5260274E-DBA9-4433-B2B0-C87875A7F80E}"/>
              </a:ext>
            </a:extLst>
          </p:cNvPr>
          <p:cNvSpPr/>
          <p:nvPr/>
        </p:nvSpPr>
        <p:spPr>
          <a:xfrm>
            <a:off x="11113476" y="105507"/>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23" name="Graphic 22">
            <a:extLst>
              <a:ext uri="{FF2B5EF4-FFF2-40B4-BE49-F238E27FC236}">
                <a16:creationId xmlns:a16="http://schemas.microsoft.com/office/drawing/2014/main" id="{A507D2DF-0C99-4EBD-8C41-C66619ED5F7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74639" y="152449"/>
            <a:ext cx="462675" cy="709197"/>
          </a:xfrm>
          <a:prstGeom prst="rect">
            <a:avLst/>
          </a:prstGeom>
        </p:spPr>
      </p:pic>
    </p:spTree>
    <p:extLst>
      <p:ext uri="{BB962C8B-B14F-4D97-AF65-F5344CB8AC3E}">
        <p14:creationId xmlns:p14="http://schemas.microsoft.com/office/powerpoint/2010/main" val="20657811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uadroTexto 13">
            <a:extLst>
              <a:ext uri="{FF2B5EF4-FFF2-40B4-BE49-F238E27FC236}">
                <a16:creationId xmlns:a16="http://schemas.microsoft.com/office/drawing/2014/main" id="{DD4935B1-9619-4611-AEE8-1105BAEC0103}"/>
              </a:ext>
            </a:extLst>
          </p:cNvPr>
          <p:cNvSpPr txBox="1"/>
          <p:nvPr/>
        </p:nvSpPr>
        <p:spPr>
          <a:xfrm>
            <a:off x="1014060" y="861646"/>
            <a:ext cx="6399357" cy="4766495"/>
          </a:xfrm>
          <a:prstGeom prst="rect">
            <a:avLst/>
          </a:prstGeom>
        </p:spPr>
        <p:txBody>
          <a:bodyPr vert="horz" lIns="91440" tIns="45720" rIns="91440" bIns="45720" rtlCol="0">
            <a:normAutofit fontScale="85000" lnSpcReduction="20000"/>
          </a:bodyPr>
          <a:lstStyle/>
          <a:p>
            <a:pPr>
              <a:lnSpc>
                <a:spcPct val="90000"/>
              </a:lnSpc>
              <a:spcAft>
                <a:spcPts val="1200"/>
              </a:spcAft>
            </a:pPr>
            <a:r>
              <a:rPr lang="pt-PT" sz="2800" dirty="0"/>
              <a:t>Contar histórias é o ato de recontar uma história ou narrativa a um ou mais ouvintes usando a voz e os gestos. Não é o mesmo que recitar uma peça da memória ou ler uma história em voz alta.
Uma série de metáforas mentais e imagens associadas às palavras são criadas e geradas pelo contador de histórias.
Isto significa que a narrativa pode assumir a forma de canções, música, danças, peças de teatro, dramas e poesia. As histórias cantadas podem ser acompanhadas por instrumentos musicais, com um instrumento específico.
</a:t>
            </a:r>
            <a:endParaRPr lang="en-US" sz="2800" dirty="0"/>
          </a:p>
          <a:p>
            <a:pPr>
              <a:lnSpc>
                <a:spcPct val="90000"/>
              </a:lnSpc>
              <a:spcAft>
                <a:spcPts val="1200"/>
              </a:spcAft>
            </a:pPr>
            <a:r>
              <a:rPr lang="en-US" sz="2800" dirty="0"/>
              <a:t>(Yale National Initiative, 2008)</a:t>
            </a:r>
          </a:p>
        </p:txBody>
      </p:sp>
      <p:grpSp>
        <p:nvGrpSpPr>
          <p:cNvPr id="76" name="Group 75">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77" name="Rectangle 76">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Isosceles Triangle 77">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0" name="Group 79">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81" name="Isosceles Triangle 80">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50" name="Picture 2" descr="Persian story teller stock image | Look and Learn">
            <a:extLst>
              <a:ext uri="{FF2B5EF4-FFF2-40B4-BE49-F238E27FC236}">
                <a16:creationId xmlns:a16="http://schemas.microsoft.com/office/drawing/2014/main" id="{8CF91DE0-7AD2-4675-B5F0-8BE8E7EE63D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972921" y="936380"/>
            <a:ext cx="3047033" cy="3857003"/>
          </a:xfrm>
          <a:prstGeom prst="rect">
            <a:avLst/>
          </a:prstGeom>
          <a:noFill/>
          <a:extLst>
            <a:ext uri="{909E8E84-426E-40DD-AFC4-6F175D3DCCD1}">
              <a14:hiddenFill xmlns:a14="http://schemas.microsoft.com/office/drawing/2010/main">
                <a:solidFill>
                  <a:srgbClr val="FFFFFF"/>
                </a:solidFill>
              </a14:hiddenFill>
            </a:ext>
          </a:extLst>
        </p:spPr>
      </p:pic>
      <p:sp>
        <p:nvSpPr>
          <p:cNvPr id="797" name="Rectangle 796">
            <a:extLst>
              <a:ext uri="{FF2B5EF4-FFF2-40B4-BE49-F238E27FC236}">
                <a16:creationId xmlns:a16="http://schemas.microsoft.com/office/drawing/2014/main" id="{42938790-351F-44E5-B174-C9BF323FE894}"/>
              </a:ext>
            </a:extLst>
          </p:cNvPr>
          <p:cNvSpPr/>
          <p:nvPr/>
        </p:nvSpPr>
        <p:spPr>
          <a:xfrm>
            <a:off x="10435590" y="57150"/>
            <a:ext cx="1756410" cy="5634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sp>
        <p:nvSpPr>
          <p:cNvPr id="799" name="Rectangle 798">
            <a:extLst>
              <a:ext uri="{FF2B5EF4-FFF2-40B4-BE49-F238E27FC236}">
                <a16:creationId xmlns:a16="http://schemas.microsoft.com/office/drawing/2014/main" id="{F166ADFE-46C8-40A5-AB05-A7D33DC5C222}"/>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800" name="Picture 799" descr="Text&#10;&#10;Description automatically generated">
            <a:extLst>
              <a:ext uri="{FF2B5EF4-FFF2-40B4-BE49-F238E27FC236}">
                <a16:creationId xmlns:a16="http://schemas.microsoft.com/office/drawing/2014/main" id="{27D8DDC0-E570-4532-A0F1-120FDC56E7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sp>
        <p:nvSpPr>
          <p:cNvPr id="22" name="Rectangle 21">
            <a:extLst>
              <a:ext uri="{FF2B5EF4-FFF2-40B4-BE49-F238E27FC236}">
                <a16:creationId xmlns:a16="http://schemas.microsoft.com/office/drawing/2014/main" id="{5260274E-DBA9-4433-B2B0-C87875A7F80E}"/>
              </a:ext>
            </a:extLst>
          </p:cNvPr>
          <p:cNvSpPr/>
          <p:nvPr/>
        </p:nvSpPr>
        <p:spPr>
          <a:xfrm>
            <a:off x="11113476" y="105507"/>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23" name="Graphic 22">
            <a:extLst>
              <a:ext uri="{FF2B5EF4-FFF2-40B4-BE49-F238E27FC236}">
                <a16:creationId xmlns:a16="http://schemas.microsoft.com/office/drawing/2014/main" id="{A507D2DF-0C99-4EBD-8C41-C66619ED5F7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374639" y="152449"/>
            <a:ext cx="462675" cy="709197"/>
          </a:xfrm>
          <a:prstGeom prst="rect">
            <a:avLst/>
          </a:prstGeom>
        </p:spPr>
      </p:pic>
      <p:pic>
        <p:nvPicPr>
          <p:cNvPr id="4" name="Graphic 3">
            <a:extLst>
              <a:ext uri="{FF2B5EF4-FFF2-40B4-BE49-F238E27FC236}">
                <a16:creationId xmlns:a16="http://schemas.microsoft.com/office/drawing/2014/main" id="{E6A3848C-D3BE-4C27-B5E9-E9A17BA1147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972921" y="4857699"/>
            <a:ext cx="3047033" cy="1795573"/>
          </a:xfrm>
          <a:prstGeom prst="rect">
            <a:avLst/>
          </a:prstGeom>
        </p:spPr>
      </p:pic>
    </p:spTree>
    <p:extLst>
      <p:ext uri="{BB962C8B-B14F-4D97-AF65-F5344CB8AC3E}">
        <p14:creationId xmlns:p14="http://schemas.microsoft.com/office/powerpoint/2010/main" val="15821683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9" name="Rectangle 198">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uadroTexto 13">
            <a:extLst>
              <a:ext uri="{FF2B5EF4-FFF2-40B4-BE49-F238E27FC236}">
                <a16:creationId xmlns:a16="http://schemas.microsoft.com/office/drawing/2014/main" id="{DD4935B1-9619-4611-AEE8-1105BAEC0103}"/>
              </a:ext>
            </a:extLst>
          </p:cNvPr>
          <p:cNvSpPr txBox="1"/>
          <p:nvPr/>
        </p:nvSpPr>
        <p:spPr>
          <a:xfrm>
            <a:off x="749394" y="861646"/>
            <a:ext cx="10625243" cy="1834714"/>
          </a:xfrm>
          <a:prstGeom prst="rect">
            <a:avLst/>
          </a:prstGeom>
        </p:spPr>
        <p:txBody>
          <a:bodyPr vert="horz" lIns="91440" tIns="45720" rIns="91440" bIns="45720" rtlCol="0">
            <a:noAutofit/>
          </a:bodyPr>
          <a:lstStyle/>
          <a:p>
            <a:pPr>
              <a:lnSpc>
                <a:spcPct val="90000"/>
              </a:lnSpc>
              <a:spcAft>
                <a:spcPts val="1200"/>
              </a:spcAft>
            </a:pPr>
            <a:r>
              <a:rPr lang="pt-PT" sz="2800" dirty="0"/>
              <a:t>Todas as culturas humanas do planeta parecem contar histórias como forma de dar sentido ao mundo. As tradições narrativas variam em todo o mundo, mas muitas coisas permanecem consistentes, como narração oral, ensinamentos morais, gestos e repetição.
</a:t>
            </a:r>
            <a:endParaRPr lang="en-US" sz="2800" dirty="0"/>
          </a:p>
        </p:txBody>
      </p:sp>
      <p:grpSp>
        <p:nvGrpSpPr>
          <p:cNvPr id="201" name="Group 200">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202" name="Rectangle 201">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Isosceles Triangle 202">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05" name="Group 204">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206" name="Isosceles Triangle 205">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Rectangle 206">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Graphic 3">
            <a:extLst>
              <a:ext uri="{FF2B5EF4-FFF2-40B4-BE49-F238E27FC236}">
                <a16:creationId xmlns:a16="http://schemas.microsoft.com/office/drawing/2014/main" id="{E6A3848C-D3BE-4C27-B5E9-E9A17BA1147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06068" y="2796954"/>
            <a:ext cx="5764233" cy="3391710"/>
          </a:xfrm>
          <a:prstGeom prst="rect">
            <a:avLst/>
          </a:prstGeom>
        </p:spPr>
      </p:pic>
      <p:pic>
        <p:nvPicPr>
          <p:cNvPr id="3074" name="Picture 2" descr="4,004 Storyteller Stock Photos, Pictures &amp;amp; Royalty-Free Images - iStock">
            <a:extLst>
              <a:ext uri="{FF2B5EF4-FFF2-40B4-BE49-F238E27FC236}">
                <a16:creationId xmlns:a16="http://schemas.microsoft.com/office/drawing/2014/main" id="{4C5722C7-5EB3-47BC-ADC0-35C5DC6BB57F}"/>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426625" y="2796955"/>
            <a:ext cx="4792666" cy="3402792"/>
          </a:xfrm>
          <a:prstGeom prst="rect">
            <a:avLst/>
          </a:prstGeom>
          <a:noFill/>
          <a:extLst>
            <a:ext uri="{909E8E84-426E-40DD-AFC4-6F175D3DCCD1}">
              <a14:hiddenFill xmlns:a14="http://schemas.microsoft.com/office/drawing/2010/main">
                <a:solidFill>
                  <a:srgbClr val="FFFFFF"/>
                </a:solidFill>
              </a14:hiddenFill>
            </a:ext>
          </a:extLst>
        </p:spPr>
      </p:pic>
      <p:sp>
        <p:nvSpPr>
          <p:cNvPr id="797" name="Rectangle 796">
            <a:extLst>
              <a:ext uri="{FF2B5EF4-FFF2-40B4-BE49-F238E27FC236}">
                <a16:creationId xmlns:a16="http://schemas.microsoft.com/office/drawing/2014/main" id="{42938790-351F-44E5-B174-C9BF323FE894}"/>
              </a:ext>
            </a:extLst>
          </p:cNvPr>
          <p:cNvSpPr/>
          <p:nvPr/>
        </p:nvSpPr>
        <p:spPr>
          <a:xfrm>
            <a:off x="10435590" y="57150"/>
            <a:ext cx="1756410" cy="5634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sp>
        <p:nvSpPr>
          <p:cNvPr id="799" name="Rectangle 798">
            <a:extLst>
              <a:ext uri="{FF2B5EF4-FFF2-40B4-BE49-F238E27FC236}">
                <a16:creationId xmlns:a16="http://schemas.microsoft.com/office/drawing/2014/main" id="{F166ADFE-46C8-40A5-AB05-A7D33DC5C222}"/>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800" name="Picture 799" descr="Text&#10;&#10;Description automatically generated">
            <a:extLst>
              <a:ext uri="{FF2B5EF4-FFF2-40B4-BE49-F238E27FC236}">
                <a16:creationId xmlns:a16="http://schemas.microsoft.com/office/drawing/2014/main" id="{27D8DDC0-E570-4532-A0F1-120FDC56E7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sp>
        <p:nvSpPr>
          <p:cNvPr id="22" name="Rectangle 21">
            <a:extLst>
              <a:ext uri="{FF2B5EF4-FFF2-40B4-BE49-F238E27FC236}">
                <a16:creationId xmlns:a16="http://schemas.microsoft.com/office/drawing/2014/main" id="{5260274E-DBA9-4433-B2B0-C87875A7F80E}"/>
              </a:ext>
            </a:extLst>
          </p:cNvPr>
          <p:cNvSpPr/>
          <p:nvPr/>
        </p:nvSpPr>
        <p:spPr>
          <a:xfrm>
            <a:off x="11113476" y="105507"/>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23" name="Graphic 22">
            <a:extLst>
              <a:ext uri="{FF2B5EF4-FFF2-40B4-BE49-F238E27FC236}">
                <a16:creationId xmlns:a16="http://schemas.microsoft.com/office/drawing/2014/main" id="{A507D2DF-0C99-4EBD-8C41-C66619ED5F7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74639" y="152449"/>
            <a:ext cx="462675" cy="709197"/>
          </a:xfrm>
          <a:prstGeom prst="rect">
            <a:avLst/>
          </a:prstGeom>
        </p:spPr>
      </p:pic>
    </p:spTree>
    <p:extLst>
      <p:ext uri="{BB962C8B-B14F-4D97-AF65-F5344CB8AC3E}">
        <p14:creationId xmlns:p14="http://schemas.microsoft.com/office/powerpoint/2010/main" val="42536578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8D941ED3-20A0-4644-99BE-9B5013579F9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DA9D5F8-D0F3-4C36-818E-D20791E16B56}"/>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18" name="Picture 17" descr="Text&#10;&#10;Description automatically generated">
            <a:extLst>
              <a:ext uri="{FF2B5EF4-FFF2-40B4-BE49-F238E27FC236}">
                <a16:creationId xmlns:a16="http://schemas.microsoft.com/office/drawing/2014/main" id="{AFCBF2DA-0AF6-4511-B58D-284706F4BC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sp>
        <p:nvSpPr>
          <p:cNvPr id="23" name="Rectangle 22">
            <a:extLst>
              <a:ext uri="{FF2B5EF4-FFF2-40B4-BE49-F238E27FC236}">
                <a16:creationId xmlns:a16="http://schemas.microsoft.com/office/drawing/2014/main" id="{01B383B6-DFE3-4E72-AA66-C417D5E5ACB0}"/>
              </a:ext>
            </a:extLst>
          </p:cNvPr>
          <p:cNvSpPr/>
          <p:nvPr/>
        </p:nvSpPr>
        <p:spPr>
          <a:xfrm>
            <a:off x="11113476" y="105507"/>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24" name="Graphic 23">
            <a:extLst>
              <a:ext uri="{FF2B5EF4-FFF2-40B4-BE49-F238E27FC236}">
                <a16:creationId xmlns:a16="http://schemas.microsoft.com/office/drawing/2014/main" id="{707A01FA-2283-42D9-9837-EAF33BAD349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74639" y="152449"/>
            <a:ext cx="462675" cy="709197"/>
          </a:xfrm>
          <a:prstGeom prst="rect">
            <a:avLst/>
          </a:prstGeom>
        </p:spPr>
      </p:pic>
      <p:sp>
        <p:nvSpPr>
          <p:cNvPr id="7" name="TextBox 8">
            <a:extLst>
              <a:ext uri="{FF2B5EF4-FFF2-40B4-BE49-F238E27FC236}">
                <a16:creationId xmlns:a16="http://schemas.microsoft.com/office/drawing/2014/main" id="{4F3D5561-76DE-45E2-9799-53D6DA9EFB24}"/>
              </a:ext>
            </a:extLst>
          </p:cNvPr>
          <p:cNvSpPr txBox="1"/>
          <p:nvPr/>
        </p:nvSpPr>
        <p:spPr>
          <a:xfrm>
            <a:off x="212219" y="2542506"/>
            <a:ext cx="3974841" cy="1938992"/>
          </a:xfrm>
          <a:prstGeom prst="rect">
            <a:avLst/>
          </a:prstGeom>
          <a:noFill/>
        </p:spPr>
        <p:txBody>
          <a:bodyPr wrap="square">
            <a:spAutoFit/>
          </a:bodyPr>
          <a:lstStyle/>
          <a:p>
            <a:r>
              <a:rPr lang="pt-PT" sz="4000" dirty="0">
                <a:solidFill>
                  <a:srgbClr val="35475C"/>
                </a:solidFill>
                <a:latin typeface="Arial Black" panose="020B0A04020102020204" pitchFamily="34" charset="0"/>
              </a:rPr>
              <a:t>O que é 
Narrativa africana?</a:t>
            </a:r>
            <a:endParaRPr lang="en-IE" sz="4000" dirty="0">
              <a:solidFill>
                <a:srgbClr val="35475C"/>
              </a:solidFill>
              <a:latin typeface="Arial Black" panose="020B0A04020102020204" pitchFamily="34" charset="0"/>
            </a:endParaRPr>
          </a:p>
        </p:txBody>
      </p:sp>
    </p:spTree>
    <p:extLst>
      <p:ext uri="{BB962C8B-B14F-4D97-AF65-F5344CB8AC3E}">
        <p14:creationId xmlns:p14="http://schemas.microsoft.com/office/powerpoint/2010/main" val="37561405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8761DDFE-071F-4200-B0AA-394476C2D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uadroTexto 7">
            <a:extLst>
              <a:ext uri="{FF2B5EF4-FFF2-40B4-BE49-F238E27FC236}">
                <a16:creationId xmlns:a16="http://schemas.microsoft.com/office/drawing/2014/main" id="{764D62B8-C6A3-4C06-9AB5-C7AD926F7F74}"/>
              </a:ext>
            </a:extLst>
          </p:cNvPr>
          <p:cNvSpPr txBox="1"/>
          <p:nvPr/>
        </p:nvSpPr>
        <p:spPr>
          <a:xfrm>
            <a:off x="853523" y="547815"/>
            <a:ext cx="10512056" cy="1891380"/>
          </a:xfrm>
          <a:prstGeom prst="rect">
            <a:avLst/>
          </a:prstGeom>
        </p:spPr>
        <p:txBody>
          <a:bodyPr vert="horz" lIns="91440" tIns="45720" rIns="91440" bIns="45720" rtlCol="0" anchor="ctr">
            <a:normAutofit/>
          </a:bodyPr>
          <a:lstStyle/>
          <a:p>
            <a:pPr algn="just">
              <a:lnSpc>
                <a:spcPct val="90000"/>
              </a:lnSpc>
              <a:spcAft>
                <a:spcPts val="1200"/>
              </a:spcAft>
            </a:pPr>
            <a:r>
              <a:rPr lang="pt-PT" sz="2400" dirty="0"/>
              <a:t>Os africanos têm tradicionalmente valorizado boas histórias e contadores de histórias vibrantes porque estão enraizados nas culturas e tradições orais.
Embora existam antigas tradições escritas no continente africano, a maioria dos africanos hoje, como no passado, são principalmente povos falantes, e suas formas e histórias de arte são contadas oralmente e não por escrito.</a:t>
            </a:r>
            <a:endParaRPr lang="en-US" sz="2400" dirty="0"/>
          </a:p>
        </p:txBody>
      </p:sp>
      <p:pic>
        <p:nvPicPr>
          <p:cNvPr id="4" name="Graphic 3">
            <a:extLst>
              <a:ext uri="{FF2B5EF4-FFF2-40B4-BE49-F238E27FC236}">
                <a16:creationId xmlns:a16="http://schemas.microsoft.com/office/drawing/2014/main" id="{E6A3848C-D3BE-4C27-B5E9-E9A17BA1147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200369" y="2494661"/>
            <a:ext cx="6174270" cy="3638409"/>
          </a:xfrm>
          <a:prstGeom prst="rect">
            <a:avLst/>
          </a:prstGeom>
        </p:spPr>
      </p:pic>
      <p:sp>
        <p:nvSpPr>
          <p:cNvPr id="797" name="Rectangle 796">
            <a:extLst>
              <a:ext uri="{FF2B5EF4-FFF2-40B4-BE49-F238E27FC236}">
                <a16:creationId xmlns:a16="http://schemas.microsoft.com/office/drawing/2014/main" id="{42938790-351F-44E5-B174-C9BF323FE894}"/>
              </a:ext>
            </a:extLst>
          </p:cNvPr>
          <p:cNvSpPr/>
          <p:nvPr/>
        </p:nvSpPr>
        <p:spPr>
          <a:xfrm>
            <a:off x="10435590" y="57150"/>
            <a:ext cx="1756410" cy="5634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sp>
        <p:nvSpPr>
          <p:cNvPr id="799" name="Rectangle 798">
            <a:extLst>
              <a:ext uri="{FF2B5EF4-FFF2-40B4-BE49-F238E27FC236}">
                <a16:creationId xmlns:a16="http://schemas.microsoft.com/office/drawing/2014/main" id="{F166ADFE-46C8-40A5-AB05-A7D33DC5C222}"/>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800" name="Picture 799" descr="Text&#10;&#10;Description automatically generated">
            <a:extLst>
              <a:ext uri="{FF2B5EF4-FFF2-40B4-BE49-F238E27FC236}">
                <a16:creationId xmlns:a16="http://schemas.microsoft.com/office/drawing/2014/main" id="{27D8DDC0-E570-4532-A0F1-120FDC56E7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pic>
        <p:nvPicPr>
          <p:cNvPr id="23" name="Graphic 22">
            <a:extLst>
              <a:ext uri="{FF2B5EF4-FFF2-40B4-BE49-F238E27FC236}">
                <a16:creationId xmlns:a16="http://schemas.microsoft.com/office/drawing/2014/main" id="{A507D2DF-0C99-4EBD-8C41-C66619ED5F7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74639" y="152449"/>
            <a:ext cx="462675" cy="709197"/>
          </a:xfrm>
          <a:prstGeom prst="rect">
            <a:avLst/>
          </a:prstGeom>
        </p:spPr>
      </p:pic>
      <p:pic>
        <p:nvPicPr>
          <p:cNvPr id="4098" name="Picture 2" descr="Why The Most Important Person in Africa is the Storyteller | Afrocentric  Confessions">
            <a:extLst>
              <a:ext uri="{FF2B5EF4-FFF2-40B4-BE49-F238E27FC236}">
                <a16:creationId xmlns:a16="http://schemas.microsoft.com/office/drawing/2014/main" id="{1D74EB7C-AF1F-4F9F-928B-0B5A49816AAB}"/>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853523" y="2421924"/>
            <a:ext cx="5136534" cy="3711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77956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3" name="Rectangle 134">
            <a:extLst>
              <a:ext uri="{FF2B5EF4-FFF2-40B4-BE49-F238E27FC236}">
                <a16:creationId xmlns:a16="http://schemas.microsoft.com/office/drawing/2014/main" id="{84DF55BE-B4AB-4BA1-BDE1-E9F7FB3F11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uadroTexto 7">
            <a:extLst>
              <a:ext uri="{FF2B5EF4-FFF2-40B4-BE49-F238E27FC236}">
                <a16:creationId xmlns:a16="http://schemas.microsoft.com/office/drawing/2014/main" id="{764D62B8-C6A3-4C06-9AB5-C7AD926F7F74}"/>
              </a:ext>
            </a:extLst>
          </p:cNvPr>
          <p:cNvSpPr txBox="1"/>
          <p:nvPr/>
        </p:nvSpPr>
        <p:spPr>
          <a:xfrm>
            <a:off x="867384" y="1215957"/>
            <a:ext cx="5981278" cy="5026837"/>
          </a:xfrm>
          <a:prstGeom prst="rect">
            <a:avLst/>
          </a:prstGeom>
        </p:spPr>
        <p:txBody>
          <a:bodyPr vert="horz" lIns="91440" tIns="45720" rIns="91440" bIns="45720" rtlCol="0">
            <a:normAutofit/>
          </a:bodyPr>
          <a:lstStyle/>
          <a:p>
            <a:pPr>
              <a:lnSpc>
                <a:spcPct val="90000"/>
              </a:lnSpc>
              <a:spcAft>
                <a:spcPts val="1200"/>
              </a:spcAft>
            </a:pPr>
            <a:r>
              <a:rPr lang="pt-PT" sz="2400" dirty="0"/>
              <a:t>A narrativa tem sido usada há muito tempo na cultura africana para transmitir tradições, códigos e valores de comportamento aceitável, bem como para manter e preservar a ordem social.
Antes de a escrita e a leitura terem sido inventadas, os africanos usavam narrativas para preservar a sua história, cultura tradicional e cerimónias rituais.
A narrativa africana é uma das tradições mais antigas da cultura africana, abrangendo todo o continente.</a:t>
            </a:r>
            <a:endParaRPr lang="en-US" sz="2400" dirty="0"/>
          </a:p>
        </p:txBody>
      </p:sp>
      <p:sp>
        <p:nvSpPr>
          <p:cNvPr id="797" name="Rectangle 796">
            <a:extLst>
              <a:ext uri="{FF2B5EF4-FFF2-40B4-BE49-F238E27FC236}">
                <a16:creationId xmlns:a16="http://schemas.microsoft.com/office/drawing/2014/main" id="{42938790-351F-44E5-B174-C9BF323FE894}"/>
              </a:ext>
            </a:extLst>
          </p:cNvPr>
          <p:cNvSpPr/>
          <p:nvPr/>
        </p:nvSpPr>
        <p:spPr>
          <a:xfrm>
            <a:off x="10435590" y="57150"/>
            <a:ext cx="1756410" cy="5634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sp>
        <p:nvSpPr>
          <p:cNvPr id="799" name="Rectangle 798">
            <a:extLst>
              <a:ext uri="{FF2B5EF4-FFF2-40B4-BE49-F238E27FC236}">
                <a16:creationId xmlns:a16="http://schemas.microsoft.com/office/drawing/2014/main" id="{F166ADFE-46C8-40A5-AB05-A7D33DC5C222}"/>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800" name="Picture 799" descr="Text&#10;&#10;Description automatically generated">
            <a:extLst>
              <a:ext uri="{FF2B5EF4-FFF2-40B4-BE49-F238E27FC236}">
                <a16:creationId xmlns:a16="http://schemas.microsoft.com/office/drawing/2014/main" id="{27D8DDC0-E570-4532-A0F1-120FDC56E78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sp>
        <p:nvSpPr>
          <p:cNvPr id="22" name="Rectangle 21">
            <a:extLst>
              <a:ext uri="{FF2B5EF4-FFF2-40B4-BE49-F238E27FC236}">
                <a16:creationId xmlns:a16="http://schemas.microsoft.com/office/drawing/2014/main" id="{5260274E-DBA9-4433-B2B0-C87875A7F80E}"/>
              </a:ext>
            </a:extLst>
          </p:cNvPr>
          <p:cNvSpPr/>
          <p:nvPr/>
        </p:nvSpPr>
        <p:spPr>
          <a:xfrm>
            <a:off x="11113476" y="105507"/>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23" name="Graphic 22">
            <a:extLst>
              <a:ext uri="{FF2B5EF4-FFF2-40B4-BE49-F238E27FC236}">
                <a16:creationId xmlns:a16="http://schemas.microsoft.com/office/drawing/2014/main" id="{A507D2DF-0C99-4EBD-8C41-C66619ED5F7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374639" y="152449"/>
            <a:ext cx="462675" cy="709197"/>
          </a:xfrm>
          <a:prstGeom prst="rect">
            <a:avLst/>
          </a:prstGeom>
        </p:spPr>
      </p:pic>
      <p:pic>
        <p:nvPicPr>
          <p:cNvPr id="4" name="Graphic 3">
            <a:extLst>
              <a:ext uri="{FF2B5EF4-FFF2-40B4-BE49-F238E27FC236}">
                <a16:creationId xmlns:a16="http://schemas.microsoft.com/office/drawing/2014/main" id="{E6A3848C-D3BE-4C27-B5E9-E9A17BA1147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94974" y="3824715"/>
            <a:ext cx="4129642" cy="2631989"/>
          </a:xfrm>
          <a:prstGeom prst="rect">
            <a:avLst/>
          </a:prstGeom>
        </p:spPr>
      </p:pic>
      <p:pic>
        <p:nvPicPr>
          <p:cNvPr id="6146" name="Picture 2" descr="Pin on Storytelling Around the World">
            <a:extLst>
              <a:ext uri="{FF2B5EF4-FFF2-40B4-BE49-F238E27FC236}">
                <a16:creationId xmlns:a16="http://schemas.microsoft.com/office/drawing/2014/main" id="{33918C9D-FB39-42D1-A58F-9A73FCD84B2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7241948" y="1300044"/>
            <a:ext cx="4132691" cy="34198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62843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8D941ED3-20A0-4644-99BE-9B5013579F9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DA9D5F8-D0F3-4C36-818E-D20791E16B56}"/>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18" name="Picture 17" descr="Text&#10;&#10;Description automatically generated">
            <a:extLst>
              <a:ext uri="{FF2B5EF4-FFF2-40B4-BE49-F238E27FC236}">
                <a16:creationId xmlns:a16="http://schemas.microsoft.com/office/drawing/2014/main" id="{AFCBF2DA-0AF6-4511-B58D-284706F4BC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sp>
        <p:nvSpPr>
          <p:cNvPr id="23" name="Rectangle 22">
            <a:extLst>
              <a:ext uri="{FF2B5EF4-FFF2-40B4-BE49-F238E27FC236}">
                <a16:creationId xmlns:a16="http://schemas.microsoft.com/office/drawing/2014/main" id="{01B383B6-DFE3-4E72-AA66-C417D5E5ACB0}"/>
              </a:ext>
            </a:extLst>
          </p:cNvPr>
          <p:cNvSpPr/>
          <p:nvPr/>
        </p:nvSpPr>
        <p:spPr>
          <a:xfrm>
            <a:off x="11113476" y="105507"/>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24" name="Graphic 23">
            <a:extLst>
              <a:ext uri="{FF2B5EF4-FFF2-40B4-BE49-F238E27FC236}">
                <a16:creationId xmlns:a16="http://schemas.microsoft.com/office/drawing/2014/main" id="{707A01FA-2283-42D9-9837-EAF33BAD349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74639" y="152449"/>
            <a:ext cx="462675" cy="709197"/>
          </a:xfrm>
          <a:prstGeom prst="rect">
            <a:avLst/>
          </a:prstGeom>
        </p:spPr>
      </p:pic>
      <p:sp>
        <p:nvSpPr>
          <p:cNvPr id="7" name="TextBox 8">
            <a:extLst>
              <a:ext uri="{FF2B5EF4-FFF2-40B4-BE49-F238E27FC236}">
                <a16:creationId xmlns:a16="http://schemas.microsoft.com/office/drawing/2014/main" id="{4F3D5561-76DE-45E2-9799-53D6DA9EFB24}"/>
              </a:ext>
            </a:extLst>
          </p:cNvPr>
          <p:cNvSpPr txBox="1"/>
          <p:nvPr/>
        </p:nvSpPr>
        <p:spPr>
          <a:xfrm>
            <a:off x="212219" y="2542506"/>
            <a:ext cx="3974841" cy="1938992"/>
          </a:xfrm>
          <a:prstGeom prst="rect">
            <a:avLst/>
          </a:prstGeom>
          <a:noFill/>
        </p:spPr>
        <p:txBody>
          <a:bodyPr wrap="square">
            <a:spAutoFit/>
          </a:bodyPr>
          <a:lstStyle/>
          <a:p>
            <a:r>
              <a:rPr lang="en-IE" sz="4000" dirty="0" err="1">
                <a:solidFill>
                  <a:srgbClr val="35475C"/>
                </a:solidFill>
                <a:latin typeface="Arial Black" panose="020B0A04020102020204" pitchFamily="34" charset="0"/>
              </a:rPr>
              <a:t>Conceito</a:t>
            </a:r>
            <a:r>
              <a:rPr lang="en-IE" sz="4000" dirty="0">
                <a:solidFill>
                  <a:srgbClr val="35475C"/>
                </a:solidFill>
                <a:latin typeface="Arial Black" panose="020B0A04020102020204" pitchFamily="34" charset="0"/>
              </a:rPr>
              <a:t> </a:t>
            </a:r>
            <a:r>
              <a:rPr lang="en-IE" sz="4000" dirty="0" err="1">
                <a:solidFill>
                  <a:srgbClr val="35475C"/>
                </a:solidFill>
                <a:latin typeface="Arial Black" panose="020B0A04020102020204" pitchFamily="34" charset="0"/>
              </a:rPr>
              <a:t>africano</a:t>
            </a:r>
            <a:r>
              <a:rPr lang="en-IE" sz="4000" dirty="0">
                <a:solidFill>
                  <a:srgbClr val="35475C"/>
                </a:solidFill>
                <a:latin typeface="Arial Black" panose="020B0A04020102020204" pitchFamily="34" charset="0"/>
              </a:rPr>
              <a:t> de Ubuntu</a:t>
            </a:r>
          </a:p>
        </p:txBody>
      </p:sp>
    </p:spTree>
    <p:extLst>
      <p:ext uri="{BB962C8B-B14F-4D97-AF65-F5344CB8AC3E}">
        <p14:creationId xmlns:p14="http://schemas.microsoft.com/office/powerpoint/2010/main" val="40825134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84DF55BE-B4AB-4BA1-BDE1-E9F7FB3F11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uadroTexto 7">
            <a:extLst>
              <a:ext uri="{FF2B5EF4-FFF2-40B4-BE49-F238E27FC236}">
                <a16:creationId xmlns:a16="http://schemas.microsoft.com/office/drawing/2014/main" id="{764D62B8-C6A3-4C06-9AB5-C7AD926F7F74}"/>
              </a:ext>
            </a:extLst>
          </p:cNvPr>
          <p:cNvSpPr txBox="1"/>
          <p:nvPr/>
        </p:nvSpPr>
        <p:spPr>
          <a:xfrm>
            <a:off x="838201" y="861646"/>
            <a:ext cx="6169920" cy="5238473"/>
          </a:xfrm>
          <a:prstGeom prst="rect">
            <a:avLst/>
          </a:prstGeom>
        </p:spPr>
        <p:txBody>
          <a:bodyPr vert="horz" lIns="91440" tIns="45720" rIns="91440" bIns="45720" rtlCol="0">
            <a:normAutofit fontScale="92500" lnSpcReduction="20000"/>
          </a:bodyPr>
          <a:lstStyle/>
          <a:p>
            <a:pPr>
              <a:lnSpc>
                <a:spcPct val="90000"/>
              </a:lnSpc>
              <a:spcAft>
                <a:spcPts val="1200"/>
              </a:spcAft>
            </a:pPr>
            <a:r>
              <a:rPr lang="pt-PT" sz="2000" dirty="0"/>
              <a:t>Histórias tradicionais sobre o povo africano têm sido produzidas a partir da substância da experiência humana, incluindo lutas com a terra e os elementos, movimento e migração, guerras entre reinos, conflitos sobre pastagens e poços de água, lutando com os mistérios da existência, e a vida e a  morte.
As histórias africanas refletem relações homem-a-homem, homem-para-mulher e de homem para-animal. O conceito africano de "Ubuntu" venera isto. "Sou o que sou por tua causa", diz Ubuntu. Todo o conceito gira em torno das pessoas ou da humanidade.
Estas histórias explicam fenómenos naturais, ensinam moralidade, dão aos africanos um sentido de identidade, e são simultaneamente divertidas e instrutivas.
As histórias de truques com animais são as mais populares entre os contos folclóricos porque apresentam um animal enganador  que tem hábitos humanos, crenças e fraquezas. Estas histórias incutem valores morais na tribo ou membros da comunidade.
</a:t>
            </a:r>
            <a:endParaRPr lang="en-US" sz="2000" dirty="0"/>
          </a:p>
          <a:p>
            <a:pPr>
              <a:lnSpc>
                <a:spcPct val="90000"/>
              </a:lnSpc>
              <a:spcAft>
                <a:spcPts val="1200"/>
              </a:spcAft>
            </a:pPr>
            <a:r>
              <a:rPr lang="en-US" sz="2000" dirty="0"/>
              <a:t>(Yale National Initiative, 2008)</a:t>
            </a:r>
          </a:p>
        </p:txBody>
      </p:sp>
      <p:pic>
        <p:nvPicPr>
          <p:cNvPr id="4" name="Graphic 3">
            <a:extLst>
              <a:ext uri="{FF2B5EF4-FFF2-40B4-BE49-F238E27FC236}">
                <a16:creationId xmlns:a16="http://schemas.microsoft.com/office/drawing/2014/main" id="{E6A3848C-D3BE-4C27-B5E9-E9A17BA1147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359758" y="168876"/>
            <a:ext cx="4466405" cy="2631989"/>
          </a:xfrm>
          <a:prstGeom prst="rect">
            <a:avLst/>
          </a:prstGeom>
        </p:spPr>
      </p:pic>
      <p:pic>
        <p:nvPicPr>
          <p:cNvPr id="5122" name="Picture 2" descr="Oral Literature in Africa - 1. The &amp;#39;Oral&amp;#39; Nature of African Unwritten  Literature - Open Book Publishers">
            <a:extLst>
              <a:ext uri="{FF2B5EF4-FFF2-40B4-BE49-F238E27FC236}">
                <a16:creationId xmlns:a16="http://schemas.microsoft.com/office/drawing/2014/main" id="{F4A3A681-E0BA-4AEE-AFF8-EC19A1F952E0}"/>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425888" y="2961503"/>
            <a:ext cx="4153534" cy="3281292"/>
          </a:xfrm>
          <a:prstGeom prst="rect">
            <a:avLst/>
          </a:prstGeom>
          <a:noFill/>
          <a:extLst>
            <a:ext uri="{909E8E84-426E-40DD-AFC4-6F175D3DCCD1}">
              <a14:hiddenFill xmlns:a14="http://schemas.microsoft.com/office/drawing/2010/main">
                <a:solidFill>
                  <a:srgbClr val="FFFFFF"/>
                </a:solidFill>
              </a14:hiddenFill>
            </a:ext>
          </a:extLst>
        </p:spPr>
      </p:pic>
      <p:sp>
        <p:nvSpPr>
          <p:cNvPr id="797" name="Rectangle 796">
            <a:extLst>
              <a:ext uri="{FF2B5EF4-FFF2-40B4-BE49-F238E27FC236}">
                <a16:creationId xmlns:a16="http://schemas.microsoft.com/office/drawing/2014/main" id="{42938790-351F-44E5-B174-C9BF323FE894}"/>
              </a:ext>
            </a:extLst>
          </p:cNvPr>
          <p:cNvSpPr/>
          <p:nvPr/>
        </p:nvSpPr>
        <p:spPr>
          <a:xfrm>
            <a:off x="10435590" y="57150"/>
            <a:ext cx="1756410" cy="5634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sp>
        <p:nvSpPr>
          <p:cNvPr id="799" name="Rectangle 798">
            <a:extLst>
              <a:ext uri="{FF2B5EF4-FFF2-40B4-BE49-F238E27FC236}">
                <a16:creationId xmlns:a16="http://schemas.microsoft.com/office/drawing/2014/main" id="{F166ADFE-46C8-40A5-AB05-A7D33DC5C222}"/>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800" name="Picture 799" descr="Text&#10;&#10;Description automatically generated">
            <a:extLst>
              <a:ext uri="{FF2B5EF4-FFF2-40B4-BE49-F238E27FC236}">
                <a16:creationId xmlns:a16="http://schemas.microsoft.com/office/drawing/2014/main" id="{27D8DDC0-E570-4532-A0F1-120FDC56E7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sp>
        <p:nvSpPr>
          <p:cNvPr id="22" name="Rectangle 21">
            <a:extLst>
              <a:ext uri="{FF2B5EF4-FFF2-40B4-BE49-F238E27FC236}">
                <a16:creationId xmlns:a16="http://schemas.microsoft.com/office/drawing/2014/main" id="{5260274E-DBA9-4433-B2B0-C87875A7F80E}"/>
              </a:ext>
            </a:extLst>
          </p:cNvPr>
          <p:cNvSpPr/>
          <p:nvPr/>
        </p:nvSpPr>
        <p:spPr>
          <a:xfrm>
            <a:off x="11113476" y="105507"/>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23" name="Graphic 22">
            <a:extLst>
              <a:ext uri="{FF2B5EF4-FFF2-40B4-BE49-F238E27FC236}">
                <a16:creationId xmlns:a16="http://schemas.microsoft.com/office/drawing/2014/main" id="{A507D2DF-0C99-4EBD-8C41-C66619ED5F7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74639" y="152449"/>
            <a:ext cx="462675" cy="709197"/>
          </a:xfrm>
          <a:prstGeom prst="rect">
            <a:avLst/>
          </a:prstGeom>
        </p:spPr>
      </p:pic>
    </p:spTree>
    <p:extLst>
      <p:ext uri="{BB962C8B-B14F-4D97-AF65-F5344CB8AC3E}">
        <p14:creationId xmlns:p14="http://schemas.microsoft.com/office/powerpoint/2010/main" val="5719175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8D941ED3-20A0-4644-99BE-9B5013579F9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DA9D5F8-D0F3-4C36-818E-D20791E16B56}"/>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18" name="Picture 17" descr="Text&#10;&#10;Description automatically generated">
            <a:extLst>
              <a:ext uri="{FF2B5EF4-FFF2-40B4-BE49-F238E27FC236}">
                <a16:creationId xmlns:a16="http://schemas.microsoft.com/office/drawing/2014/main" id="{AFCBF2DA-0AF6-4511-B58D-284706F4BC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sp>
        <p:nvSpPr>
          <p:cNvPr id="23" name="Rectangle 22">
            <a:extLst>
              <a:ext uri="{FF2B5EF4-FFF2-40B4-BE49-F238E27FC236}">
                <a16:creationId xmlns:a16="http://schemas.microsoft.com/office/drawing/2014/main" id="{01B383B6-DFE3-4E72-AA66-C417D5E5ACB0}"/>
              </a:ext>
            </a:extLst>
          </p:cNvPr>
          <p:cNvSpPr/>
          <p:nvPr/>
        </p:nvSpPr>
        <p:spPr>
          <a:xfrm>
            <a:off x="11113476" y="105507"/>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24" name="Graphic 23">
            <a:extLst>
              <a:ext uri="{FF2B5EF4-FFF2-40B4-BE49-F238E27FC236}">
                <a16:creationId xmlns:a16="http://schemas.microsoft.com/office/drawing/2014/main" id="{707A01FA-2283-42D9-9837-EAF33BAD349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74639" y="152449"/>
            <a:ext cx="462675" cy="709197"/>
          </a:xfrm>
          <a:prstGeom prst="rect">
            <a:avLst/>
          </a:prstGeom>
        </p:spPr>
      </p:pic>
      <p:sp>
        <p:nvSpPr>
          <p:cNvPr id="7" name="TextBox 8">
            <a:extLst>
              <a:ext uri="{FF2B5EF4-FFF2-40B4-BE49-F238E27FC236}">
                <a16:creationId xmlns:a16="http://schemas.microsoft.com/office/drawing/2014/main" id="{4F3D5561-76DE-45E2-9799-53D6DA9EFB24}"/>
              </a:ext>
            </a:extLst>
          </p:cNvPr>
          <p:cNvSpPr txBox="1"/>
          <p:nvPr/>
        </p:nvSpPr>
        <p:spPr>
          <a:xfrm>
            <a:off x="212219" y="2151727"/>
            <a:ext cx="4115941" cy="2554545"/>
          </a:xfrm>
          <a:prstGeom prst="rect">
            <a:avLst/>
          </a:prstGeom>
          <a:noFill/>
        </p:spPr>
        <p:txBody>
          <a:bodyPr wrap="square">
            <a:spAutoFit/>
          </a:bodyPr>
          <a:lstStyle/>
          <a:p>
            <a:r>
              <a:rPr lang="pt-PT" sz="4000" dirty="0">
                <a:solidFill>
                  <a:srgbClr val="35475C"/>
                </a:solidFill>
                <a:latin typeface="Arial Black" panose="020B0A04020102020204" pitchFamily="34" charset="0"/>
              </a:rPr>
              <a:t>A Singularidade da Narrativa Africana</a:t>
            </a:r>
            <a:endParaRPr lang="en-IE" sz="4000" i="1" dirty="0">
              <a:solidFill>
                <a:srgbClr val="35475C"/>
              </a:solidFill>
              <a:latin typeface="Arial Black" panose="020B0A04020102020204" pitchFamily="34" charset="0"/>
            </a:endParaRPr>
          </a:p>
        </p:txBody>
      </p:sp>
    </p:spTree>
    <p:extLst>
      <p:ext uri="{BB962C8B-B14F-4D97-AF65-F5344CB8AC3E}">
        <p14:creationId xmlns:p14="http://schemas.microsoft.com/office/powerpoint/2010/main" val="8166336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2CB962CF-61A3-4EF9-94F6-7C59B03295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uadroTexto 7">
            <a:extLst>
              <a:ext uri="{FF2B5EF4-FFF2-40B4-BE49-F238E27FC236}">
                <a16:creationId xmlns:a16="http://schemas.microsoft.com/office/drawing/2014/main" id="{764D62B8-C6A3-4C06-9AB5-C7AD926F7F74}"/>
              </a:ext>
            </a:extLst>
          </p:cNvPr>
          <p:cNvSpPr txBox="1"/>
          <p:nvPr/>
        </p:nvSpPr>
        <p:spPr>
          <a:xfrm>
            <a:off x="838200" y="951785"/>
            <a:ext cx="6797405" cy="5168929"/>
          </a:xfrm>
          <a:prstGeom prst="rect">
            <a:avLst/>
          </a:prstGeom>
        </p:spPr>
        <p:txBody>
          <a:bodyPr vert="horz" lIns="91440" tIns="45720" rIns="91440" bIns="45720" rtlCol="0">
            <a:normAutofit fontScale="92500" lnSpcReduction="20000"/>
          </a:bodyPr>
          <a:lstStyle/>
          <a:p>
            <a:pPr>
              <a:lnSpc>
                <a:spcPct val="90000"/>
              </a:lnSpc>
              <a:spcAft>
                <a:spcPts val="1200"/>
              </a:spcAft>
            </a:pPr>
            <a:r>
              <a:rPr lang="pt-PT" sz="2000" dirty="0"/>
              <a:t>A distinção da narrativa africana está consagrada na sua capacidade de proporcionar entretenimento, satisfazer as curiosidades do povo africano, e ensinar e comunicar as importantes lições morais sobre a vida quotidiana.
A repetição da linguagem, o ritmo e o gesto são aspetos importantes da narrativa oral africana. Palavras, frases, gestos e versos ou estrofes são repetidos por contadores de histórias. O uso de técnicas de repetição facilita a compreensão e a recordação de histórias na memória.
Quando o público está familiarizado com as histórias, eles participam ativamente na aprendizagem de aspetos importantes da sua cultura</a:t>
            </a:r>
            <a:r>
              <a:rPr lang="en-US" sz="2000" dirty="0"/>
              <a:t>.</a:t>
            </a:r>
          </a:p>
          <a:p>
            <a:pPr>
              <a:lnSpc>
                <a:spcPct val="90000"/>
              </a:lnSpc>
              <a:spcAft>
                <a:spcPts val="1200"/>
              </a:spcAft>
            </a:pPr>
            <a:r>
              <a:rPr lang="pt-PT" sz="2000" dirty="0"/>
              <a:t>A narrativa em África tem sido demonstrada de várias maneiras e tem servido uma variedade de propósitos. Muitas crianças valorizam a narrativa porque os alunos do ensino fundamental são frequentemente obrigados a contar histórias nas suas aulas como parte do currículo.
</a:t>
            </a:r>
            <a:endParaRPr lang="en-US" sz="2000" dirty="0"/>
          </a:p>
          <a:p>
            <a:pPr>
              <a:lnSpc>
                <a:spcPct val="90000"/>
              </a:lnSpc>
              <a:spcAft>
                <a:spcPts val="1200"/>
              </a:spcAft>
            </a:pPr>
            <a:r>
              <a:rPr lang="en-US" sz="2000" dirty="0"/>
              <a:t>(</a:t>
            </a:r>
            <a:r>
              <a:rPr lang="en-US" sz="2000" dirty="0" err="1"/>
              <a:t>Tuwe</a:t>
            </a:r>
            <a:r>
              <a:rPr lang="en-US" sz="2000" dirty="0"/>
              <a:t>, 2015)</a:t>
            </a:r>
          </a:p>
        </p:txBody>
      </p:sp>
      <p:pic>
        <p:nvPicPr>
          <p:cNvPr id="7170" name="Picture 2" descr="Donate to my African Night Entertainment project - Rotimi Ogunjobi">
            <a:extLst>
              <a:ext uri="{FF2B5EF4-FFF2-40B4-BE49-F238E27FC236}">
                <a16:creationId xmlns:a16="http://schemas.microsoft.com/office/drawing/2014/main" id="{8C62CD24-43A2-400F-AE44-D3DE65F0EDB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997556" y="951785"/>
            <a:ext cx="3995623" cy="2707656"/>
          </a:xfrm>
          <a:prstGeom prst="rect">
            <a:avLst/>
          </a:prstGeom>
          <a:noFill/>
          <a:extLst>
            <a:ext uri="{909E8E84-426E-40DD-AFC4-6F175D3DCCD1}">
              <a14:hiddenFill xmlns:a14="http://schemas.microsoft.com/office/drawing/2010/main">
                <a:solidFill>
                  <a:srgbClr val="FFFFFF"/>
                </a:solidFill>
              </a14:hiddenFill>
            </a:ext>
          </a:extLst>
        </p:spPr>
      </p:pic>
      <p:pic>
        <p:nvPicPr>
          <p:cNvPr id="4" name="Graphic 3">
            <a:extLst>
              <a:ext uri="{FF2B5EF4-FFF2-40B4-BE49-F238E27FC236}">
                <a16:creationId xmlns:a16="http://schemas.microsoft.com/office/drawing/2014/main" id="{E6A3848C-D3BE-4C27-B5E9-E9A17BA1147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97556" y="3734175"/>
            <a:ext cx="3995623" cy="2354563"/>
          </a:xfrm>
          <a:prstGeom prst="rect">
            <a:avLst/>
          </a:prstGeom>
        </p:spPr>
      </p:pic>
      <p:sp>
        <p:nvSpPr>
          <p:cNvPr id="797" name="Rectangle 796">
            <a:extLst>
              <a:ext uri="{FF2B5EF4-FFF2-40B4-BE49-F238E27FC236}">
                <a16:creationId xmlns:a16="http://schemas.microsoft.com/office/drawing/2014/main" id="{42938790-351F-44E5-B174-C9BF323FE894}"/>
              </a:ext>
            </a:extLst>
          </p:cNvPr>
          <p:cNvSpPr/>
          <p:nvPr/>
        </p:nvSpPr>
        <p:spPr>
          <a:xfrm>
            <a:off x="10435590" y="57150"/>
            <a:ext cx="1756410" cy="5634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sp>
        <p:nvSpPr>
          <p:cNvPr id="799" name="Rectangle 798">
            <a:extLst>
              <a:ext uri="{FF2B5EF4-FFF2-40B4-BE49-F238E27FC236}">
                <a16:creationId xmlns:a16="http://schemas.microsoft.com/office/drawing/2014/main" id="{F166ADFE-46C8-40A5-AB05-A7D33DC5C222}"/>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800" name="Picture 799" descr="Text&#10;&#10;Description automatically generated">
            <a:extLst>
              <a:ext uri="{FF2B5EF4-FFF2-40B4-BE49-F238E27FC236}">
                <a16:creationId xmlns:a16="http://schemas.microsoft.com/office/drawing/2014/main" id="{27D8DDC0-E570-4532-A0F1-120FDC56E7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sp>
        <p:nvSpPr>
          <p:cNvPr id="22" name="Rectangle 21">
            <a:extLst>
              <a:ext uri="{FF2B5EF4-FFF2-40B4-BE49-F238E27FC236}">
                <a16:creationId xmlns:a16="http://schemas.microsoft.com/office/drawing/2014/main" id="{5260274E-DBA9-4433-B2B0-C87875A7F80E}"/>
              </a:ext>
            </a:extLst>
          </p:cNvPr>
          <p:cNvSpPr/>
          <p:nvPr/>
        </p:nvSpPr>
        <p:spPr>
          <a:xfrm>
            <a:off x="11113476" y="105507"/>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23" name="Graphic 22">
            <a:extLst>
              <a:ext uri="{FF2B5EF4-FFF2-40B4-BE49-F238E27FC236}">
                <a16:creationId xmlns:a16="http://schemas.microsoft.com/office/drawing/2014/main" id="{A507D2DF-0C99-4EBD-8C41-C66619ED5F7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74639" y="152449"/>
            <a:ext cx="462675" cy="709197"/>
          </a:xfrm>
          <a:prstGeom prst="rect">
            <a:avLst/>
          </a:prstGeom>
        </p:spPr>
      </p:pic>
    </p:spTree>
    <p:extLst>
      <p:ext uri="{BB962C8B-B14F-4D97-AF65-F5344CB8AC3E}">
        <p14:creationId xmlns:p14="http://schemas.microsoft.com/office/powerpoint/2010/main" val="27583915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Graphic 25">
            <a:extLst>
              <a:ext uri="{FF2B5EF4-FFF2-40B4-BE49-F238E27FC236}">
                <a16:creationId xmlns:a16="http://schemas.microsoft.com/office/drawing/2014/main" id="{6DA0BF3F-EEC0-4CBE-8538-A53FA358AC1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37250"/>
            <a:ext cx="12192000" cy="6858000"/>
          </a:xfrm>
          <a:prstGeom prst="rect">
            <a:avLst/>
          </a:prstGeom>
        </p:spPr>
      </p:pic>
      <p:pic>
        <p:nvPicPr>
          <p:cNvPr id="12" name="Graphic 11">
            <a:extLst>
              <a:ext uri="{FF2B5EF4-FFF2-40B4-BE49-F238E27FC236}">
                <a16:creationId xmlns:a16="http://schemas.microsoft.com/office/drawing/2014/main" id="{810C572A-78C9-41F5-8546-9C1AF3354C1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400000">
            <a:off x="4017639" y="-488420"/>
            <a:ext cx="4156720" cy="7335722"/>
          </a:xfrm>
          <a:prstGeom prst="rect">
            <a:avLst/>
          </a:prstGeom>
        </p:spPr>
      </p:pic>
      <p:sp>
        <p:nvSpPr>
          <p:cNvPr id="9" name="TextBox 8">
            <a:extLst>
              <a:ext uri="{FF2B5EF4-FFF2-40B4-BE49-F238E27FC236}">
                <a16:creationId xmlns:a16="http://schemas.microsoft.com/office/drawing/2014/main" id="{A574137D-553B-4DB1-8A61-5AB814518B52}"/>
              </a:ext>
            </a:extLst>
          </p:cNvPr>
          <p:cNvSpPr txBox="1"/>
          <p:nvPr/>
        </p:nvSpPr>
        <p:spPr>
          <a:xfrm>
            <a:off x="2997272" y="2302278"/>
            <a:ext cx="6197455" cy="2308324"/>
          </a:xfrm>
          <a:prstGeom prst="rect">
            <a:avLst/>
          </a:prstGeom>
          <a:noFill/>
        </p:spPr>
        <p:txBody>
          <a:bodyPr wrap="square">
            <a:spAutoFit/>
          </a:bodyPr>
          <a:lstStyle/>
          <a:p>
            <a:pPr algn="ctr"/>
            <a:r>
              <a:rPr lang="pt-PT" sz="3600" dirty="0">
                <a:solidFill>
                  <a:srgbClr val="FD3259"/>
                </a:solidFill>
                <a:latin typeface="Arial Black" panose="020B0A04020102020204" pitchFamily="34" charset="0"/>
              </a:rPr>
              <a:t>Módulo 1
Introdução à Narrativa e Histórias Africanas 
</a:t>
            </a:r>
            <a:endParaRPr lang="en-IE" sz="3600" dirty="0">
              <a:solidFill>
                <a:srgbClr val="FD3259"/>
              </a:solidFill>
              <a:latin typeface="Arial Black" panose="020B0A04020102020204" pitchFamily="34" charset="0"/>
            </a:endParaRPr>
          </a:p>
        </p:txBody>
      </p:sp>
      <p:sp>
        <p:nvSpPr>
          <p:cNvPr id="15" name="Rectangle 14">
            <a:extLst>
              <a:ext uri="{FF2B5EF4-FFF2-40B4-BE49-F238E27FC236}">
                <a16:creationId xmlns:a16="http://schemas.microsoft.com/office/drawing/2014/main" id="{F7D73DF4-2B76-4323-80B6-2532243EBF9E}"/>
              </a:ext>
            </a:extLst>
          </p:cNvPr>
          <p:cNvSpPr/>
          <p:nvPr/>
        </p:nvSpPr>
        <p:spPr>
          <a:xfrm>
            <a:off x="0" y="6198244"/>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13" name="Picture 12" descr="Text&#10;&#10;Description automatically generated">
            <a:extLst>
              <a:ext uri="{FF2B5EF4-FFF2-40B4-BE49-F238E27FC236}">
                <a16:creationId xmlns:a16="http://schemas.microsoft.com/office/drawing/2014/main" id="{156A8989-763A-4EFF-9DBE-363C9C2A3EF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5341" y="6247302"/>
            <a:ext cx="1964299" cy="427819"/>
          </a:xfrm>
          <a:prstGeom prst="rect">
            <a:avLst/>
          </a:prstGeom>
        </p:spPr>
      </p:pic>
      <p:sp>
        <p:nvSpPr>
          <p:cNvPr id="22" name="Rectangle 21">
            <a:extLst>
              <a:ext uri="{FF2B5EF4-FFF2-40B4-BE49-F238E27FC236}">
                <a16:creationId xmlns:a16="http://schemas.microsoft.com/office/drawing/2014/main" id="{CC0D7A0A-3C4B-4272-AC01-DE4BA56C4E11}"/>
              </a:ext>
            </a:extLst>
          </p:cNvPr>
          <p:cNvSpPr/>
          <p:nvPr/>
        </p:nvSpPr>
        <p:spPr>
          <a:xfrm>
            <a:off x="11113476" y="105507"/>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27" name="Graphic 26">
            <a:extLst>
              <a:ext uri="{FF2B5EF4-FFF2-40B4-BE49-F238E27FC236}">
                <a16:creationId xmlns:a16="http://schemas.microsoft.com/office/drawing/2014/main" id="{3BE1F441-96E3-4057-93CB-F16A76E988E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374639" y="152449"/>
            <a:ext cx="462675" cy="709197"/>
          </a:xfrm>
          <a:prstGeom prst="rect">
            <a:avLst/>
          </a:prstGeom>
        </p:spPr>
      </p:pic>
    </p:spTree>
    <p:extLst>
      <p:ext uri="{BB962C8B-B14F-4D97-AF65-F5344CB8AC3E}">
        <p14:creationId xmlns:p14="http://schemas.microsoft.com/office/powerpoint/2010/main" val="32222811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8D941ED3-20A0-4644-99BE-9B5013579F9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DA9D5F8-D0F3-4C36-818E-D20791E16B56}"/>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18" name="Picture 17" descr="Text&#10;&#10;Description automatically generated">
            <a:extLst>
              <a:ext uri="{FF2B5EF4-FFF2-40B4-BE49-F238E27FC236}">
                <a16:creationId xmlns:a16="http://schemas.microsoft.com/office/drawing/2014/main" id="{AFCBF2DA-0AF6-4511-B58D-284706F4BC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sp>
        <p:nvSpPr>
          <p:cNvPr id="23" name="Rectangle 22">
            <a:extLst>
              <a:ext uri="{FF2B5EF4-FFF2-40B4-BE49-F238E27FC236}">
                <a16:creationId xmlns:a16="http://schemas.microsoft.com/office/drawing/2014/main" id="{01B383B6-DFE3-4E72-AA66-C417D5E5ACB0}"/>
              </a:ext>
            </a:extLst>
          </p:cNvPr>
          <p:cNvSpPr/>
          <p:nvPr/>
        </p:nvSpPr>
        <p:spPr>
          <a:xfrm>
            <a:off x="11113476" y="105507"/>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24" name="Graphic 23">
            <a:extLst>
              <a:ext uri="{FF2B5EF4-FFF2-40B4-BE49-F238E27FC236}">
                <a16:creationId xmlns:a16="http://schemas.microsoft.com/office/drawing/2014/main" id="{707A01FA-2283-42D9-9837-EAF33BAD349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74639" y="152449"/>
            <a:ext cx="462675" cy="709197"/>
          </a:xfrm>
          <a:prstGeom prst="rect">
            <a:avLst/>
          </a:prstGeom>
        </p:spPr>
      </p:pic>
      <p:sp>
        <p:nvSpPr>
          <p:cNvPr id="7" name="TextBox 8">
            <a:extLst>
              <a:ext uri="{FF2B5EF4-FFF2-40B4-BE49-F238E27FC236}">
                <a16:creationId xmlns:a16="http://schemas.microsoft.com/office/drawing/2014/main" id="{4F3D5561-76DE-45E2-9799-53D6DA9EFB24}"/>
              </a:ext>
            </a:extLst>
          </p:cNvPr>
          <p:cNvSpPr txBox="1"/>
          <p:nvPr/>
        </p:nvSpPr>
        <p:spPr>
          <a:xfrm>
            <a:off x="212219" y="1843950"/>
            <a:ext cx="3974841" cy="3785652"/>
          </a:xfrm>
          <a:prstGeom prst="rect">
            <a:avLst/>
          </a:prstGeom>
          <a:noFill/>
        </p:spPr>
        <p:txBody>
          <a:bodyPr wrap="square">
            <a:spAutoFit/>
          </a:bodyPr>
          <a:lstStyle/>
          <a:p>
            <a:r>
              <a:rPr lang="en-US" sz="4000" dirty="0" err="1">
                <a:solidFill>
                  <a:srgbClr val="35475C"/>
                </a:solidFill>
                <a:latin typeface="Arial Black" panose="020B0A04020102020204" pitchFamily="34" charset="0"/>
              </a:rPr>
              <a:t>Narrativa</a:t>
            </a:r>
            <a:r>
              <a:rPr lang="en-US" sz="4000" dirty="0">
                <a:solidFill>
                  <a:srgbClr val="35475C"/>
                </a:solidFill>
                <a:latin typeface="Arial Black" panose="020B0A04020102020204" pitchFamily="34" charset="0"/>
              </a:rPr>
              <a:t> </a:t>
            </a:r>
            <a:r>
              <a:rPr lang="en-US" sz="4000" dirty="0" err="1">
                <a:solidFill>
                  <a:srgbClr val="35475C"/>
                </a:solidFill>
                <a:latin typeface="Arial Black" panose="020B0A04020102020204" pitchFamily="34" charset="0"/>
              </a:rPr>
              <a:t>africana</a:t>
            </a:r>
            <a:r>
              <a:rPr lang="en-US" sz="4000" dirty="0">
                <a:solidFill>
                  <a:srgbClr val="35475C"/>
                </a:solidFill>
                <a:latin typeface="Arial Black" panose="020B0A04020102020204" pitchFamily="34" charset="0"/>
              </a:rPr>
              <a:t>: Uma </a:t>
            </a:r>
            <a:r>
              <a:rPr lang="en-US" sz="4000" dirty="0" err="1">
                <a:solidFill>
                  <a:srgbClr val="35475C"/>
                </a:solidFill>
                <a:latin typeface="Arial Black" panose="020B0A04020102020204" pitchFamily="34" charset="0"/>
              </a:rPr>
              <a:t>Experiência</a:t>
            </a:r>
            <a:r>
              <a:rPr lang="en-US" sz="4000" dirty="0">
                <a:solidFill>
                  <a:srgbClr val="35475C"/>
                </a:solidFill>
                <a:latin typeface="Arial Black" panose="020B0A04020102020204" pitchFamily="34" charset="0"/>
              </a:rPr>
              <a:t> </a:t>
            </a:r>
            <a:r>
              <a:rPr lang="en-US" sz="4000" dirty="0" err="1">
                <a:solidFill>
                  <a:srgbClr val="35475C"/>
                </a:solidFill>
                <a:latin typeface="Arial Black" panose="020B0A04020102020204" pitchFamily="34" charset="0"/>
              </a:rPr>
              <a:t>Participativa</a:t>
            </a:r>
            <a:r>
              <a:rPr lang="en-US" sz="4000" dirty="0">
                <a:solidFill>
                  <a:srgbClr val="35475C"/>
                </a:solidFill>
                <a:latin typeface="Arial Black" panose="020B0A04020102020204" pitchFamily="34" charset="0"/>
              </a:rPr>
              <a:t> Comunitária</a:t>
            </a:r>
            <a:endParaRPr lang="en-IE" sz="4000" dirty="0">
              <a:solidFill>
                <a:srgbClr val="35475C"/>
              </a:solidFill>
              <a:latin typeface="Arial Black" panose="020B0A04020102020204" pitchFamily="34" charset="0"/>
            </a:endParaRPr>
          </a:p>
        </p:txBody>
      </p:sp>
    </p:spTree>
    <p:extLst>
      <p:ext uri="{BB962C8B-B14F-4D97-AF65-F5344CB8AC3E}">
        <p14:creationId xmlns:p14="http://schemas.microsoft.com/office/powerpoint/2010/main" val="31758495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09" name="Rectangle 7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210" name="Group 77">
            <a:extLst>
              <a:ext uri="{FF2B5EF4-FFF2-40B4-BE49-F238E27FC236}">
                <a16:creationId xmlns:a16="http://schemas.microsoft.com/office/drawing/2014/main" id="{C34A4475-365F-4381-A542-4698D63774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0" y="0"/>
            <a:ext cx="1097280" cy="1097280"/>
            <a:chOff x="11094720" y="0"/>
            <a:chExt cx="1097280" cy="1097280"/>
          </a:xfrm>
        </p:grpSpPr>
        <p:sp>
          <p:nvSpPr>
            <p:cNvPr id="79" name="Isosceles Triangle 78">
              <a:extLst>
                <a:ext uri="{FF2B5EF4-FFF2-40B4-BE49-F238E27FC236}">
                  <a16:creationId xmlns:a16="http://schemas.microsoft.com/office/drawing/2014/main" id="{148F8F8B-B172-475E-9119-57F2A1C879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Rectangle 79">
              <a:extLst>
                <a:ext uri="{FF2B5EF4-FFF2-40B4-BE49-F238E27FC236}">
                  <a16:creationId xmlns:a16="http://schemas.microsoft.com/office/drawing/2014/main" id="{1B0349D0-97A5-4654-A515-C72EA9E0B0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196" name="Picture 4" descr="African Storyteller: imágenes, fotos de stock y vectores | Shutterstock">
            <a:extLst>
              <a:ext uri="{FF2B5EF4-FFF2-40B4-BE49-F238E27FC236}">
                <a16:creationId xmlns:a16="http://schemas.microsoft.com/office/drawing/2014/main" id="{357BE87A-6954-40B4-8BD8-B7965744C5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360"/>
          <a:stretch/>
        </p:blipFill>
        <p:spPr bwMode="auto">
          <a:xfrm>
            <a:off x="877727" y="713128"/>
            <a:ext cx="3181351" cy="2467818"/>
          </a:xfrm>
          <a:prstGeom prst="rect">
            <a:avLst/>
          </a:prstGeom>
          <a:noFill/>
          <a:extLst>
            <a:ext uri="{909E8E84-426E-40DD-AFC4-6F175D3DCCD1}">
              <a14:hiddenFill xmlns:a14="http://schemas.microsoft.com/office/drawing/2010/main">
                <a:solidFill>
                  <a:srgbClr val="FFFFFF"/>
                </a:solidFill>
              </a14:hiddenFill>
            </a:ext>
          </a:extLst>
        </p:spPr>
      </p:pic>
      <p:pic>
        <p:nvPicPr>
          <p:cNvPr id="4" name="Graphic 3">
            <a:extLst>
              <a:ext uri="{FF2B5EF4-FFF2-40B4-BE49-F238E27FC236}">
                <a16:creationId xmlns:a16="http://schemas.microsoft.com/office/drawing/2014/main" id="{E6A3848C-D3BE-4C27-B5E9-E9A17BA1147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3467" y="3509433"/>
            <a:ext cx="3415612" cy="2012771"/>
          </a:xfrm>
          <a:prstGeom prst="rect">
            <a:avLst/>
          </a:prstGeom>
        </p:spPr>
      </p:pic>
      <p:sp>
        <p:nvSpPr>
          <p:cNvPr id="8" name="CuadroTexto 7">
            <a:extLst>
              <a:ext uri="{FF2B5EF4-FFF2-40B4-BE49-F238E27FC236}">
                <a16:creationId xmlns:a16="http://schemas.microsoft.com/office/drawing/2014/main" id="{764D62B8-C6A3-4C06-9AB5-C7AD926F7F74}"/>
              </a:ext>
            </a:extLst>
          </p:cNvPr>
          <p:cNvSpPr txBox="1"/>
          <p:nvPr/>
        </p:nvSpPr>
        <p:spPr>
          <a:xfrm>
            <a:off x="4479546" y="858949"/>
            <a:ext cx="6895092" cy="2176176"/>
          </a:xfrm>
          <a:prstGeom prst="rect">
            <a:avLst/>
          </a:prstGeom>
        </p:spPr>
        <p:txBody>
          <a:bodyPr vert="horz" lIns="91440" tIns="45720" rIns="91440" bIns="45720" rtlCol="0">
            <a:normAutofit fontScale="92500" lnSpcReduction="20000"/>
          </a:bodyPr>
          <a:lstStyle/>
          <a:p>
            <a:pPr>
              <a:lnSpc>
                <a:spcPct val="90000"/>
              </a:lnSpc>
              <a:spcAft>
                <a:spcPts val="1200"/>
              </a:spcAft>
            </a:pPr>
            <a:r>
              <a:rPr lang="pt-PT" sz="2400" dirty="0"/>
              <a:t>A narrativa oral africana é essencialmente uma experiência participativa comum e fenómenos. É um evento comum partilhado onde as pessoas se reúnem, escutam e participam em relatos e histórias de ações passadas, crenças, sabedoria, conselhos, morais, tabus e mitos. 
</a:t>
            </a:r>
            <a:endParaRPr lang="en-US" sz="2400" dirty="0"/>
          </a:p>
          <a:p>
            <a:pPr>
              <a:lnSpc>
                <a:spcPct val="90000"/>
              </a:lnSpc>
              <a:spcAft>
                <a:spcPts val="1200"/>
              </a:spcAft>
            </a:pPr>
            <a:r>
              <a:rPr lang="en-US" sz="2400" dirty="0"/>
              <a:t>(</a:t>
            </a:r>
            <a:r>
              <a:rPr lang="en-US" sz="2400" dirty="0" err="1"/>
              <a:t>Tuwe</a:t>
            </a:r>
            <a:r>
              <a:rPr lang="en-US" sz="2400" dirty="0"/>
              <a:t>, 2015)</a:t>
            </a:r>
          </a:p>
        </p:txBody>
      </p:sp>
      <p:grpSp>
        <p:nvGrpSpPr>
          <p:cNvPr id="8211" name="Group 81">
            <a:extLst>
              <a:ext uri="{FF2B5EF4-FFF2-40B4-BE49-F238E27FC236}">
                <a16:creationId xmlns:a16="http://schemas.microsoft.com/office/drawing/2014/main" id="{DC8D6E3B-FFED-480F-941D-FE376375B8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177940" y="4601497"/>
            <a:ext cx="1014060" cy="2017580"/>
            <a:chOff x="11177940" y="4601497"/>
            <a:chExt cx="1014060" cy="2017580"/>
          </a:xfrm>
        </p:grpSpPr>
        <p:sp>
          <p:nvSpPr>
            <p:cNvPr id="83" name="Isosceles Triangle 82">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1067618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27850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97" name="Rectangle 796">
            <a:extLst>
              <a:ext uri="{FF2B5EF4-FFF2-40B4-BE49-F238E27FC236}">
                <a16:creationId xmlns:a16="http://schemas.microsoft.com/office/drawing/2014/main" id="{42938790-351F-44E5-B174-C9BF323FE894}"/>
              </a:ext>
            </a:extLst>
          </p:cNvPr>
          <p:cNvSpPr/>
          <p:nvPr/>
        </p:nvSpPr>
        <p:spPr>
          <a:xfrm>
            <a:off x="10435590" y="57150"/>
            <a:ext cx="1756410" cy="5634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sp>
        <p:nvSpPr>
          <p:cNvPr id="799" name="Rectangle 798">
            <a:extLst>
              <a:ext uri="{FF2B5EF4-FFF2-40B4-BE49-F238E27FC236}">
                <a16:creationId xmlns:a16="http://schemas.microsoft.com/office/drawing/2014/main" id="{F166ADFE-46C8-40A5-AB05-A7D33DC5C222}"/>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800" name="Picture 799" descr="Text&#10;&#10;Description automatically generated">
            <a:extLst>
              <a:ext uri="{FF2B5EF4-FFF2-40B4-BE49-F238E27FC236}">
                <a16:creationId xmlns:a16="http://schemas.microsoft.com/office/drawing/2014/main" id="{27D8DDC0-E570-4532-A0F1-120FDC56E7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sp>
        <p:nvSpPr>
          <p:cNvPr id="22" name="Rectangle 21">
            <a:extLst>
              <a:ext uri="{FF2B5EF4-FFF2-40B4-BE49-F238E27FC236}">
                <a16:creationId xmlns:a16="http://schemas.microsoft.com/office/drawing/2014/main" id="{5260274E-DBA9-4433-B2B0-C87875A7F80E}"/>
              </a:ext>
            </a:extLst>
          </p:cNvPr>
          <p:cNvSpPr/>
          <p:nvPr/>
        </p:nvSpPr>
        <p:spPr>
          <a:xfrm>
            <a:off x="11113476" y="105507"/>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23" name="Graphic 22">
            <a:extLst>
              <a:ext uri="{FF2B5EF4-FFF2-40B4-BE49-F238E27FC236}">
                <a16:creationId xmlns:a16="http://schemas.microsoft.com/office/drawing/2014/main" id="{A507D2DF-0C99-4EBD-8C41-C66619ED5F7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74639" y="152449"/>
            <a:ext cx="462675" cy="709197"/>
          </a:xfrm>
          <a:prstGeom prst="rect">
            <a:avLst/>
          </a:prstGeom>
        </p:spPr>
      </p:pic>
      <p:sp>
        <p:nvSpPr>
          <p:cNvPr id="2" name="AutoShape 2" descr="African Storyteller: imágenes, fotos de stock y vectores | Shutterstock">
            <a:extLst>
              <a:ext uri="{FF2B5EF4-FFF2-40B4-BE49-F238E27FC236}">
                <a16:creationId xmlns:a16="http://schemas.microsoft.com/office/drawing/2014/main" id="{65EA4B50-F302-42F9-AFFE-8BE010D34B8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30" name="Graphic 3">
            <a:extLst>
              <a:ext uri="{FF2B5EF4-FFF2-40B4-BE49-F238E27FC236}">
                <a16:creationId xmlns:a16="http://schemas.microsoft.com/office/drawing/2014/main" id="{2070DAA9-3650-425F-B87E-84EEDF8281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80388" y="3569542"/>
            <a:ext cx="3415612" cy="2012771"/>
          </a:xfrm>
          <a:prstGeom prst="rect">
            <a:avLst/>
          </a:prstGeom>
        </p:spPr>
      </p:pic>
      <p:pic>
        <p:nvPicPr>
          <p:cNvPr id="31" name="Graphic 3">
            <a:extLst>
              <a:ext uri="{FF2B5EF4-FFF2-40B4-BE49-F238E27FC236}">
                <a16:creationId xmlns:a16="http://schemas.microsoft.com/office/drawing/2014/main" id="{30F0DFA9-6F13-4554-BB40-47FD7107C08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97864" y="3615370"/>
            <a:ext cx="3415612" cy="2012771"/>
          </a:xfrm>
          <a:prstGeom prst="rect">
            <a:avLst/>
          </a:prstGeom>
        </p:spPr>
      </p:pic>
      <p:pic>
        <p:nvPicPr>
          <p:cNvPr id="32" name="Graphic 3">
            <a:extLst>
              <a:ext uri="{FF2B5EF4-FFF2-40B4-BE49-F238E27FC236}">
                <a16:creationId xmlns:a16="http://schemas.microsoft.com/office/drawing/2014/main" id="{78E2FE98-23A0-4417-80C2-A4B62F710C0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33412" y="3509432"/>
            <a:ext cx="3415612" cy="2012771"/>
          </a:xfrm>
          <a:prstGeom prst="rect">
            <a:avLst/>
          </a:prstGeom>
        </p:spPr>
      </p:pic>
    </p:spTree>
    <p:extLst>
      <p:ext uri="{BB962C8B-B14F-4D97-AF65-F5344CB8AC3E}">
        <p14:creationId xmlns:p14="http://schemas.microsoft.com/office/powerpoint/2010/main" val="23268991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53E60C6D-4E85-4E14-BCDF-BF15C241F7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Maimouna performing">
            <a:extLst>
              <a:ext uri="{FF2B5EF4-FFF2-40B4-BE49-F238E27FC236}">
                <a16:creationId xmlns:a16="http://schemas.microsoft.com/office/drawing/2014/main" id="{C67E8A2A-E95D-446C-A9A3-F02C6739505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98353" y="1040724"/>
            <a:ext cx="4555700" cy="2562581"/>
          </a:xfrm>
          <a:custGeom>
            <a:avLst/>
            <a:gdLst/>
            <a:ahLst/>
            <a:cxnLst/>
            <a:rect l="l" t="t" r="r" b="b"/>
            <a:pathLst>
              <a:path w="4555700" h="2733294">
                <a:moveTo>
                  <a:pt x="82217" y="0"/>
                </a:moveTo>
                <a:lnTo>
                  <a:pt x="4473483" y="0"/>
                </a:lnTo>
                <a:cubicBezTo>
                  <a:pt x="4518890" y="0"/>
                  <a:pt x="4555700" y="36810"/>
                  <a:pt x="4555700" y="82217"/>
                </a:cubicBezTo>
                <a:lnTo>
                  <a:pt x="4555700" y="2651077"/>
                </a:lnTo>
                <a:cubicBezTo>
                  <a:pt x="4555700" y="2696484"/>
                  <a:pt x="4518890" y="2733294"/>
                  <a:pt x="4473483" y="2733294"/>
                </a:cubicBezTo>
                <a:lnTo>
                  <a:pt x="82217" y="2733294"/>
                </a:lnTo>
                <a:cubicBezTo>
                  <a:pt x="36810" y="2733294"/>
                  <a:pt x="0" y="2696484"/>
                  <a:pt x="0" y="2651077"/>
                </a:cubicBezTo>
                <a:lnTo>
                  <a:pt x="0" y="82217"/>
                </a:lnTo>
                <a:cubicBezTo>
                  <a:pt x="0" y="36810"/>
                  <a:pt x="36810" y="0"/>
                  <a:pt x="82217" y="0"/>
                </a:cubicBezTo>
                <a:close/>
              </a:path>
            </a:pathLst>
          </a:custGeom>
          <a:noFill/>
          <a:extLst>
            <a:ext uri="{909E8E84-426E-40DD-AFC4-6F175D3DCCD1}">
              <a14:hiddenFill xmlns:a14="http://schemas.microsoft.com/office/drawing/2010/main">
                <a:solidFill>
                  <a:srgbClr val="FFFFFF"/>
                </a:solidFill>
              </a14:hiddenFill>
            </a:ext>
          </a:extLst>
        </p:spPr>
      </p:pic>
      <p:sp>
        <p:nvSpPr>
          <p:cNvPr id="76" name="Freeform: Shape 75">
            <a:extLst>
              <a:ext uri="{FF2B5EF4-FFF2-40B4-BE49-F238E27FC236}">
                <a16:creationId xmlns:a16="http://schemas.microsoft.com/office/drawing/2014/main" id="{7D42D292-4C48-479B-9E59-E29CD9871C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Graphic 3">
            <a:extLst>
              <a:ext uri="{FF2B5EF4-FFF2-40B4-BE49-F238E27FC236}">
                <a16:creationId xmlns:a16="http://schemas.microsoft.com/office/drawing/2014/main" id="{E6A3848C-D3BE-4C27-B5E9-E9A17BA1147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8353" y="3589283"/>
            <a:ext cx="4555700" cy="2684608"/>
          </a:xfrm>
          <a:custGeom>
            <a:avLst/>
            <a:gdLst/>
            <a:ahLst/>
            <a:cxnLst/>
            <a:rect l="l" t="t" r="r" b="b"/>
            <a:pathLst>
              <a:path w="4438338" h="2323972">
                <a:moveTo>
                  <a:pt x="69905" y="0"/>
                </a:moveTo>
                <a:lnTo>
                  <a:pt x="4368433" y="0"/>
                </a:lnTo>
                <a:cubicBezTo>
                  <a:pt x="4407040" y="0"/>
                  <a:pt x="4438338" y="31298"/>
                  <a:pt x="4438338" y="69905"/>
                </a:cubicBezTo>
                <a:lnTo>
                  <a:pt x="4438338" y="2254067"/>
                </a:lnTo>
                <a:cubicBezTo>
                  <a:pt x="4438338" y="2292674"/>
                  <a:pt x="4407040" y="2323972"/>
                  <a:pt x="4368433" y="2323972"/>
                </a:cubicBezTo>
                <a:lnTo>
                  <a:pt x="69905" y="2323972"/>
                </a:lnTo>
                <a:cubicBezTo>
                  <a:pt x="31298" y="2323972"/>
                  <a:pt x="0" y="2292674"/>
                  <a:pt x="0" y="2254067"/>
                </a:cubicBezTo>
                <a:lnTo>
                  <a:pt x="0" y="69905"/>
                </a:lnTo>
                <a:cubicBezTo>
                  <a:pt x="0" y="31298"/>
                  <a:pt x="31298" y="0"/>
                  <a:pt x="69905" y="0"/>
                </a:cubicBezTo>
                <a:close/>
              </a:path>
            </a:pathLst>
          </a:custGeom>
        </p:spPr>
      </p:pic>
      <p:sp>
        <p:nvSpPr>
          <p:cNvPr id="8" name="CuadroTexto 7">
            <a:extLst>
              <a:ext uri="{FF2B5EF4-FFF2-40B4-BE49-F238E27FC236}">
                <a16:creationId xmlns:a16="http://schemas.microsoft.com/office/drawing/2014/main" id="{764D62B8-C6A3-4C06-9AB5-C7AD926F7F74}"/>
              </a:ext>
            </a:extLst>
          </p:cNvPr>
          <p:cNvSpPr txBox="1"/>
          <p:nvPr/>
        </p:nvSpPr>
        <p:spPr>
          <a:xfrm>
            <a:off x="6569893" y="1842657"/>
            <a:ext cx="5397237" cy="5389434"/>
          </a:xfrm>
          <a:prstGeom prst="rect">
            <a:avLst/>
          </a:prstGeom>
        </p:spPr>
        <p:txBody>
          <a:bodyPr vert="horz" lIns="91440" tIns="45720" rIns="91440" bIns="45720" rtlCol="0">
            <a:normAutofit lnSpcReduction="10000"/>
          </a:bodyPr>
          <a:lstStyle/>
          <a:p>
            <a:pPr>
              <a:lnSpc>
                <a:spcPct val="90000"/>
              </a:lnSpc>
              <a:spcAft>
                <a:spcPts val="1200"/>
              </a:spcAft>
            </a:pPr>
            <a:r>
              <a:rPr lang="pt-PT" sz="2400" dirty="0"/>
              <a:t>Na maioria dos casos, a narrativa africana ocorre num cenário onde o contador de histórias e o público interagem, com ambas as partes a terem direitos e obrigações. Isto é análogo à configuração moderna do grupo de foco ocidental. Na maioria das sociedades tradicionais africanas, todos participam na narrativa formal e informal como uma performance oral interativa. A participação nestas atividades é uma parte essencial da vida comunitária tradicional africana, e a formação básica nas artes e competências orais de uma cultura específica é uma parte essencial da educação e valores tradicionais indígenas das crianças.
</a:t>
            </a:r>
            <a:endParaRPr lang="en-US" sz="2400" dirty="0"/>
          </a:p>
        </p:txBody>
      </p:sp>
      <p:sp>
        <p:nvSpPr>
          <p:cNvPr id="78" name="Arc 77">
            <a:extLst>
              <a:ext uri="{FF2B5EF4-FFF2-40B4-BE49-F238E27FC236}">
                <a16:creationId xmlns:a16="http://schemas.microsoft.com/office/drawing/2014/main" id="{533DF362-939D-4EEE-8DC4-6B54607E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95198">
            <a:off x="1539683" y="162676"/>
            <a:ext cx="4083433" cy="4083433"/>
          </a:xfrm>
          <a:prstGeom prst="arc">
            <a:avLst>
              <a:gd name="adj1" fmla="val 17445962"/>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97" name="Rectangle 796">
            <a:extLst>
              <a:ext uri="{FF2B5EF4-FFF2-40B4-BE49-F238E27FC236}">
                <a16:creationId xmlns:a16="http://schemas.microsoft.com/office/drawing/2014/main" id="{42938790-351F-44E5-B174-C9BF323FE894}"/>
              </a:ext>
            </a:extLst>
          </p:cNvPr>
          <p:cNvSpPr/>
          <p:nvPr/>
        </p:nvSpPr>
        <p:spPr>
          <a:xfrm>
            <a:off x="10435590" y="57150"/>
            <a:ext cx="1756410" cy="5634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sp>
        <p:nvSpPr>
          <p:cNvPr id="799" name="Rectangle 798">
            <a:extLst>
              <a:ext uri="{FF2B5EF4-FFF2-40B4-BE49-F238E27FC236}">
                <a16:creationId xmlns:a16="http://schemas.microsoft.com/office/drawing/2014/main" id="{F166ADFE-46C8-40A5-AB05-A7D33DC5C222}"/>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800" name="Picture 799" descr="Text&#10;&#10;Description automatically generated">
            <a:extLst>
              <a:ext uri="{FF2B5EF4-FFF2-40B4-BE49-F238E27FC236}">
                <a16:creationId xmlns:a16="http://schemas.microsoft.com/office/drawing/2014/main" id="{27D8DDC0-E570-4532-A0F1-120FDC56E7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sp>
        <p:nvSpPr>
          <p:cNvPr id="22" name="Rectangle 21">
            <a:extLst>
              <a:ext uri="{FF2B5EF4-FFF2-40B4-BE49-F238E27FC236}">
                <a16:creationId xmlns:a16="http://schemas.microsoft.com/office/drawing/2014/main" id="{5260274E-DBA9-4433-B2B0-C87875A7F80E}"/>
              </a:ext>
            </a:extLst>
          </p:cNvPr>
          <p:cNvSpPr/>
          <p:nvPr/>
        </p:nvSpPr>
        <p:spPr>
          <a:xfrm>
            <a:off x="11113476" y="105507"/>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23" name="Graphic 22">
            <a:extLst>
              <a:ext uri="{FF2B5EF4-FFF2-40B4-BE49-F238E27FC236}">
                <a16:creationId xmlns:a16="http://schemas.microsoft.com/office/drawing/2014/main" id="{A507D2DF-0C99-4EBD-8C41-C66619ED5F7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74639" y="152449"/>
            <a:ext cx="462675" cy="709197"/>
          </a:xfrm>
          <a:prstGeom prst="rect">
            <a:avLst/>
          </a:prstGeom>
        </p:spPr>
      </p:pic>
    </p:spTree>
    <p:extLst>
      <p:ext uri="{BB962C8B-B14F-4D97-AF65-F5344CB8AC3E}">
        <p14:creationId xmlns:p14="http://schemas.microsoft.com/office/powerpoint/2010/main" val="2989793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9" name="Rectangle 198">
            <a:extLst>
              <a:ext uri="{FF2B5EF4-FFF2-40B4-BE49-F238E27FC236}">
                <a16:creationId xmlns:a16="http://schemas.microsoft.com/office/drawing/2014/main" id="{8761DDFE-071F-4200-B0AA-394476C2D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uadroTexto 7">
            <a:extLst>
              <a:ext uri="{FF2B5EF4-FFF2-40B4-BE49-F238E27FC236}">
                <a16:creationId xmlns:a16="http://schemas.microsoft.com/office/drawing/2014/main" id="{764D62B8-C6A3-4C06-9AB5-C7AD926F7F74}"/>
              </a:ext>
            </a:extLst>
          </p:cNvPr>
          <p:cNvSpPr txBox="1"/>
          <p:nvPr/>
        </p:nvSpPr>
        <p:spPr>
          <a:xfrm>
            <a:off x="924128" y="677702"/>
            <a:ext cx="10441451" cy="1680519"/>
          </a:xfrm>
          <a:prstGeom prst="rect">
            <a:avLst/>
          </a:prstGeom>
        </p:spPr>
        <p:txBody>
          <a:bodyPr vert="horz" lIns="91440" tIns="45720" rIns="91440" bIns="45720" rtlCol="0" anchor="ctr">
            <a:normAutofit/>
          </a:bodyPr>
          <a:lstStyle/>
          <a:p>
            <a:pPr>
              <a:lnSpc>
                <a:spcPct val="90000"/>
              </a:lnSpc>
              <a:spcAft>
                <a:spcPts val="1200"/>
              </a:spcAft>
            </a:pPr>
            <a:r>
              <a:rPr lang="pt-PT" sz="2400" dirty="0"/>
              <a:t>Muitos contadores de histórias realizados nestas culturas africanas são membros da comunidade respeitados que dominaram muitos usos verbais complexos de provérbios e parábolas, habilidades musicais e de memória após anos de treino tradicional comum.</a:t>
            </a:r>
            <a:endParaRPr lang="en-US" sz="2400" dirty="0"/>
          </a:p>
        </p:txBody>
      </p:sp>
      <p:pic>
        <p:nvPicPr>
          <p:cNvPr id="10242" name="Picture 2" descr="NNE AGWU AFRIKAN STORYTELLING FESTIVAL | July 27 - August 1 - 2016 - Whats  On Africa">
            <a:extLst>
              <a:ext uri="{FF2B5EF4-FFF2-40B4-BE49-F238E27FC236}">
                <a16:creationId xmlns:a16="http://schemas.microsoft.com/office/drawing/2014/main" id="{ED1D4CDF-8406-493B-8E93-040DB28D772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64" t="7577" r="1949"/>
          <a:stretch/>
        </p:blipFill>
        <p:spPr bwMode="auto">
          <a:xfrm>
            <a:off x="924128" y="2665374"/>
            <a:ext cx="4980561" cy="3151918"/>
          </a:xfrm>
          <a:prstGeom prst="rect">
            <a:avLst/>
          </a:prstGeom>
          <a:noFill/>
          <a:extLst>
            <a:ext uri="{909E8E84-426E-40DD-AFC4-6F175D3DCCD1}">
              <a14:hiddenFill xmlns:a14="http://schemas.microsoft.com/office/drawing/2010/main">
                <a:solidFill>
                  <a:srgbClr val="FFFFFF"/>
                </a:solidFill>
              </a14:hiddenFill>
            </a:ext>
          </a:extLst>
        </p:spPr>
      </p:pic>
      <p:pic>
        <p:nvPicPr>
          <p:cNvPr id="4" name="Graphic 3">
            <a:extLst>
              <a:ext uri="{FF2B5EF4-FFF2-40B4-BE49-F238E27FC236}">
                <a16:creationId xmlns:a16="http://schemas.microsoft.com/office/drawing/2014/main" id="{E6A3848C-D3BE-4C27-B5E9-E9A17BA1147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98394" y="2664210"/>
            <a:ext cx="5167185" cy="3151918"/>
          </a:xfrm>
          <a:prstGeom prst="rect">
            <a:avLst/>
          </a:prstGeom>
        </p:spPr>
      </p:pic>
      <p:sp>
        <p:nvSpPr>
          <p:cNvPr id="797" name="Rectangle 796">
            <a:extLst>
              <a:ext uri="{FF2B5EF4-FFF2-40B4-BE49-F238E27FC236}">
                <a16:creationId xmlns:a16="http://schemas.microsoft.com/office/drawing/2014/main" id="{42938790-351F-44E5-B174-C9BF323FE894}"/>
              </a:ext>
            </a:extLst>
          </p:cNvPr>
          <p:cNvSpPr/>
          <p:nvPr/>
        </p:nvSpPr>
        <p:spPr>
          <a:xfrm>
            <a:off x="10435590" y="57150"/>
            <a:ext cx="1756410" cy="5634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sp>
        <p:nvSpPr>
          <p:cNvPr id="799" name="Rectangle 798">
            <a:extLst>
              <a:ext uri="{FF2B5EF4-FFF2-40B4-BE49-F238E27FC236}">
                <a16:creationId xmlns:a16="http://schemas.microsoft.com/office/drawing/2014/main" id="{F166ADFE-46C8-40A5-AB05-A7D33DC5C222}"/>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800" name="Picture 799" descr="Text&#10;&#10;Description automatically generated">
            <a:extLst>
              <a:ext uri="{FF2B5EF4-FFF2-40B4-BE49-F238E27FC236}">
                <a16:creationId xmlns:a16="http://schemas.microsoft.com/office/drawing/2014/main" id="{27D8DDC0-E570-4532-A0F1-120FDC56E7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sp>
        <p:nvSpPr>
          <p:cNvPr id="22" name="Rectangle 21">
            <a:extLst>
              <a:ext uri="{FF2B5EF4-FFF2-40B4-BE49-F238E27FC236}">
                <a16:creationId xmlns:a16="http://schemas.microsoft.com/office/drawing/2014/main" id="{5260274E-DBA9-4433-B2B0-C87875A7F80E}"/>
              </a:ext>
            </a:extLst>
          </p:cNvPr>
          <p:cNvSpPr/>
          <p:nvPr/>
        </p:nvSpPr>
        <p:spPr>
          <a:xfrm>
            <a:off x="11113476" y="105507"/>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23" name="Graphic 22">
            <a:extLst>
              <a:ext uri="{FF2B5EF4-FFF2-40B4-BE49-F238E27FC236}">
                <a16:creationId xmlns:a16="http://schemas.microsoft.com/office/drawing/2014/main" id="{A507D2DF-0C99-4EBD-8C41-C66619ED5F7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74639" y="152449"/>
            <a:ext cx="462675" cy="709197"/>
          </a:xfrm>
          <a:prstGeom prst="rect">
            <a:avLst/>
          </a:prstGeom>
        </p:spPr>
      </p:pic>
    </p:spTree>
    <p:extLst>
      <p:ext uri="{BB962C8B-B14F-4D97-AF65-F5344CB8AC3E}">
        <p14:creationId xmlns:p14="http://schemas.microsoft.com/office/powerpoint/2010/main" val="23028519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DE649EF9-5553-4BC9-802D-E5727617024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19" name="Graphic 18">
            <a:extLst>
              <a:ext uri="{FF2B5EF4-FFF2-40B4-BE49-F238E27FC236}">
                <a16:creationId xmlns:a16="http://schemas.microsoft.com/office/drawing/2014/main" id="{D0D085F6-C553-4A55-9352-6EC4949F87C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10836" y="461082"/>
            <a:ext cx="7363984" cy="4933766"/>
          </a:xfrm>
          <a:prstGeom prst="rect">
            <a:avLst/>
          </a:prstGeom>
        </p:spPr>
      </p:pic>
      <p:sp>
        <p:nvSpPr>
          <p:cNvPr id="10" name="Rectangle 9">
            <a:extLst>
              <a:ext uri="{FF2B5EF4-FFF2-40B4-BE49-F238E27FC236}">
                <a16:creationId xmlns:a16="http://schemas.microsoft.com/office/drawing/2014/main" id="{E249374D-3348-4A1C-9326-5E7780BA9123}"/>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11" name="Picture 10" descr="Text&#10;&#10;Description automatically generated">
            <a:extLst>
              <a:ext uri="{FF2B5EF4-FFF2-40B4-BE49-F238E27FC236}">
                <a16:creationId xmlns:a16="http://schemas.microsoft.com/office/drawing/2014/main" id="{6F8DC553-3085-417C-B38A-F5973F5C523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sp>
        <p:nvSpPr>
          <p:cNvPr id="12" name="Rectangle 11">
            <a:extLst>
              <a:ext uri="{FF2B5EF4-FFF2-40B4-BE49-F238E27FC236}">
                <a16:creationId xmlns:a16="http://schemas.microsoft.com/office/drawing/2014/main" id="{D105448E-D956-41DD-8A6E-1A1A50743E66}"/>
              </a:ext>
            </a:extLst>
          </p:cNvPr>
          <p:cNvSpPr/>
          <p:nvPr/>
        </p:nvSpPr>
        <p:spPr>
          <a:xfrm>
            <a:off x="11113476" y="105507"/>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13" name="Graphic 12">
            <a:extLst>
              <a:ext uri="{FF2B5EF4-FFF2-40B4-BE49-F238E27FC236}">
                <a16:creationId xmlns:a16="http://schemas.microsoft.com/office/drawing/2014/main" id="{7797828F-512B-4EBF-A670-1AF94F27F04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374639" y="152449"/>
            <a:ext cx="462675" cy="709197"/>
          </a:xfrm>
          <a:prstGeom prst="rect">
            <a:avLst/>
          </a:prstGeom>
        </p:spPr>
      </p:pic>
      <p:sp>
        <p:nvSpPr>
          <p:cNvPr id="8" name="TextBox 8">
            <a:extLst>
              <a:ext uri="{FF2B5EF4-FFF2-40B4-BE49-F238E27FC236}">
                <a16:creationId xmlns:a16="http://schemas.microsoft.com/office/drawing/2014/main" id="{077B579B-51EF-4E53-925A-938B66899B19}"/>
              </a:ext>
            </a:extLst>
          </p:cNvPr>
          <p:cNvSpPr txBox="1"/>
          <p:nvPr/>
        </p:nvSpPr>
        <p:spPr>
          <a:xfrm>
            <a:off x="2997272" y="2302278"/>
            <a:ext cx="6197455" cy="1200329"/>
          </a:xfrm>
          <a:prstGeom prst="rect">
            <a:avLst/>
          </a:prstGeom>
          <a:noFill/>
        </p:spPr>
        <p:txBody>
          <a:bodyPr wrap="square">
            <a:spAutoFit/>
          </a:bodyPr>
          <a:lstStyle/>
          <a:p>
            <a:pPr algn="ctr"/>
            <a:r>
              <a:rPr lang="en-IE" sz="3600" dirty="0" err="1">
                <a:solidFill>
                  <a:srgbClr val="35475C"/>
                </a:solidFill>
                <a:latin typeface="Arial Black" panose="020B0A04020102020204" pitchFamily="34" charset="0"/>
              </a:rPr>
              <a:t>Unidade</a:t>
            </a:r>
            <a:r>
              <a:rPr lang="en-IE" sz="3600" dirty="0">
                <a:solidFill>
                  <a:srgbClr val="35475C"/>
                </a:solidFill>
                <a:latin typeface="Arial Black" panose="020B0A04020102020204" pitchFamily="34" charset="0"/>
              </a:rPr>
              <a:t> 2
</a:t>
            </a:r>
            <a:r>
              <a:rPr lang="fr-FR" sz="3600" dirty="0" err="1">
                <a:solidFill>
                  <a:srgbClr val="35475C"/>
                </a:solidFill>
                <a:latin typeface="Arial Black" panose="020B0A04020102020204" pitchFamily="34" charset="0"/>
              </a:rPr>
              <a:t>Histórias</a:t>
            </a:r>
            <a:r>
              <a:rPr lang="fr-FR" sz="3600" dirty="0">
                <a:solidFill>
                  <a:srgbClr val="35475C"/>
                </a:solidFill>
                <a:latin typeface="Arial Black" panose="020B0A04020102020204" pitchFamily="34" charset="0"/>
              </a:rPr>
              <a:t> </a:t>
            </a:r>
            <a:r>
              <a:rPr lang="fr-FR" sz="3600" dirty="0" err="1">
                <a:solidFill>
                  <a:srgbClr val="35475C"/>
                </a:solidFill>
                <a:latin typeface="Arial Black" panose="020B0A04020102020204" pitchFamily="34" charset="0"/>
              </a:rPr>
              <a:t>africanas</a:t>
            </a:r>
            <a:endParaRPr lang="en-IE" sz="3600" dirty="0">
              <a:solidFill>
                <a:srgbClr val="35475C"/>
              </a:solidFill>
              <a:latin typeface="Arial Black" panose="020B0A04020102020204" pitchFamily="34" charset="0"/>
            </a:endParaRPr>
          </a:p>
        </p:txBody>
      </p:sp>
    </p:spTree>
    <p:extLst>
      <p:ext uri="{BB962C8B-B14F-4D97-AF65-F5344CB8AC3E}">
        <p14:creationId xmlns:p14="http://schemas.microsoft.com/office/powerpoint/2010/main" val="23708314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8D941ED3-20A0-4644-99BE-9B5013579F9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DA9D5F8-D0F3-4C36-818E-D20791E16B56}"/>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18" name="Picture 17" descr="Text&#10;&#10;Description automatically generated">
            <a:extLst>
              <a:ext uri="{FF2B5EF4-FFF2-40B4-BE49-F238E27FC236}">
                <a16:creationId xmlns:a16="http://schemas.microsoft.com/office/drawing/2014/main" id="{AFCBF2DA-0AF6-4511-B58D-284706F4BC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sp>
        <p:nvSpPr>
          <p:cNvPr id="23" name="Rectangle 22">
            <a:extLst>
              <a:ext uri="{FF2B5EF4-FFF2-40B4-BE49-F238E27FC236}">
                <a16:creationId xmlns:a16="http://schemas.microsoft.com/office/drawing/2014/main" id="{01B383B6-DFE3-4E72-AA66-C417D5E5ACB0}"/>
              </a:ext>
            </a:extLst>
          </p:cNvPr>
          <p:cNvSpPr/>
          <p:nvPr/>
        </p:nvSpPr>
        <p:spPr>
          <a:xfrm>
            <a:off x="11113476" y="105507"/>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24" name="Graphic 23">
            <a:extLst>
              <a:ext uri="{FF2B5EF4-FFF2-40B4-BE49-F238E27FC236}">
                <a16:creationId xmlns:a16="http://schemas.microsoft.com/office/drawing/2014/main" id="{707A01FA-2283-42D9-9837-EAF33BAD349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74639" y="152449"/>
            <a:ext cx="462675" cy="709197"/>
          </a:xfrm>
          <a:prstGeom prst="rect">
            <a:avLst/>
          </a:prstGeom>
        </p:spPr>
      </p:pic>
      <p:sp>
        <p:nvSpPr>
          <p:cNvPr id="7" name="TextBox 8">
            <a:extLst>
              <a:ext uri="{FF2B5EF4-FFF2-40B4-BE49-F238E27FC236}">
                <a16:creationId xmlns:a16="http://schemas.microsoft.com/office/drawing/2014/main" id="{4F3D5561-76DE-45E2-9799-53D6DA9EFB24}"/>
              </a:ext>
            </a:extLst>
          </p:cNvPr>
          <p:cNvSpPr txBox="1"/>
          <p:nvPr/>
        </p:nvSpPr>
        <p:spPr>
          <a:xfrm>
            <a:off x="212219" y="2459504"/>
            <a:ext cx="3501365" cy="2554545"/>
          </a:xfrm>
          <a:prstGeom prst="rect">
            <a:avLst/>
          </a:prstGeom>
          <a:noFill/>
        </p:spPr>
        <p:txBody>
          <a:bodyPr wrap="square">
            <a:spAutoFit/>
          </a:bodyPr>
          <a:lstStyle/>
          <a:p>
            <a:r>
              <a:rPr lang="en-US" sz="4000" dirty="0" err="1">
                <a:solidFill>
                  <a:srgbClr val="35475C"/>
                </a:solidFill>
                <a:latin typeface="Arial Black" panose="020B0A04020102020204" pitchFamily="34" charset="0"/>
              </a:rPr>
              <a:t>Estrutura</a:t>
            </a:r>
            <a:r>
              <a:rPr lang="en-US" sz="4000" dirty="0">
                <a:solidFill>
                  <a:srgbClr val="35475C"/>
                </a:solidFill>
                <a:latin typeface="Arial Black" panose="020B0A04020102020204" pitchFamily="34" charset="0"/>
              </a:rPr>
              <a:t> das </a:t>
            </a:r>
            <a:r>
              <a:rPr lang="en-US" sz="4000" dirty="0" err="1">
                <a:solidFill>
                  <a:srgbClr val="35475C"/>
                </a:solidFill>
                <a:latin typeface="Arial Black" panose="020B0A04020102020204" pitchFamily="34" charset="0"/>
              </a:rPr>
              <a:t>Histórias</a:t>
            </a:r>
            <a:r>
              <a:rPr lang="en-US" sz="4000" dirty="0">
                <a:solidFill>
                  <a:srgbClr val="35475C"/>
                </a:solidFill>
                <a:latin typeface="Arial Black" panose="020B0A04020102020204" pitchFamily="34" charset="0"/>
              </a:rPr>
              <a:t> </a:t>
            </a:r>
            <a:r>
              <a:rPr lang="en-US" sz="4000" dirty="0" err="1">
                <a:solidFill>
                  <a:srgbClr val="35475C"/>
                </a:solidFill>
                <a:latin typeface="Arial Black" panose="020B0A04020102020204" pitchFamily="34" charset="0"/>
              </a:rPr>
              <a:t>Africanas</a:t>
            </a:r>
            <a:endParaRPr lang="en-IE" sz="4000" i="1" dirty="0">
              <a:solidFill>
                <a:srgbClr val="35475C"/>
              </a:solidFill>
              <a:latin typeface="Arial Black" panose="020B0A04020102020204" pitchFamily="34" charset="0"/>
            </a:endParaRPr>
          </a:p>
        </p:txBody>
      </p:sp>
    </p:spTree>
    <p:extLst>
      <p:ext uri="{BB962C8B-B14F-4D97-AF65-F5344CB8AC3E}">
        <p14:creationId xmlns:p14="http://schemas.microsoft.com/office/powerpoint/2010/main" val="21408798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53E60C6D-4E85-4E14-BCDF-BF15C241F7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314" name="Picture 2" descr="African Tales – Words of Wisdom: Intro to Philosophy">
            <a:extLst>
              <a:ext uri="{FF2B5EF4-FFF2-40B4-BE49-F238E27FC236}">
                <a16:creationId xmlns:a16="http://schemas.microsoft.com/office/drawing/2014/main" id="{51617FC3-1073-4830-95D2-F2724EECD9A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98353" y="899755"/>
            <a:ext cx="4555700" cy="2562581"/>
          </a:xfrm>
          <a:custGeom>
            <a:avLst/>
            <a:gdLst/>
            <a:ahLst/>
            <a:cxnLst/>
            <a:rect l="l" t="t" r="r" b="b"/>
            <a:pathLst>
              <a:path w="4555700" h="2733294">
                <a:moveTo>
                  <a:pt x="82217" y="0"/>
                </a:moveTo>
                <a:lnTo>
                  <a:pt x="4473483" y="0"/>
                </a:lnTo>
                <a:cubicBezTo>
                  <a:pt x="4518890" y="0"/>
                  <a:pt x="4555700" y="36810"/>
                  <a:pt x="4555700" y="82217"/>
                </a:cubicBezTo>
                <a:lnTo>
                  <a:pt x="4555700" y="2651077"/>
                </a:lnTo>
                <a:cubicBezTo>
                  <a:pt x="4555700" y="2696484"/>
                  <a:pt x="4518890" y="2733294"/>
                  <a:pt x="4473483" y="2733294"/>
                </a:cubicBezTo>
                <a:lnTo>
                  <a:pt x="82217" y="2733294"/>
                </a:lnTo>
                <a:cubicBezTo>
                  <a:pt x="36810" y="2733294"/>
                  <a:pt x="0" y="2696484"/>
                  <a:pt x="0" y="2651077"/>
                </a:cubicBezTo>
                <a:lnTo>
                  <a:pt x="0" y="82217"/>
                </a:lnTo>
                <a:cubicBezTo>
                  <a:pt x="0" y="36810"/>
                  <a:pt x="36810" y="0"/>
                  <a:pt x="82217" y="0"/>
                </a:cubicBezTo>
                <a:close/>
              </a:path>
            </a:pathLst>
          </a:custGeom>
          <a:noFill/>
          <a:extLst>
            <a:ext uri="{909E8E84-426E-40DD-AFC4-6F175D3DCCD1}">
              <a14:hiddenFill xmlns:a14="http://schemas.microsoft.com/office/drawing/2010/main">
                <a:solidFill>
                  <a:srgbClr val="FFFFFF"/>
                </a:solidFill>
              </a14:hiddenFill>
            </a:ext>
          </a:extLst>
        </p:spPr>
      </p:pic>
      <p:sp>
        <p:nvSpPr>
          <p:cNvPr id="137" name="Freeform: Shape 136">
            <a:extLst>
              <a:ext uri="{FF2B5EF4-FFF2-40B4-BE49-F238E27FC236}">
                <a16:creationId xmlns:a16="http://schemas.microsoft.com/office/drawing/2014/main" id="{7D42D292-4C48-479B-9E59-E29CD9871C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Graphic 3">
            <a:extLst>
              <a:ext uri="{FF2B5EF4-FFF2-40B4-BE49-F238E27FC236}">
                <a16:creationId xmlns:a16="http://schemas.microsoft.com/office/drawing/2014/main" id="{E6A3848C-D3BE-4C27-B5E9-E9A17BA1147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8353" y="3550371"/>
            <a:ext cx="4555700" cy="2684608"/>
          </a:xfrm>
          <a:custGeom>
            <a:avLst/>
            <a:gdLst/>
            <a:ahLst/>
            <a:cxnLst/>
            <a:rect l="l" t="t" r="r" b="b"/>
            <a:pathLst>
              <a:path w="4438338" h="2323972">
                <a:moveTo>
                  <a:pt x="69905" y="0"/>
                </a:moveTo>
                <a:lnTo>
                  <a:pt x="4368433" y="0"/>
                </a:lnTo>
                <a:cubicBezTo>
                  <a:pt x="4407040" y="0"/>
                  <a:pt x="4438338" y="31298"/>
                  <a:pt x="4438338" y="69905"/>
                </a:cubicBezTo>
                <a:lnTo>
                  <a:pt x="4438338" y="2254067"/>
                </a:lnTo>
                <a:cubicBezTo>
                  <a:pt x="4438338" y="2292674"/>
                  <a:pt x="4407040" y="2323972"/>
                  <a:pt x="4368433" y="2323972"/>
                </a:cubicBezTo>
                <a:lnTo>
                  <a:pt x="69905" y="2323972"/>
                </a:lnTo>
                <a:cubicBezTo>
                  <a:pt x="31298" y="2323972"/>
                  <a:pt x="0" y="2292674"/>
                  <a:pt x="0" y="2254067"/>
                </a:cubicBezTo>
                <a:lnTo>
                  <a:pt x="0" y="69905"/>
                </a:lnTo>
                <a:cubicBezTo>
                  <a:pt x="0" y="31298"/>
                  <a:pt x="31298" y="0"/>
                  <a:pt x="69905" y="0"/>
                </a:cubicBezTo>
                <a:close/>
              </a:path>
            </a:pathLst>
          </a:custGeom>
        </p:spPr>
      </p:pic>
      <p:sp>
        <p:nvSpPr>
          <p:cNvPr id="8" name="CuadroTexto 7">
            <a:extLst>
              <a:ext uri="{FF2B5EF4-FFF2-40B4-BE49-F238E27FC236}">
                <a16:creationId xmlns:a16="http://schemas.microsoft.com/office/drawing/2014/main" id="{764D62B8-C6A3-4C06-9AB5-C7AD926F7F74}"/>
              </a:ext>
            </a:extLst>
          </p:cNvPr>
          <p:cNvSpPr txBox="1"/>
          <p:nvPr/>
        </p:nvSpPr>
        <p:spPr>
          <a:xfrm>
            <a:off x="5817140" y="836579"/>
            <a:ext cx="6139519" cy="5964271"/>
          </a:xfrm>
          <a:prstGeom prst="rect">
            <a:avLst/>
          </a:prstGeom>
        </p:spPr>
        <p:txBody>
          <a:bodyPr vert="horz" lIns="91440" tIns="45720" rIns="91440" bIns="45720" rtlCol="0">
            <a:normAutofit fontScale="77500" lnSpcReduction="20000"/>
          </a:bodyPr>
          <a:lstStyle/>
          <a:p>
            <a:pPr>
              <a:lnSpc>
                <a:spcPct val="90000"/>
              </a:lnSpc>
              <a:spcAft>
                <a:spcPts val="1200"/>
              </a:spcAft>
            </a:pPr>
            <a:r>
              <a:rPr lang="pt-PT" sz="2400" dirty="0"/>
              <a:t>A maioria das histórias num ambiente africano são divididas em três secções: a introdução, o corpo do texto e a conclusão.
Depois de envolver a participação do público, o contador de histórias prepara o cenário introduzindo as personagens e definindo o conflito com várias técnicas e gestos.
No Zimbabué, por exemplo, o público participa numa verdadeira peça dramática a cantar, a dançar e a gritar ritmicamente em resposta ao contador de histórias. Em termos de estilo, o contador de histórias decide, e o público responde em conformidade.
O contador de histórias emprega uma linguagem vibrante que é rica em imagens e símbolos. Muitos dos personagens da história são personificados pelo contador de histórias.
A conclusão da história enfatiza uma declaração moral ou final que foi inicialmente sugerida tanto na introdução como no corpo do texto.
A estrutura da história demonstra a sua importância e significado.
</a:t>
            </a:r>
            <a:endParaRPr lang="en-US" sz="2400" dirty="0"/>
          </a:p>
          <a:p>
            <a:pPr>
              <a:lnSpc>
                <a:spcPct val="90000"/>
              </a:lnSpc>
              <a:spcAft>
                <a:spcPts val="1200"/>
              </a:spcAft>
            </a:pPr>
            <a:r>
              <a:rPr lang="en-US" sz="2400" dirty="0"/>
              <a:t>(</a:t>
            </a:r>
            <a:r>
              <a:rPr lang="en-US" sz="2400" dirty="0" err="1"/>
              <a:t>Tuwe</a:t>
            </a:r>
            <a:r>
              <a:rPr lang="en-US" sz="2400" dirty="0"/>
              <a:t>, 2015)</a:t>
            </a:r>
          </a:p>
        </p:txBody>
      </p:sp>
      <p:sp>
        <p:nvSpPr>
          <p:cNvPr id="139" name="Arc 138">
            <a:extLst>
              <a:ext uri="{FF2B5EF4-FFF2-40B4-BE49-F238E27FC236}">
                <a16:creationId xmlns:a16="http://schemas.microsoft.com/office/drawing/2014/main" id="{533DF362-939D-4EEE-8DC4-6B54607E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95198">
            <a:off x="1539683" y="162676"/>
            <a:ext cx="4083433" cy="4083433"/>
          </a:xfrm>
          <a:prstGeom prst="arc">
            <a:avLst>
              <a:gd name="adj1" fmla="val 17445962"/>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97" name="Rectangle 796">
            <a:extLst>
              <a:ext uri="{FF2B5EF4-FFF2-40B4-BE49-F238E27FC236}">
                <a16:creationId xmlns:a16="http://schemas.microsoft.com/office/drawing/2014/main" id="{42938790-351F-44E5-B174-C9BF323FE894}"/>
              </a:ext>
            </a:extLst>
          </p:cNvPr>
          <p:cNvSpPr/>
          <p:nvPr/>
        </p:nvSpPr>
        <p:spPr>
          <a:xfrm>
            <a:off x="10435590" y="57150"/>
            <a:ext cx="1756410" cy="5634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sp>
        <p:nvSpPr>
          <p:cNvPr id="799" name="Rectangle 798">
            <a:extLst>
              <a:ext uri="{FF2B5EF4-FFF2-40B4-BE49-F238E27FC236}">
                <a16:creationId xmlns:a16="http://schemas.microsoft.com/office/drawing/2014/main" id="{F166ADFE-46C8-40A5-AB05-A7D33DC5C222}"/>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800" name="Picture 799" descr="Text&#10;&#10;Description automatically generated">
            <a:extLst>
              <a:ext uri="{FF2B5EF4-FFF2-40B4-BE49-F238E27FC236}">
                <a16:creationId xmlns:a16="http://schemas.microsoft.com/office/drawing/2014/main" id="{27D8DDC0-E570-4532-A0F1-120FDC56E7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sp>
        <p:nvSpPr>
          <p:cNvPr id="22" name="Rectangle 21">
            <a:extLst>
              <a:ext uri="{FF2B5EF4-FFF2-40B4-BE49-F238E27FC236}">
                <a16:creationId xmlns:a16="http://schemas.microsoft.com/office/drawing/2014/main" id="{5260274E-DBA9-4433-B2B0-C87875A7F80E}"/>
              </a:ext>
            </a:extLst>
          </p:cNvPr>
          <p:cNvSpPr/>
          <p:nvPr/>
        </p:nvSpPr>
        <p:spPr>
          <a:xfrm>
            <a:off x="11113477" y="57150"/>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23" name="Graphic 22">
            <a:extLst>
              <a:ext uri="{FF2B5EF4-FFF2-40B4-BE49-F238E27FC236}">
                <a16:creationId xmlns:a16="http://schemas.microsoft.com/office/drawing/2014/main" id="{A507D2DF-0C99-4EBD-8C41-C66619ED5F7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74639" y="152449"/>
            <a:ext cx="462675" cy="709197"/>
          </a:xfrm>
          <a:prstGeom prst="rect">
            <a:avLst/>
          </a:prstGeom>
        </p:spPr>
      </p:pic>
    </p:spTree>
    <p:extLst>
      <p:ext uri="{BB962C8B-B14F-4D97-AF65-F5344CB8AC3E}">
        <p14:creationId xmlns:p14="http://schemas.microsoft.com/office/powerpoint/2010/main" val="6342637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99ED5833-B85B-4103-8A3B-CAB0308E6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uadroTexto 7">
            <a:extLst>
              <a:ext uri="{FF2B5EF4-FFF2-40B4-BE49-F238E27FC236}">
                <a16:creationId xmlns:a16="http://schemas.microsoft.com/office/drawing/2014/main" id="{764D62B8-C6A3-4C06-9AB5-C7AD926F7F74}"/>
              </a:ext>
            </a:extLst>
          </p:cNvPr>
          <p:cNvSpPr txBox="1"/>
          <p:nvPr/>
        </p:nvSpPr>
        <p:spPr>
          <a:xfrm>
            <a:off x="1196656" y="194307"/>
            <a:ext cx="9795638" cy="2396785"/>
          </a:xfrm>
          <a:prstGeom prst="rect">
            <a:avLst/>
          </a:prstGeom>
        </p:spPr>
        <p:txBody>
          <a:bodyPr vert="horz" lIns="91440" tIns="45720" rIns="91440" bIns="45720" rtlCol="0" anchor="b">
            <a:normAutofit/>
          </a:bodyPr>
          <a:lstStyle/>
          <a:p>
            <a:pPr algn="ctr">
              <a:lnSpc>
                <a:spcPct val="90000"/>
              </a:lnSpc>
              <a:spcBef>
                <a:spcPct val="0"/>
              </a:spcBef>
              <a:spcAft>
                <a:spcPts val="1200"/>
              </a:spcAft>
            </a:pPr>
            <a:r>
              <a:rPr lang="pt-PT" sz="2400" dirty="0">
                <a:ea typeface="+mj-ea"/>
                <a:cs typeface="+mj-cs"/>
              </a:rPr>
              <a:t>A narrativa africana explica os seguintes três elementos:</a:t>
            </a:r>
            <a:endParaRPr lang="en-US" sz="2400" dirty="0">
              <a:ea typeface="+mj-ea"/>
              <a:cs typeface="+mj-cs"/>
            </a:endParaRPr>
          </a:p>
          <a:p>
            <a:pPr marL="3200400" lvl="6" indent="-457200">
              <a:lnSpc>
                <a:spcPct val="90000"/>
              </a:lnSpc>
              <a:spcBef>
                <a:spcPct val="0"/>
              </a:spcBef>
              <a:spcAft>
                <a:spcPts val="1200"/>
              </a:spcAft>
              <a:buFont typeface="+mj-lt"/>
              <a:buAutoNum type="arabicPeriod"/>
            </a:pPr>
            <a:r>
              <a:rPr lang="en-US" sz="2400" i="1" dirty="0">
                <a:ea typeface="+mj-ea"/>
                <a:cs typeface="+mj-cs"/>
              </a:rPr>
              <a:t>Por que </a:t>
            </a:r>
            <a:r>
              <a:rPr lang="en-US" sz="2400" i="1" dirty="0" err="1">
                <a:ea typeface="+mj-ea"/>
                <a:cs typeface="+mj-cs"/>
              </a:rPr>
              <a:t>contamos</a:t>
            </a:r>
            <a:r>
              <a:rPr lang="en-US" sz="2400" i="1" dirty="0">
                <a:ea typeface="+mj-ea"/>
                <a:cs typeface="+mj-cs"/>
              </a:rPr>
              <a:t> </a:t>
            </a:r>
            <a:r>
              <a:rPr lang="en-US" sz="2400" i="1" dirty="0" err="1">
                <a:ea typeface="+mj-ea"/>
                <a:cs typeface="+mj-cs"/>
              </a:rPr>
              <a:t>histórias</a:t>
            </a:r>
            <a:r>
              <a:rPr lang="en-US" sz="2400" i="1" dirty="0">
                <a:ea typeface="+mj-ea"/>
                <a:cs typeface="+mj-cs"/>
              </a:rPr>
              <a:t>?  
</a:t>
            </a:r>
            <a:r>
              <a:rPr lang="pt-PT" sz="2400" i="1" dirty="0">
                <a:ea typeface="+mj-ea"/>
                <a:cs typeface="+mj-cs"/>
              </a:rPr>
              <a:t>O que faz uma história valer a pena contar? </a:t>
            </a:r>
            <a:endParaRPr lang="en-US" sz="2400" i="1" dirty="0">
              <a:ea typeface="+mj-ea"/>
              <a:cs typeface="+mj-cs"/>
            </a:endParaRPr>
          </a:p>
          <a:p>
            <a:pPr marL="3200400" lvl="6" indent="-457200">
              <a:lnSpc>
                <a:spcPct val="90000"/>
              </a:lnSpc>
              <a:spcBef>
                <a:spcPct val="0"/>
              </a:spcBef>
              <a:spcAft>
                <a:spcPts val="1200"/>
              </a:spcAft>
              <a:buFont typeface="+mj-lt"/>
              <a:buAutoNum type="arabicPeriod"/>
            </a:pPr>
            <a:r>
              <a:rPr lang="pt-PT" sz="2400" i="1" dirty="0">
                <a:ea typeface="+mj-ea"/>
                <a:cs typeface="+mj-cs"/>
              </a:rPr>
              <a:t>Como são contadas as histórias?</a:t>
            </a:r>
            <a:endParaRPr lang="en-US" sz="2400" i="1" dirty="0">
              <a:ea typeface="+mj-ea"/>
              <a:cs typeface="+mj-cs"/>
            </a:endParaRPr>
          </a:p>
        </p:txBody>
      </p:sp>
      <p:pic>
        <p:nvPicPr>
          <p:cNvPr id="12290" name="Picture 2" descr="Benin African Folktale for Read Ask Chat - Hireillo">
            <a:extLst>
              <a:ext uri="{FF2B5EF4-FFF2-40B4-BE49-F238E27FC236}">
                <a16:creationId xmlns:a16="http://schemas.microsoft.com/office/drawing/2014/main" id="{40621FD7-C320-44E1-A116-D4A6C030C35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39996" y="2847361"/>
            <a:ext cx="5577293" cy="3346376"/>
          </a:xfrm>
          <a:prstGeom prst="rect">
            <a:avLst/>
          </a:prstGeom>
          <a:noFill/>
          <a:extLst>
            <a:ext uri="{909E8E84-426E-40DD-AFC4-6F175D3DCCD1}">
              <a14:hiddenFill xmlns:a14="http://schemas.microsoft.com/office/drawing/2010/main">
                <a:solidFill>
                  <a:srgbClr val="FFFFFF"/>
                </a:solidFill>
              </a14:hiddenFill>
            </a:ext>
          </a:extLst>
        </p:spPr>
      </p:pic>
      <p:pic>
        <p:nvPicPr>
          <p:cNvPr id="4" name="Graphic 3">
            <a:extLst>
              <a:ext uri="{FF2B5EF4-FFF2-40B4-BE49-F238E27FC236}">
                <a16:creationId xmlns:a16="http://schemas.microsoft.com/office/drawing/2014/main" id="{E6A3848C-D3BE-4C27-B5E9-E9A17BA1147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57285" y="2896419"/>
            <a:ext cx="5678698" cy="3346376"/>
          </a:xfrm>
          <a:prstGeom prst="rect">
            <a:avLst/>
          </a:prstGeom>
        </p:spPr>
      </p:pic>
      <p:sp>
        <p:nvSpPr>
          <p:cNvPr id="797" name="Rectangle 796">
            <a:extLst>
              <a:ext uri="{FF2B5EF4-FFF2-40B4-BE49-F238E27FC236}">
                <a16:creationId xmlns:a16="http://schemas.microsoft.com/office/drawing/2014/main" id="{42938790-351F-44E5-B174-C9BF323FE894}"/>
              </a:ext>
            </a:extLst>
          </p:cNvPr>
          <p:cNvSpPr/>
          <p:nvPr/>
        </p:nvSpPr>
        <p:spPr>
          <a:xfrm>
            <a:off x="10435590" y="57150"/>
            <a:ext cx="1756410" cy="5634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sp>
        <p:nvSpPr>
          <p:cNvPr id="799" name="Rectangle 798">
            <a:extLst>
              <a:ext uri="{FF2B5EF4-FFF2-40B4-BE49-F238E27FC236}">
                <a16:creationId xmlns:a16="http://schemas.microsoft.com/office/drawing/2014/main" id="{F166ADFE-46C8-40A5-AB05-A7D33DC5C222}"/>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800" name="Picture 799" descr="Text&#10;&#10;Description automatically generated">
            <a:extLst>
              <a:ext uri="{FF2B5EF4-FFF2-40B4-BE49-F238E27FC236}">
                <a16:creationId xmlns:a16="http://schemas.microsoft.com/office/drawing/2014/main" id="{27D8DDC0-E570-4532-A0F1-120FDC56E7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sp>
        <p:nvSpPr>
          <p:cNvPr id="22" name="Rectangle 21">
            <a:extLst>
              <a:ext uri="{FF2B5EF4-FFF2-40B4-BE49-F238E27FC236}">
                <a16:creationId xmlns:a16="http://schemas.microsoft.com/office/drawing/2014/main" id="{5260274E-DBA9-4433-B2B0-C87875A7F80E}"/>
              </a:ext>
            </a:extLst>
          </p:cNvPr>
          <p:cNvSpPr/>
          <p:nvPr/>
        </p:nvSpPr>
        <p:spPr>
          <a:xfrm>
            <a:off x="11113476" y="105507"/>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23" name="Graphic 22">
            <a:extLst>
              <a:ext uri="{FF2B5EF4-FFF2-40B4-BE49-F238E27FC236}">
                <a16:creationId xmlns:a16="http://schemas.microsoft.com/office/drawing/2014/main" id="{A507D2DF-0C99-4EBD-8C41-C66619ED5F7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74639" y="152449"/>
            <a:ext cx="462675" cy="709197"/>
          </a:xfrm>
          <a:prstGeom prst="rect">
            <a:avLst/>
          </a:prstGeom>
        </p:spPr>
      </p:pic>
    </p:spTree>
    <p:extLst>
      <p:ext uri="{BB962C8B-B14F-4D97-AF65-F5344CB8AC3E}">
        <p14:creationId xmlns:p14="http://schemas.microsoft.com/office/powerpoint/2010/main" val="2324986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8D941ED3-20A0-4644-99BE-9B5013579F9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DA9D5F8-D0F3-4C36-818E-D20791E16B56}"/>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18" name="Picture 17" descr="Text&#10;&#10;Description automatically generated">
            <a:extLst>
              <a:ext uri="{FF2B5EF4-FFF2-40B4-BE49-F238E27FC236}">
                <a16:creationId xmlns:a16="http://schemas.microsoft.com/office/drawing/2014/main" id="{AFCBF2DA-0AF6-4511-B58D-284706F4BC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sp>
        <p:nvSpPr>
          <p:cNvPr id="23" name="Rectangle 22">
            <a:extLst>
              <a:ext uri="{FF2B5EF4-FFF2-40B4-BE49-F238E27FC236}">
                <a16:creationId xmlns:a16="http://schemas.microsoft.com/office/drawing/2014/main" id="{01B383B6-DFE3-4E72-AA66-C417D5E5ACB0}"/>
              </a:ext>
            </a:extLst>
          </p:cNvPr>
          <p:cNvSpPr/>
          <p:nvPr/>
        </p:nvSpPr>
        <p:spPr>
          <a:xfrm>
            <a:off x="11113476" y="105507"/>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24" name="Graphic 23">
            <a:extLst>
              <a:ext uri="{FF2B5EF4-FFF2-40B4-BE49-F238E27FC236}">
                <a16:creationId xmlns:a16="http://schemas.microsoft.com/office/drawing/2014/main" id="{707A01FA-2283-42D9-9837-EAF33BAD349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74639" y="152449"/>
            <a:ext cx="462675" cy="709197"/>
          </a:xfrm>
          <a:prstGeom prst="rect">
            <a:avLst/>
          </a:prstGeom>
        </p:spPr>
      </p:pic>
      <p:sp>
        <p:nvSpPr>
          <p:cNvPr id="7" name="TextBox 8">
            <a:extLst>
              <a:ext uri="{FF2B5EF4-FFF2-40B4-BE49-F238E27FC236}">
                <a16:creationId xmlns:a16="http://schemas.microsoft.com/office/drawing/2014/main" id="{4F3D5561-76DE-45E2-9799-53D6DA9EFB24}"/>
              </a:ext>
            </a:extLst>
          </p:cNvPr>
          <p:cNvSpPr txBox="1"/>
          <p:nvPr/>
        </p:nvSpPr>
        <p:spPr>
          <a:xfrm>
            <a:off x="212219" y="2459504"/>
            <a:ext cx="3501365" cy="2554545"/>
          </a:xfrm>
          <a:prstGeom prst="rect">
            <a:avLst/>
          </a:prstGeom>
          <a:noFill/>
        </p:spPr>
        <p:txBody>
          <a:bodyPr wrap="square">
            <a:spAutoFit/>
          </a:bodyPr>
          <a:lstStyle/>
          <a:p>
            <a:r>
              <a:rPr lang="pt-PT" sz="4000" dirty="0">
                <a:solidFill>
                  <a:srgbClr val="35475C"/>
                </a:solidFill>
                <a:latin typeface="Arial Black" panose="020B0A04020102020204" pitchFamily="34" charset="0"/>
              </a:rPr>
              <a:t>O Poder das Histórias Africanas</a:t>
            </a:r>
            <a:endParaRPr lang="en-IE" sz="4000" i="1" dirty="0">
              <a:solidFill>
                <a:srgbClr val="35475C"/>
              </a:solidFill>
              <a:latin typeface="Arial Black" panose="020B0A04020102020204" pitchFamily="34" charset="0"/>
            </a:endParaRPr>
          </a:p>
        </p:txBody>
      </p:sp>
    </p:spTree>
    <p:extLst>
      <p:ext uri="{BB962C8B-B14F-4D97-AF65-F5344CB8AC3E}">
        <p14:creationId xmlns:p14="http://schemas.microsoft.com/office/powerpoint/2010/main" val="17998158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53E60C6D-4E85-4E14-BCDF-BF15C241F7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E6A3848C-D3BE-4C27-B5E9-E9A17BA1147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98353" y="623020"/>
            <a:ext cx="4555700" cy="2684608"/>
          </a:xfrm>
          <a:custGeom>
            <a:avLst/>
            <a:gdLst/>
            <a:ahLst/>
            <a:cxnLst/>
            <a:rect l="l" t="t" r="r" b="b"/>
            <a:pathLst>
              <a:path w="4555700" h="2733294">
                <a:moveTo>
                  <a:pt x="82217" y="0"/>
                </a:moveTo>
                <a:lnTo>
                  <a:pt x="4473483" y="0"/>
                </a:lnTo>
                <a:cubicBezTo>
                  <a:pt x="4518890" y="0"/>
                  <a:pt x="4555700" y="36810"/>
                  <a:pt x="4555700" y="82217"/>
                </a:cubicBezTo>
                <a:lnTo>
                  <a:pt x="4555700" y="2651077"/>
                </a:lnTo>
                <a:cubicBezTo>
                  <a:pt x="4555700" y="2696484"/>
                  <a:pt x="4518890" y="2733294"/>
                  <a:pt x="4473483" y="2733294"/>
                </a:cubicBezTo>
                <a:lnTo>
                  <a:pt x="82217" y="2733294"/>
                </a:lnTo>
                <a:cubicBezTo>
                  <a:pt x="36810" y="2733294"/>
                  <a:pt x="0" y="2696484"/>
                  <a:pt x="0" y="2651077"/>
                </a:cubicBezTo>
                <a:lnTo>
                  <a:pt x="0" y="82217"/>
                </a:lnTo>
                <a:cubicBezTo>
                  <a:pt x="0" y="36810"/>
                  <a:pt x="36810" y="0"/>
                  <a:pt x="82217" y="0"/>
                </a:cubicBezTo>
                <a:close/>
              </a:path>
            </a:pathLst>
          </a:custGeom>
        </p:spPr>
      </p:pic>
      <p:sp>
        <p:nvSpPr>
          <p:cNvPr id="76" name="Freeform: Shape 75">
            <a:extLst>
              <a:ext uri="{FF2B5EF4-FFF2-40B4-BE49-F238E27FC236}">
                <a16:creationId xmlns:a16="http://schemas.microsoft.com/office/drawing/2014/main" id="{7D42D292-4C48-479B-9E59-E29CD9871C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4338" name="Picture 2" descr="Benin African Folktale for Read Ask Chat - Hireillo">
            <a:extLst>
              <a:ext uri="{FF2B5EF4-FFF2-40B4-BE49-F238E27FC236}">
                <a16:creationId xmlns:a16="http://schemas.microsoft.com/office/drawing/2014/main" id="{3F24C207-4FD4-4890-BF8F-CAD4DBEA52C2}"/>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98353" y="3526029"/>
            <a:ext cx="4555488" cy="2733293"/>
          </a:xfrm>
          <a:custGeom>
            <a:avLst/>
            <a:gdLst/>
            <a:ahLst/>
            <a:cxnLst/>
            <a:rect l="l" t="t" r="r" b="b"/>
            <a:pathLst>
              <a:path w="4438338" h="2323972">
                <a:moveTo>
                  <a:pt x="69905" y="0"/>
                </a:moveTo>
                <a:lnTo>
                  <a:pt x="4368433" y="0"/>
                </a:lnTo>
                <a:cubicBezTo>
                  <a:pt x="4407040" y="0"/>
                  <a:pt x="4438338" y="31298"/>
                  <a:pt x="4438338" y="69905"/>
                </a:cubicBezTo>
                <a:lnTo>
                  <a:pt x="4438338" y="2254067"/>
                </a:lnTo>
                <a:cubicBezTo>
                  <a:pt x="4438338" y="2292674"/>
                  <a:pt x="4407040" y="2323972"/>
                  <a:pt x="4368433" y="2323972"/>
                </a:cubicBezTo>
                <a:lnTo>
                  <a:pt x="69905" y="2323972"/>
                </a:lnTo>
                <a:cubicBezTo>
                  <a:pt x="31298" y="2323972"/>
                  <a:pt x="0" y="2292674"/>
                  <a:pt x="0" y="2254067"/>
                </a:cubicBezTo>
                <a:lnTo>
                  <a:pt x="0" y="69905"/>
                </a:lnTo>
                <a:cubicBezTo>
                  <a:pt x="0" y="31298"/>
                  <a:pt x="31298" y="0"/>
                  <a:pt x="69905" y="0"/>
                </a:cubicBezTo>
                <a:close/>
              </a:path>
            </a:pathLst>
          </a:custGeom>
          <a:noFill/>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id="{764D62B8-C6A3-4C06-9AB5-C7AD926F7F74}"/>
              </a:ext>
            </a:extLst>
          </p:cNvPr>
          <p:cNvSpPr txBox="1"/>
          <p:nvPr/>
        </p:nvSpPr>
        <p:spPr>
          <a:xfrm>
            <a:off x="6096410" y="2176516"/>
            <a:ext cx="5397237" cy="4150897"/>
          </a:xfrm>
          <a:prstGeom prst="rect">
            <a:avLst/>
          </a:prstGeom>
        </p:spPr>
        <p:txBody>
          <a:bodyPr vert="horz" lIns="91440" tIns="45720" rIns="91440" bIns="45720" rtlCol="0">
            <a:normAutofit fontScale="92500" lnSpcReduction="10000"/>
          </a:bodyPr>
          <a:lstStyle/>
          <a:p>
            <a:pPr>
              <a:lnSpc>
                <a:spcPct val="90000"/>
              </a:lnSpc>
              <a:spcAft>
                <a:spcPts val="1200"/>
              </a:spcAft>
            </a:pPr>
            <a:r>
              <a:rPr lang="pt-PT" sz="2400" dirty="0"/>
              <a:t>Uma história tem muitos propósitos:
Entretém, informa, e instrui</a:t>
            </a:r>
            <a:r>
              <a:rPr lang="en-US" sz="2400" dirty="0"/>
              <a:t>. </a:t>
            </a:r>
          </a:p>
          <a:p>
            <a:pPr lvl="7" indent="-228600">
              <a:lnSpc>
                <a:spcPct val="90000"/>
              </a:lnSpc>
              <a:spcAft>
                <a:spcPts val="1200"/>
              </a:spcAft>
              <a:buFont typeface="Arial" panose="020B0604020202020204" pitchFamily="34" charset="0"/>
              <a:buChar char="•"/>
            </a:pPr>
            <a:endParaRPr lang="en-US" sz="2400" dirty="0"/>
          </a:p>
          <a:p>
            <a:pPr>
              <a:lnSpc>
                <a:spcPct val="90000"/>
              </a:lnSpc>
              <a:spcAft>
                <a:spcPts val="1200"/>
              </a:spcAft>
            </a:pPr>
            <a:r>
              <a:rPr lang="pt-PT" sz="2400" dirty="0"/>
              <a:t>As histórias apoiam e reforçam as doutrinas básicas de uma cultura. 
</a:t>
            </a:r>
            <a:endParaRPr lang="en-US" sz="2400" dirty="0"/>
          </a:p>
          <a:p>
            <a:pPr>
              <a:lnSpc>
                <a:spcPct val="90000"/>
              </a:lnSpc>
              <a:spcAft>
                <a:spcPts val="1200"/>
              </a:spcAft>
            </a:pPr>
            <a:r>
              <a:rPr lang="pt-PT" sz="2400" dirty="0"/>
              <a:t>O contador de histórias descobriria e calcularia o que é certo e errado, corajoso e cobarde, e transformava isso numa história animada.
</a:t>
            </a:r>
            <a:endParaRPr lang="en-US" sz="2400" dirty="0"/>
          </a:p>
        </p:txBody>
      </p:sp>
      <p:sp>
        <p:nvSpPr>
          <p:cNvPr id="78" name="Arc 77">
            <a:extLst>
              <a:ext uri="{FF2B5EF4-FFF2-40B4-BE49-F238E27FC236}">
                <a16:creationId xmlns:a16="http://schemas.microsoft.com/office/drawing/2014/main" id="{533DF362-939D-4EEE-8DC4-6B54607E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95198">
            <a:off x="1539683" y="162676"/>
            <a:ext cx="4083433" cy="4083433"/>
          </a:xfrm>
          <a:prstGeom prst="arc">
            <a:avLst>
              <a:gd name="adj1" fmla="val 17445962"/>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97" name="Rectangle 796">
            <a:extLst>
              <a:ext uri="{FF2B5EF4-FFF2-40B4-BE49-F238E27FC236}">
                <a16:creationId xmlns:a16="http://schemas.microsoft.com/office/drawing/2014/main" id="{42938790-351F-44E5-B174-C9BF323FE894}"/>
              </a:ext>
            </a:extLst>
          </p:cNvPr>
          <p:cNvSpPr/>
          <p:nvPr/>
        </p:nvSpPr>
        <p:spPr>
          <a:xfrm>
            <a:off x="10435590" y="57150"/>
            <a:ext cx="1756410" cy="5634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sp>
        <p:nvSpPr>
          <p:cNvPr id="799" name="Rectangle 798">
            <a:extLst>
              <a:ext uri="{FF2B5EF4-FFF2-40B4-BE49-F238E27FC236}">
                <a16:creationId xmlns:a16="http://schemas.microsoft.com/office/drawing/2014/main" id="{F166ADFE-46C8-40A5-AB05-A7D33DC5C222}"/>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800" name="Picture 799" descr="Text&#10;&#10;Description automatically generated">
            <a:extLst>
              <a:ext uri="{FF2B5EF4-FFF2-40B4-BE49-F238E27FC236}">
                <a16:creationId xmlns:a16="http://schemas.microsoft.com/office/drawing/2014/main" id="{27D8DDC0-E570-4532-A0F1-120FDC56E7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sp>
        <p:nvSpPr>
          <p:cNvPr id="22" name="Rectangle 21">
            <a:extLst>
              <a:ext uri="{FF2B5EF4-FFF2-40B4-BE49-F238E27FC236}">
                <a16:creationId xmlns:a16="http://schemas.microsoft.com/office/drawing/2014/main" id="{5260274E-DBA9-4433-B2B0-C87875A7F80E}"/>
              </a:ext>
            </a:extLst>
          </p:cNvPr>
          <p:cNvSpPr/>
          <p:nvPr/>
        </p:nvSpPr>
        <p:spPr>
          <a:xfrm>
            <a:off x="11113476" y="105507"/>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23" name="Graphic 22">
            <a:extLst>
              <a:ext uri="{FF2B5EF4-FFF2-40B4-BE49-F238E27FC236}">
                <a16:creationId xmlns:a16="http://schemas.microsoft.com/office/drawing/2014/main" id="{A507D2DF-0C99-4EBD-8C41-C66619ED5F7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74639" y="152449"/>
            <a:ext cx="462675" cy="709197"/>
          </a:xfrm>
          <a:prstGeom prst="rect">
            <a:avLst/>
          </a:prstGeom>
        </p:spPr>
      </p:pic>
    </p:spTree>
    <p:extLst>
      <p:ext uri="{BB962C8B-B14F-4D97-AF65-F5344CB8AC3E}">
        <p14:creationId xmlns:p14="http://schemas.microsoft.com/office/powerpoint/2010/main" val="41240050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AF01E518-C33C-4016-9AF2-A35615136671}"/>
              </a:ext>
            </a:extLst>
          </p:cNvPr>
          <p:cNvSpPr/>
          <p:nvPr/>
        </p:nvSpPr>
        <p:spPr>
          <a:xfrm>
            <a:off x="0" y="6198244"/>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25" name="Picture 24" descr="Text&#10;&#10;Description automatically generated">
            <a:extLst>
              <a:ext uri="{FF2B5EF4-FFF2-40B4-BE49-F238E27FC236}">
                <a16:creationId xmlns:a16="http://schemas.microsoft.com/office/drawing/2014/main" id="{690947FD-64AB-4746-83F8-A7D42DF8F2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5341" y="6247302"/>
            <a:ext cx="1964299" cy="427819"/>
          </a:xfrm>
          <a:prstGeom prst="rect">
            <a:avLst/>
          </a:prstGeom>
        </p:spPr>
      </p:pic>
      <p:sp>
        <p:nvSpPr>
          <p:cNvPr id="26" name="Rectangle 25">
            <a:extLst>
              <a:ext uri="{FF2B5EF4-FFF2-40B4-BE49-F238E27FC236}">
                <a16:creationId xmlns:a16="http://schemas.microsoft.com/office/drawing/2014/main" id="{89B62EBC-739A-4B6E-BF62-8B2CC98A5899}"/>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27" name="Picture 26" descr="Text&#10;&#10;Description automatically generated">
            <a:extLst>
              <a:ext uri="{FF2B5EF4-FFF2-40B4-BE49-F238E27FC236}">
                <a16:creationId xmlns:a16="http://schemas.microsoft.com/office/drawing/2014/main" id="{B4C45CDC-5AFD-403D-A05E-4FD31FC150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pic>
        <p:nvPicPr>
          <p:cNvPr id="4" name="Graphic 3">
            <a:extLst>
              <a:ext uri="{FF2B5EF4-FFF2-40B4-BE49-F238E27FC236}">
                <a16:creationId xmlns:a16="http://schemas.microsoft.com/office/drawing/2014/main" id="{21F3ECEA-7A32-403D-8B50-76D41BFD5E3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3482" y="-13184"/>
            <a:ext cx="857250" cy="5667375"/>
          </a:xfrm>
          <a:prstGeom prst="rect">
            <a:avLst/>
          </a:prstGeom>
        </p:spPr>
      </p:pic>
      <p:sp>
        <p:nvSpPr>
          <p:cNvPr id="24" name="Rectangle 23">
            <a:extLst>
              <a:ext uri="{FF2B5EF4-FFF2-40B4-BE49-F238E27FC236}">
                <a16:creationId xmlns:a16="http://schemas.microsoft.com/office/drawing/2014/main" id="{9666A3B8-041F-476D-8FAA-2C2FDF4331C5}"/>
              </a:ext>
            </a:extLst>
          </p:cNvPr>
          <p:cNvSpPr/>
          <p:nvPr/>
        </p:nvSpPr>
        <p:spPr>
          <a:xfrm>
            <a:off x="11113476" y="105507"/>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29" name="Graphic 28">
            <a:extLst>
              <a:ext uri="{FF2B5EF4-FFF2-40B4-BE49-F238E27FC236}">
                <a16:creationId xmlns:a16="http://schemas.microsoft.com/office/drawing/2014/main" id="{D59192FA-3A30-468F-AC9E-28A70287C6F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74639" y="152449"/>
            <a:ext cx="462675" cy="709197"/>
          </a:xfrm>
          <a:prstGeom prst="rect">
            <a:avLst/>
          </a:prstGeom>
        </p:spPr>
      </p:pic>
      <p:sp>
        <p:nvSpPr>
          <p:cNvPr id="3" name="Title 2">
            <a:extLst>
              <a:ext uri="{FF2B5EF4-FFF2-40B4-BE49-F238E27FC236}">
                <a16:creationId xmlns:a16="http://schemas.microsoft.com/office/drawing/2014/main" id="{8CBCF3D3-6FA6-4326-BB33-B91B6D74A2B5}"/>
              </a:ext>
            </a:extLst>
          </p:cNvPr>
          <p:cNvSpPr>
            <a:spLocks noGrp="1"/>
          </p:cNvSpPr>
          <p:nvPr>
            <p:ph type="title"/>
          </p:nvPr>
        </p:nvSpPr>
        <p:spPr>
          <a:xfrm>
            <a:off x="1321714" y="273598"/>
            <a:ext cx="10870285" cy="1325563"/>
          </a:xfrm>
        </p:spPr>
        <p:txBody>
          <a:bodyPr>
            <a:noAutofit/>
          </a:bodyPr>
          <a:lstStyle/>
          <a:p>
            <a:r>
              <a:rPr lang="en-IE" sz="3000" dirty="0" err="1">
                <a:solidFill>
                  <a:srgbClr val="FA9C27"/>
                </a:solidFill>
                <a:latin typeface="Arial Black" panose="020B0A04020102020204" pitchFamily="34" charset="0"/>
              </a:rPr>
              <a:t>Módulo</a:t>
            </a:r>
            <a:r>
              <a:rPr lang="en-IE" sz="3000" dirty="0">
                <a:solidFill>
                  <a:srgbClr val="FA9C27"/>
                </a:solidFill>
                <a:latin typeface="Arial Black" panose="020B0A04020102020204" pitchFamily="34" charset="0"/>
              </a:rPr>
              <a:t> 1 </a:t>
            </a:r>
            <a:br>
              <a:rPr lang="en-IE" sz="3000" dirty="0">
                <a:solidFill>
                  <a:srgbClr val="FA9C27"/>
                </a:solidFill>
                <a:latin typeface="Arial Black" panose="020B0A04020102020204" pitchFamily="34" charset="0"/>
              </a:rPr>
            </a:br>
            <a:r>
              <a:rPr lang="pt-PT" sz="3000" dirty="0">
                <a:solidFill>
                  <a:srgbClr val="FA9C27"/>
                </a:solidFill>
                <a:latin typeface="Arial Black" panose="020B0A04020102020204" pitchFamily="34" charset="0"/>
              </a:rPr>
              <a:t>Introdução à Narrativa e Histórias Africanas</a:t>
            </a:r>
            <a:endParaRPr lang="en-IE" sz="3000" dirty="0">
              <a:solidFill>
                <a:srgbClr val="FA9C27"/>
              </a:solidFill>
              <a:latin typeface="Arial Black" panose="020B0A04020102020204" pitchFamily="34" charset="0"/>
            </a:endParaRPr>
          </a:p>
        </p:txBody>
      </p:sp>
      <p:sp>
        <p:nvSpPr>
          <p:cNvPr id="10" name="Title 2">
            <a:extLst>
              <a:ext uri="{FF2B5EF4-FFF2-40B4-BE49-F238E27FC236}">
                <a16:creationId xmlns:a16="http://schemas.microsoft.com/office/drawing/2014/main" id="{19F8C224-3E1A-4225-912D-DB63D3F0A5D3}"/>
              </a:ext>
            </a:extLst>
          </p:cNvPr>
          <p:cNvSpPr txBox="1">
            <a:spLocks/>
          </p:cNvSpPr>
          <p:nvPr/>
        </p:nvSpPr>
        <p:spPr>
          <a:xfrm>
            <a:off x="1710732" y="1997631"/>
            <a:ext cx="10481267" cy="325808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E" sz="6000" dirty="0" err="1">
                <a:solidFill>
                  <a:srgbClr val="FD3259"/>
                </a:solidFill>
                <a:latin typeface="Arial Black" panose="020B0A04020102020204" pitchFamily="34" charset="0"/>
              </a:rPr>
              <a:t>Resultados</a:t>
            </a:r>
            <a:r>
              <a:rPr lang="en-IE" sz="6000" dirty="0">
                <a:solidFill>
                  <a:srgbClr val="FD3259"/>
                </a:solidFill>
                <a:latin typeface="Arial Black" panose="020B0A04020102020204" pitchFamily="34" charset="0"/>
              </a:rPr>
              <a:t> da </a:t>
            </a:r>
            <a:r>
              <a:rPr lang="en-IE" sz="6000" dirty="0" err="1">
                <a:solidFill>
                  <a:srgbClr val="FD3259"/>
                </a:solidFill>
                <a:latin typeface="Arial Black" panose="020B0A04020102020204" pitchFamily="34" charset="0"/>
              </a:rPr>
              <a:t>Aprendizagem</a:t>
            </a:r>
            <a:r>
              <a:rPr lang="en-IE" sz="6000" dirty="0">
                <a:solidFill>
                  <a:srgbClr val="FD3259"/>
                </a:solidFill>
                <a:latin typeface="Arial Black" panose="020B0A04020102020204" pitchFamily="34" charset="0"/>
              </a:rPr>
              <a:t>
</a:t>
            </a:r>
            <a:endParaRPr lang="en-IE" sz="6000" dirty="0"/>
          </a:p>
        </p:txBody>
      </p:sp>
    </p:spTree>
    <p:extLst>
      <p:ext uri="{BB962C8B-B14F-4D97-AF65-F5344CB8AC3E}">
        <p14:creationId xmlns:p14="http://schemas.microsoft.com/office/powerpoint/2010/main" val="10119739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8D941ED3-20A0-4644-99BE-9B5013579F9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DA9D5F8-D0F3-4C36-818E-D20791E16B56}"/>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18" name="Picture 17" descr="Text&#10;&#10;Description automatically generated">
            <a:extLst>
              <a:ext uri="{FF2B5EF4-FFF2-40B4-BE49-F238E27FC236}">
                <a16:creationId xmlns:a16="http://schemas.microsoft.com/office/drawing/2014/main" id="{AFCBF2DA-0AF6-4511-B58D-284706F4BC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sp>
        <p:nvSpPr>
          <p:cNvPr id="23" name="Rectangle 22">
            <a:extLst>
              <a:ext uri="{FF2B5EF4-FFF2-40B4-BE49-F238E27FC236}">
                <a16:creationId xmlns:a16="http://schemas.microsoft.com/office/drawing/2014/main" id="{01B383B6-DFE3-4E72-AA66-C417D5E5ACB0}"/>
              </a:ext>
            </a:extLst>
          </p:cNvPr>
          <p:cNvSpPr/>
          <p:nvPr/>
        </p:nvSpPr>
        <p:spPr>
          <a:xfrm>
            <a:off x="11113476" y="105507"/>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24" name="Graphic 23">
            <a:extLst>
              <a:ext uri="{FF2B5EF4-FFF2-40B4-BE49-F238E27FC236}">
                <a16:creationId xmlns:a16="http://schemas.microsoft.com/office/drawing/2014/main" id="{707A01FA-2283-42D9-9837-EAF33BAD349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74639" y="152449"/>
            <a:ext cx="462675" cy="709197"/>
          </a:xfrm>
          <a:prstGeom prst="rect">
            <a:avLst/>
          </a:prstGeom>
        </p:spPr>
      </p:pic>
      <p:sp>
        <p:nvSpPr>
          <p:cNvPr id="7" name="TextBox 8">
            <a:extLst>
              <a:ext uri="{FF2B5EF4-FFF2-40B4-BE49-F238E27FC236}">
                <a16:creationId xmlns:a16="http://schemas.microsoft.com/office/drawing/2014/main" id="{4F3D5561-76DE-45E2-9799-53D6DA9EFB24}"/>
              </a:ext>
            </a:extLst>
          </p:cNvPr>
          <p:cNvSpPr txBox="1"/>
          <p:nvPr/>
        </p:nvSpPr>
        <p:spPr>
          <a:xfrm>
            <a:off x="235341" y="2151727"/>
            <a:ext cx="3006842" cy="3170099"/>
          </a:xfrm>
          <a:prstGeom prst="rect">
            <a:avLst/>
          </a:prstGeom>
          <a:noFill/>
        </p:spPr>
        <p:txBody>
          <a:bodyPr wrap="square">
            <a:spAutoFit/>
          </a:bodyPr>
          <a:lstStyle/>
          <a:p>
            <a:r>
              <a:rPr lang="pt-PT" sz="4000" dirty="0">
                <a:solidFill>
                  <a:srgbClr val="35475C"/>
                </a:solidFill>
                <a:latin typeface="Arial Black" panose="020B0A04020102020204" pitchFamily="34" charset="0"/>
              </a:rPr>
              <a:t>Lições Morais das Histórias Africanas</a:t>
            </a:r>
            <a:endParaRPr lang="en-IE" sz="4000" i="1" dirty="0">
              <a:solidFill>
                <a:srgbClr val="35475C"/>
              </a:solidFill>
              <a:latin typeface="Arial Black" panose="020B0A04020102020204" pitchFamily="34" charset="0"/>
            </a:endParaRPr>
          </a:p>
        </p:txBody>
      </p:sp>
    </p:spTree>
    <p:extLst>
      <p:ext uri="{BB962C8B-B14F-4D97-AF65-F5344CB8AC3E}">
        <p14:creationId xmlns:p14="http://schemas.microsoft.com/office/powerpoint/2010/main" val="16606595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53E60C6D-4E85-4E14-BCDF-BF15C241F7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E6A3848C-D3BE-4C27-B5E9-E9A17BA1147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98353" y="623020"/>
            <a:ext cx="4555700" cy="2684608"/>
          </a:xfrm>
          <a:custGeom>
            <a:avLst/>
            <a:gdLst/>
            <a:ahLst/>
            <a:cxnLst/>
            <a:rect l="l" t="t" r="r" b="b"/>
            <a:pathLst>
              <a:path w="4555700" h="2733294">
                <a:moveTo>
                  <a:pt x="82217" y="0"/>
                </a:moveTo>
                <a:lnTo>
                  <a:pt x="4473483" y="0"/>
                </a:lnTo>
                <a:cubicBezTo>
                  <a:pt x="4518890" y="0"/>
                  <a:pt x="4555700" y="36810"/>
                  <a:pt x="4555700" y="82217"/>
                </a:cubicBezTo>
                <a:lnTo>
                  <a:pt x="4555700" y="2651077"/>
                </a:lnTo>
                <a:cubicBezTo>
                  <a:pt x="4555700" y="2696484"/>
                  <a:pt x="4518890" y="2733294"/>
                  <a:pt x="4473483" y="2733294"/>
                </a:cubicBezTo>
                <a:lnTo>
                  <a:pt x="82217" y="2733294"/>
                </a:lnTo>
                <a:cubicBezTo>
                  <a:pt x="36810" y="2733294"/>
                  <a:pt x="0" y="2696484"/>
                  <a:pt x="0" y="2651077"/>
                </a:cubicBezTo>
                <a:lnTo>
                  <a:pt x="0" y="82217"/>
                </a:lnTo>
                <a:cubicBezTo>
                  <a:pt x="0" y="36810"/>
                  <a:pt x="36810" y="0"/>
                  <a:pt x="82217" y="0"/>
                </a:cubicBezTo>
                <a:close/>
              </a:path>
            </a:pathLst>
          </a:custGeom>
        </p:spPr>
      </p:pic>
      <p:sp>
        <p:nvSpPr>
          <p:cNvPr id="76" name="Freeform: Shape 75">
            <a:extLst>
              <a:ext uri="{FF2B5EF4-FFF2-40B4-BE49-F238E27FC236}">
                <a16:creationId xmlns:a16="http://schemas.microsoft.com/office/drawing/2014/main" id="{7D42D292-4C48-479B-9E59-E29CD9871C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5362" name="Picture 2" descr="The African Trickster | Readers Unbound">
            <a:extLst>
              <a:ext uri="{FF2B5EF4-FFF2-40B4-BE49-F238E27FC236}">
                <a16:creationId xmlns:a16="http://schemas.microsoft.com/office/drawing/2014/main" id="{0E2F0F4B-43BA-4873-B166-41DD9AE5F21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96108" y="3411387"/>
            <a:ext cx="1824473" cy="2733293"/>
          </a:xfrm>
          <a:custGeom>
            <a:avLst/>
            <a:gdLst/>
            <a:ahLst/>
            <a:cxnLst/>
            <a:rect l="l" t="t" r="r" b="b"/>
            <a:pathLst>
              <a:path w="4438338" h="2323972">
                <a:moveTo>
                  <a:pt x="69905" y="0"/>
                </a:moveTo>
                <a:lnTo>
                  <a:pt x="4368433" y="0"/>
                </a:lnTo>
                <a:cubicBezTo>
                  <a:pt x="4407040" y="0"/>
                  <a:pt x="4438338" y="31298"/>
                  <a:pt x="4438338" y="69905"/>
                </a:cubicBezTo>
                <a:lnTo>
                  <a:pt x="4438338" y="2254067"/>
                </a:lnTo>
                <a:cubicBezTo>
                  <a:pt x="4438338" y="2292674"/>
                  <a:pt x="4407040" y="2323972"/>
                  <a:pt x="4368433" y="2323972"/>
                </a:cubicBezTo>
                <a:lnTo>
                  <a:pt x="69905" y="2323972"/>
                </a:lnTo>
                <a:cubicBezTo>
                  <a:pt x="31298" y="2323972"/>
                  <a:pt x="0" y="2292674"/>
                  <a:pt x="0" y="2254067"/>
                </a:cubicBezTo>
                <a:lnTo>
                  <a:pt x="0" y="69905"/>
                </a:lnTo>
                <a:cubicBezTo>
                  <a:pt x="0" y="31298"/>
                  <a:pt x="31298" y="0"/>
                  <a:pt x="69905" y="0"/>
                </a:cubicBezTo>
                <a:close/>
              </a:path>
            </a:pathLst>
          </a:custGeom>
          <a:noFill/>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id="{764D62B8-C6A3-4C06-9AB5-C7AD926F7F74}"/>
              </a:ext>
            </a:extLst>
          </p:cNvPr>
          <p:cNvSpPr txBox="1"/>
          <p:nvPr/>
        </p:nvSpPr>
        <p:spPr>
          <a:xfrm>
            <a:off x="2672863" y="3307628"/>
            <a:ext cx="9055716" cy="3323494"/>
          </a:xfrm>
          <a:prstGeom prst="rect">
            <a:avLst/>
          </a:prstGeom>
        </p:spPr>
        <p:txBody>
          <a:bodyPr vert="horz" lIns="91440" tIns="45720" rIns="91440" bIns="45720" rtlCol="0">
            <a:normAutofit fontScale="70000" lnSpcReduction="20000"/>
          </a:bodyPr>
          <a:lstStyle/>
          <a:p>
            <a:pPr>
              <a:lnSpc>
                <a:spcPct val="90000"/>
              </a:lnSpc>
              <a:spcAft>
                <a:spcPts val="1200"/>
              </a:spcAft>
            </a:pPr>
            <a:r>
              <a:rPr lang="pt-PT" sz="2800" dirty="0"/>
              <a:t>Histórias africanas têm sido usadas para interpretar o universo, resolver fenómenos naturais e físicos, ensinar moral, defender valores culturais, transmitir técnicas de sobrevivência e louvar a Deus.
Histórias de </a:t>
            </a:r>
            <a:r>
              <a:rPr lang="pt-PT" sz="2800" dirty="0" err="1"/>
              <a:t>trickster</a:t>
            </a:r>
            <a:r>
              <a:rPr lang="pt-PT" sz="2800" dirty="0"/>
              <a:t> podem ser encontradas numa variedade de culturas africanas. Animais com características humanas são usados em histórias enganadoras para transmitir sabedoria. Os animais também são usados nestas histórias para ajudar as pessoas a entender a natureza e o comportamento humano. Estas histórias são extremamente importantes dentro da cultura em que são encontradas. As histórias de truques com animais são para ser divertidas e educativas. Os animais são usados de várias maneiras para retratar as forças e fraquezas humanas.
</a:t>
            </a:r>
            <a:endParaRPr lang="en-US" sz="2800" dirty="0"/>
          </a:p>
          <a:p>
            <a:pPr>
              <a:lnSpc>
                <a:spcPct val="90000"/>
              </a:lnSpc>
              <a:spcAft>
                <a:spcPts val="1200"/>
              </a:spcAft>
            </a:pPr>
            <a:r>
              <a:rPr lang="en-US" sz="2800" dirty="0"/>
              <a:t>(Yale National Initiative, 2008)</a:t>
            </a:r>
          </a:p>
        </p:txBody>
      </p:sp>
      <p:sp>
        <p:nvSpPr>
          <p:cNvPr id="78" name="Arc 77">
            <a:extLst>
              <a:ext uri="{FF2B5EF4-FFF2-40B4-BE49-F238E27FC236}">
                <a16:creationId xmlns:a16="http://schemas.microsoft.com/office/drawing/2014/main" id="{533DF362-939D-4EEE-8DC4-6B54607E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95198">
            <a:off x="1539683" y="162676"/>
            <a:ext cx="4083433" cy="4083433"/>
          </a:xfrm>
          <a:prstGeom prst="arc">
            <a:avLst>
              <a:gd name="adj1" fmla="val 17445962"/>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97" name="Rectangle 796">
            <a:extLst>
              <a:ext uri="{FF2B5EF4-FFF2-40B4-BE49-F238E27FC236}">
                <a16:creationId xmlns:a16="http://schemas.microsoft.com/office/drawing/2014/main" id="{42938790-351F-44E5-B174-C9BF323FE894}"/>
              </a:ext>
            </a:extLst>
          </p:cNvPr>
          <p:cNvSpPr/>
          <p:nvPr/>
        </p:nvSpPr>
        <p:spPr>
          <a:xfrm>
            <a:off x="10435590" y="57150"/>
            <a:ext cx="1756410" cy="5634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sp>
        <p:nvSpPr>
          <p:cNvPr id="799" name="Rectangle 798">
            <a:extLst>
              <a:ext uri="{FF2B5EF4-FFF2-40B4-BE49-F238E27FC236}">
                <a16:creationId xmlns:a16="http://schemas.microsoft.com/office/drawing/2014/main" id="{F166ADFE-46C8-40A5-AB05-A7D33DC5C222}"/>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800" name="Picture 799" descr="Text&#10;&#10;Description automatically generated">
            <a:extLst>
              <a:ext uri="{FF2B5EF4-FFF2-40B4-BE49-F238E27FC236}">
                <a16:creationId xmlns:a16="http://schemas.microsoft.com/office/drawing/2014/main" id="{27D8DDC0-E570-4532-A0F1-120FDC56E7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sp>
        <p:nvSpPr>
          <p:cNvPr id="22" name="Rectangle 21">
            <a:extLst>
              <a:ext uri="{FF2B5EF4-FFF2-40B4-BE49-F238E27FC236}">
                <a16:creationId xmlns:a16="http://schemas.microsoft.com/office/drawing/2014/main" id="{5260274E-DBA9-4433-B2B0-C87875A7F80E}"/>
              </a:ext>
            </a:extLst>
          </p:cNvPr>
          <p:cNvSpPr/>
          <p:nvPr/>
        </p:nvSpPr>
        <p:spPr>
          <a:xfrm>
            <a:off x="11113476" y="105507"/>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23" name="Graphic 22">
            <a:extLst>
              <a:ext uri="{FF2B5EF4-FFF2-40B4-BE49-F238E27FC236}">
                <a16:creationId xmlns:a16="http://schemas.microsoft.com/office/drawing/2014/main" id="{A507D2DF-0C99-4EBD-8C41-C66619ED5F7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74639" y="152449"/>
            <a:ext cx="462675" cy="709197"/>
          </a:xfrm>
          <a:prstGeom prst="rect">
            <a:avLst/>
          </a:prstGeom>
        </p:spPr>
      </p:pic>
      <p:sp>
        <p:nvSpPr>
          <p:cNvPr id="14" name="CuadroTexto 13">
            <a:extLst>
              <a:ext uri="{FF2B5EF4-FFF2-40B4-BE49-F238E27FC236}">
                <a16:creationId xmlns:a16="http://schemas.microsoft.com/office/drawing/2014/main" id="{1BA40BD6-7D91-47BC-9142-7CF204F7143A}"/>
              </a:ext>
            </a:extLst>
          </p:cNvPr>
          <p:cNvSpPr txBox="1"/>
          <p:nvPr/>
        </p:nvSpPr>
        <p:spPr>
          <a:xfrm>
            <a:off x="6064735" y="659882"/>
            <a:ext cx="5541241" cy="2573012"/>
          </a:xfrm>
          <a:prstGeom prst="rect">
            <a:avLst/>
          </a:prstGeom>
          <a:noFill/>
        </p:spPr>
        <p:txBody>
          <a:bodyPr wrap="square">
            <a:spAutoFit/>
          </a:bodyPr>
          <a:lstStyle/>
          <a:p>
            <a:pPr>
              <a:lnSpc>
                <a:spcPct val="90000"/>
              </a:lnSpc>
              <a:spcAft>
                <a:spcPts val="1200"/>
              </a:spcAft>
            </a:pPr>
            <a:r>
              <a:rPr lang="pt-PT" sz="2400" dirty="0"/>
              <a:t>A principal lição das histórias orais africanas é ensinar e impactar os princípios morais, ao mesmo tempo que proporciona às crianças um sentido de identidade e pertença.
Os jovens aprenderão valiosas lições de vida.</a:t>
            </a:r>
            <a:endParaRPr lang="en-US" sz="2400" dirty="0"/>
          </a:p>
        </p:txBody>
      </p:sp>
    </p:spTree>
    <p:extLst>
      <p:ext uri="{BB962C8B-B14F-4D97-AF65-F5344CB8AC3E}">
        <p14:creationId xmlns:p14="http://schemas.microsoft.com/office/powerpoint/2010/main" val="31801667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8D941ED3-20A0-4644-99BE-9B5013579F9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DA9D5F8-D0F3-4C36-818E-D20791E16B56}"/>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18" name="Picture 17" descr="Text&#10;&#10;Description automatically generated">
            <a:extLst>
              <a:ext uri="{FF2B5EF4-FFF2-40B4-BE49-F238E27FC236}">
                <a16:creationId xmlns:a16="http://schemas.microsoft.com/office/drawing/2014/main" id="{AFCBF2DA-0AF6-4511-B58D-284706F4BC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sp>
        <p:nvSpPr>
          <p:cNvPr id="23" name="Rectangle 22">
            <a:extLst>
              <a:ext uri="{FF2B5EF4-FFF2-40B4-BE49-F238E27FC236}">
                <a16:creationId xmlns:a16="http://schemas.microsoft.com/office/drawing/2014/main" id="{01B383B6-DFE3-4E72-AA66-C417D5E5ACB0}"/>
              </a:ext>
            </a:extLst>
          </p:cNvPr>
          <p:cNvSpPr/>
          <p:nvPr/>
        </p:nvSpPr>
        <p:spPr>
          <a:xfrm>
            <a:off x="11113476" y="105507"/>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24" name="Graphic 23">
            <a:extLst>
              <a:ext uri="{FF2B5EF4-FFF2-40B4-BE49-F238E27FC236}">
                <a16:creationId xmlns:a16="http://schemas.microsoft.com/office/drawing/2014/main" id="{707A01FA-2283-42D9-9837-EAF33BAD349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74639" y="152449"/>
            <a:ext cx="462675" cy="709197"/>
          </a:xfrm>
          <a:prstGeom prst="rect">
            <a:avLst/>
          </a:prstGeom>
        </p:spPr>
      </p:pic>
      <p:sp>
        <p:nvSpPr>
          <p:cNvPr id="7" name="TextBox 8">
            <a:extLst>
              <a:ext uri="{FF2B5EF4-FFF2-40B4-BE49-F238E27FC236}">
                <a16:creationId xmlns:a16="http://schemas.microsoft.com/office/drawing/2014/main" id="{4F3D5561-76DE-45E2-9799-53D6DA9EFB24}"/>
              </a:ext>
            </a:extLst>
          </p:cNvPr>
          <p:cNvSpPr txBox="1"/>
          <p:nvPr/>
        </p:nvSpPr>
        <p:spPr>
          <a:xfrm>
            <a:off x="235340" y="1843950"/>
            <a:ext cx="3244977" cy="3785652"/>
          </a:xfrm>
          <a:prstGeom prst="rect">
            <a:avLst/>
          </a:prstGeom>
          <a:noFill/>
        </p:spPr>
        <p:txBody>
          <a:bodyPr wrap="square">
            <a:spAutoFit/>
          </a:bodyPr>
          <a:lstStyle/>
          <a:p>
            <a:r>
              <a:rPr lang="pt-PT" sz="4000" dirty="0">
                <a:solidFill>
                  <a:srgbClr val="35475C"/>
                </a:solidFill>
                <a:latin typeface="Arial Black" panose="020B0A04020102020204" pitchFamily="34" charset="0"/>
              </a:rPr>
              <a:t>Provérbios e Parábolas em Histórias Africanas</a:t>
            </a:r>
            <a:endParaRPr lang="en-IE" sz="4000" i="1" dirty="0">
              <a:solidFill>
                <a:srgbClr val="35475C"/>
              </a:solidFill>
              <a:latin typeface="Arial Black" panose="020B0A04020102020204" pitchFamily="34" charset="0"/>
            </a:endParaRPr>
          </a:p>
        </p:txBody>
      </p:sp>
    </p:spTree>
    <p:extLst>
      <p:ext uri="{BB962C8B-B14F-4D97-AF65-F5344CB8AC3E}">
        <p14:creationId xmlns:p14="http://schemas.microsoft.com/office/powerpoint/2010/main" val="894212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6386" name="Picture 2" descr="Varoom 37 – Folio illustrators Shotopop and Keith Hau – The AOI">
            <a:extLst>
              <a:ext uri="{FF2B5EF4-FFF2-40B4-BE49-F238E27FC236}">
                <a16:creationId xmlns:a16="http://schemas.microsoft.com/office/drawing/2014/main" id="{1E0D2F67-0475-406A-A0D3-7CA5BB2144A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723" r="1" b="1"/>
          <a:stretch/>
        </p:blipFill>
        <p:spPr bwMode="auto">
          <a:xfrm>
            <a:off x="-7366" y="10"/>
            <a:ext cx="4855591" cy="6857990"/>
          </a:xfrm>
          <a:custGeom>
            <a:avLst/>
            <a:gdLst/>
            <a:ahLst/>
            <a:cxnLst/>
            <a:rect l="l" t="t" r="r" b="b"/>
            <a:pathLst>
              <a:path w="4636517" h="6858000">
                <a:moveTo>
                  <a:pt x="0" y="0"/>
                </a:moveTo>
                <a:lnTo>
                  <a:pt x="4636517" y="0"/>
                </a:lnTo>
                <a:lnTo>
                  <a:pt x="4636517"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76" name="!!Arc">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 name="CuadroTexto 7">
            <a:extLst>
              <a:ext uri="{FF2B5EF4-FFF2-40B4-BE49-F238E27FC236}">
                <a16:creationId xmlns:a16="http://schemas.microsoft.com/office/drawing/2014/main" id="{764D62B8-C6A3-4C06-9AB5-C7AD926F7F74}"/>
              </a:ext>
            </a:extLst>
          </p:cNvPr>
          <p:cNvSpPr txBox="1"/>
          <p:nvPr/>
        </p:nvSpPr>
        <p:spPr>
          <a:xfrm>
            <a:off x="4855591" y="861646"/>
            <a:ext cx="6805839" cy="5595058"/>
          </a:xfrm>
          <a:prstGeom prst="rect">
            <a:avLst/>
          </a:prstGeom>
        </p:spPr>
        <p:txBody>
          <a:bodyPr vert="horz" lIns="91440" tIns="45720" rIns="91440" bIns="45720" rtlCol="0">
            <a:normAutofit fontScale="85000" lnSpcReduction="20000"/>
          </a:bodyPr>
          <a:lstStyle/>
          <a:p>
            <a:pPr>
              <a:lnSpc>
                <a:spcPct val="90000"/>
              </a:lnSpc>
              <a:spcAft>
                <a:spcPts val="1200"/>
              </a:spcAft>
            </a:pPr>
            <a:r>
              <a:rPr lang="pt-PT" sz="2400" dirty="0"/>
              <a:t>O uso de provérbios e parábolas africanos na narrativa oral demonstra a sabedoria coletiva do povo enquanto expressam o seu significado, sentimento, pensamento e estruturas de expressão.
Isto é fundamental no que diz respeito a questões sociais, éticas e culturais.
A história é uma forma primária de tradição oral, usada principalmente para transmitir cultura, experiência e valores, mas o uso de provérbios e parábolas aumentaria o peso e significado de uma história. Nas sociedades orais, provérbios e parábolas também são usados para transmitir conhecimentos antigos, sabedoria, sentimentos profundos e atitudes.
Seria quase impossível compreender as literaturas africanas sem primeiro estudar uma cultura específica e as suas tradições, a partir das quais os escritores africanos desenham temas e valores, estruturas e enredos narrativos, ritmos e estilos, imagens e metáforas, e princípios artísticos e éticos.
O objetivo de usar provérbios e parábolas é alcançar a harmonia e sabedoria da comunidade, ao mesmo tempo que expõe o mau comportamento antissocial.
 </a:t>
            </a:r>
            <a:r>
              <a:rPr lang="en-US" sz="2400" dirty="0"/>
              <a:t>(</a:t>
            </a:r>
            <a:r>
              <a:rPr lang="en-US" sz="2400" dirty="0" err="1"/>
              <a:t>Tuwe</a:t>
            </a:r>
            <a:r>
              <a:rPr lang="en-US" sz="2400" dirty="0"/>
              <a:t>, 2015)</a:t>
            </a:r>
          </a:p>
        </p:txBody>
      </p:sp>
      <p:sp>
        <p:nvSpPr>
          <p:cNvPr id="797" name="Rectangle 796">
            <a:extLst>
              <a:ext uri="{FF2B5EF4-FFF2-40B4-BE49-F238E27FC236}">
                <a16:creationId xmlns:a16="http://schemas.microsoft.com/office/drawing/2014/main" id="{42938790-351F-44E5-B174-C9BF323FE894}"/>
              </a:ext>
            </a:extLst>
          </p:cNvPr>
          <p:cNvSpPr/>
          <p:nvPr/>
        </p:nvSpPr>
        <p:spPr>
          <a:xfrm>
            <a:off x="10435590" y="57150"/>
            <a:ext cx="1756410" cy="5634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sp>
        <p:nvSpPr>
          <p:cNvPr id="799" name="Rectangle 798">
            <a:extLst>
              <a:ext uri="{FF2B5EF4-FFF2-40B4-BE49-F238E27FC236}">
                <a16:creationId xmlns:a16="http://schemas.microsoft.com/office/drawing/2014/main" id="{F166ADFE-46C8-40A5-AB05-A7D33DC5C222}"/>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800" name="Picture 799" descr="Text&#10;&#10;Description automatically generated">
            <a:extLst>
              <a:ext uri="{FF2B5EF4-FFF2-40B4-BE49-F238E27FC236}">
                <a16:creationId xmlns:a16="http://schemas.microsoft.com/office/drawing/2014/main" id="{27D8DDC0-E570-4532-A0F1-120FDC56E7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sp>
        <p:nvSpPr>
          <p:cNvPr id="22" name="Rectangle 21">
            <a:extLst>
              <a:ext uri="{FF2B5EF4-FFF2-40B4-BE49-F238E27FC236}">
                <a16:creationId xmlns:a16="http://schemas.microsoft.com/office/drawing/2014/main" id="{5260274E-DBA9-4433-B2B0-C87875A7F80E}"/>
              </a:ext>
            </a:extLst>
          </p:cNvPr>
          <p:cNvSpPr/>
          <p:nvPr/>
        </p:nvSpPr>
        <p:spPr>
          <a:xfrm>
            <a:off x="11113476" y="105507"/>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23" name="Graphic 22">
            <a:extLst>
              <a:ext uri="{FF2B5EF4-FFF2-40B4-BE49-F238E27FC236}">
                <a16:creationId xmlns:a16="http://schemas.microsoft.com/office/drawing/2014/main" id="{A507D2DF-0C99-4EBD-8C41-C66619ED5F7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374639" y="152449"/>
            <a:ext cx="462675" cy="709197"/>
          </a:xfrm>
          <a:prstGeom prst="rect">
            <a:avLst/>
          </a:prstGeom>
        </p:spPr>
      </p:pic>
    </p:spTree>
    <p:extLst>
      <p:ext uri="{BB962C8B-B14F-4D97-AF65-F5344CB8AC3E}">
        <p14:creationId xmlns:p14="http://schemas.microsoft.com/office/powerpoint/2010/main" val="7789375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DE649EF9-5553-4BC9-802D-E5727617024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19" name="Graphic 18">
            <a:extLst>
              <a:ext uri="{FF2B5EF4-FFF2-40B4-BE49-F238E27FC236}">
                <a16:creationId xmlns:a16="http://schemas.microsoft.com/office/drawing/2014/main" id="{D0D085F6-C553-4A55-9352-6EC4949F87C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10836" y="461082"/>
            <a:ext cx="7363984" cy="4933766"/>
          </a:xfrm>
          <a:prstGeom prst="rect">
            <a:avLst/>
          </a:prstGeom>
        </p:spPr>
      </p:pic>
      <p:sp>
        <p:nvSpPr>
          <p:cNvPr id="10" name="Rectangle 9">
            <a:extLst>
              <a:ext uri="{FF2B5EF4-FFF2-40B4-BE49-F238E27FC236}">
                <a16:creationId xmlns:a16="http://schemas.microsoft.com/office/drawing/2014/main" id="{E249374D-3348-4A1C-9326-5E7780BA9123}"/>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11" name="Picture 10" descr="Text&#10;&#10;Description automatically generated">
            <a:extLst>
              <a:ext uri="{FF2B5EF4-FFF2-40B4-BE49-F238E27FC236}">
                <a16:creationId xmlns:a16="http://schemas.microsoft.com/office/drawing/2014/main" id="{6F8DC553-3085-417C-B38A-F5973F5C523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sp>
        <p:nvSpPr>
          <p:cNvPr id="12" name="Rectangle 11">
            <a:extLst>
              <a:ext uri="{FF2B5EF4-FFF2-40B4-BE49-F238E27FC236}">
                <a16:creationId xmlns:a16="http://schemas.microsoft.com/office/drawing/2014/main" id="{D105448E-D956-41DD-8A6E-1A1A50743E66}"/>
              </a:ext>
            </a:extLst>
          </p:cNvPr>
          <p:cNvSpPr/>
          <p:nvPr/>
        </p:nvSpPr>
        <p:spPr>
          <a:xfrm>
            <a:off x="11113476" y="105507"/>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13" name="Graphic 12">
            <a:extLst>
              <a:ext uri="{FF2B5EF4-FFF2-40B4-BE49-F238E27FC236}">
                <a16:creationId xmlns:a16="http://schemas.microsoft.com/office/drawing/2014/main" id="{7797828F-512B-4EBF-A670-1AF94F27F04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374639" y="152449"/>
            <a:ext cx="462675" cy="709197"/>
          </a:xfrm>
          <a:prstGeom prst="rect">
            <a:avLst/>
          </a:prstGeom>
        </p:spPr>
      </p:pic>
      <p:sp>
        <p:nvSpPr>
          <p:cNvPr id="8" name="TextBox 8">
            <a:extLst>
              <a:ext uri="{FF2B5EF4-FFF2-40B4-BE49-F238E27FC236}">
                <a16:creationId xmlns:a16="http://schemas.microsoft.com/office/drawing/2014/main" id="{077B579B-51EF-4E53-925A-938B66899B19}"/>
              </a:ext>
            </a:extLst>
          </p:cNvPr>
          <p:cNvSpPr txBox="1"/>
          <p:nvPr/>
        </p:nvSpPr>
        <p:spPr>
          <a:xfrm>
            <a:off x="2997272" y="2302278"/>
            <a:ext cx="6197455" cy="1200329"/>
          </a:xfrm>
          <a:prstGeom prst="rect">
            <a:avLst/>
          </a:prstGeom>
          <a:noFill/>
        </p:spPr>
        <p:txBody>
          <a:bodyPr wrap="square">
            <a:spAutoFit/>
          </a:bodyPr>
          <a:lstStyle/>
          <a:p>
            <a:pPr algn="ctr"/>
            <a:r>
              <a:rPr lang="en-IE" sz="3600" dirty="0" err="1">
                <a:solidFill>
                  <a:srgbClr val="35475C"/>
                </a:solidFill>
                <a:latin typeface="Arial Black" panose="020B0A04020102020204" pitchFamily="34" charset="0"/>
              </a:rPr>
              <a:t>Unidade</a:t>
            </a:r>
            <a:r>
              <a:rPr lang="en-IE" sz="3600" dirty="0">
                <a:solidFill>
                  <a:srgbClr val="35475C"/>
                </a:solidFill>
                <a:latin typeface="Arial Black" panose="020B0A04020102020204" pitchFamily="34" charset="0"/>
              </a:rPr>
              <a:t> 3
</a:t>
            </a:r>
            <a:r>
              <a:rPr lang="fr-FR" sz="3600" dirty="0">
                <a:solidFill>
                  <a:srgbClr val="35475C"/>
                </a:solidFill>
                <a:latin typeface="Arial Black" panose="020B0A04020102020204" pitchFamily="34" charset="0"/>
              </a:rPr>
              <a:t>O </a:t>
            </a:r>
            <a:r>
              <a:rPr lang="fr-FR" sz="3600" dirty="0" err="1">
                <a:solidFill>
                  <a:srgbClr val="35475C"/>
                </a:solidFill>
                <a:latin typeface="Arial Black" panose="020B0A04020102020204" pitchFamily="34" charset="0"/>
              </a:rPr>
              <a:t>papel</a:t>
            </a:r>
            <a:r>
              <a:rPr lang="fr-FR" sz="3600" dirty="0">
                <a:solidFill>
                  <a:srgbClr val="35475C"/>
                </a:solidFill>
                <a:latin typeface="Arial Black" panose="020B0A04020102020204" pitchFamily="34" charset="0"/>
              </a:rPr>
              <a:t> do Griot</a:t>
            </a:r>
            <a:endParaRPr lang="en-IE" sz="3600" dirty="0">
              <a:solidFill>
                <a:srgbClr val="35475C"/>
              </a:solidFill>
              <a:latin typeface="Arial Black" panose="020B0A04020102020204" pitchFamily="34" charset="0"/>
            </a:endParaRPr>
          </a:p>
        </p:txBody>
      </p:sp>
    </p:spTree>
    <p:extLst>
      <p:ext uri="{BB962C8B-B14F-4D97-AF65-F5344CB8AC3E}">
        <p14:creationId xmlns:p14="http://schemas.microsoft.com/office/powerpoint/2010/main" val="11946832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8D941ED3-20A0-4644-99BE-9B5013579F9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DA9D5F8-D0F3-4C36-818E-D20791E16B56}"/>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18" name="Picture 17" descr="Text&#10;&#10;Description automatically generated">
            <a:extLst>
              <a:ext uri="{FF2B5EF4-FFF2-40B4-BE49-F238E27FC236}">
                <a16:creationId xmlns:a16="http://schemas.microsoft.com/office/drawing/2014/main" id="{AFCBF2DA-0AF6-4511-B58D-284706F4BC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sp>
        <p:nvSpPr>
          <p:cNvPr id="23" name="Rectangle 22">
            <a:extLst>
              <a:ext uri="{FF2B5EF4-FFF2-40B4-BE49-F238E27FC236}">
                <a16:creationId xmlns:a16="http://schemas.microsoft.com/office/drawing/2014/main" id="{01B383B6-DFE3-4E72-AA66-C417D5E5ACB0}"/>
              </a:ext>
            </a:extLst>
          </p:cNvPr>
          <p:cNvSpPr/>
          <p:nvPr/>
        </p:nvSpPr>
        <p:spPr>
          <a:xfrm>
            <a:off x="11113476" y="105507"/>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24" name="Graphic 23">
            <a:extLst>
              <a:ext uri="{FF2B5EF4-FFF2-40B4-BE49-F238E27FC236}">
                <a16:creationId xmlns:a16="http://schemas.microsoft.com/office/drawing/2014/main" id="{707A01FA-2283-42D9-9837-EAF33BAD349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74639" y="152449"/>
            <a:ext cx="462675" cy="709197"/>
          </a:xfrm>
          <a:prstGeom prst="rect">
            <a:avLst/>
          </a:prstGeom>
        </p:spPr>
      </p:pic>
      <p:sp>
        <p:nvSpPr>
          <p:cNvPr id="7" name="TextBox 8">
            <a:extLst>
              <a:ext uri="{FF2B5EF4-FFF2-40B4-BE49-F238E27FC236}">
                <a16:creationId xmlns:a16="http://schemas.microsoft.com/office/drawing/2014/main" id="{4F3D5561-76DE-45E2-9799-53D6DA9EFB24}"/>
              </a:ext>
            </a:extLst>
          </p:cNvPr>
          <p:cNvSpPr txBox="1"/>
          <p:nvPr/>
        </p:nvSpPr>
        <p:spPr>
          <a:xfrm>
            <a:off x="235341" y="2767280"/>
            <a:ext cx="3244977" cy="1938992"/>
          </a:xfrm>
          <a:prstGeom prst="rect">
            <a:avLst/>
          </a:prstGeom>
          <a:noFill/>
        </p:spPr>
        <p:txBody>
          <a:bodyPr wrap="square">
            <a:spAutoFit/>
          </a:bodyPr>
          <a:lstStyle/>
          <a:p>
            <a:r>
              <a:rPr lang="en-US" sz="4000" dirty="0" err="1">
                <a:solidFill>
                  <a:srgbClr val="35475C"/>
                </a:solidFill>
                <a:latin typeface="Arial Black" panose="020B0A04020102020204" pitchFamily="34" charset="0"/>
              </a:rPr>
              <a:t>Origem</a:t>
            </a:r>
            <a:r>
              <a:rPr lang="en-US" sz="4000" dirty="0">
                <a:solidFill>
                  <a:srgbClr val="35475C"/>
                </a:solidFill>
                <a:latin typeface="Arial Black" panose="020B0A04020102020204" pitchFamily="34" charset="0"/>
              </a:rPr>
              <a:t> de Griot
</a:t>
            </a:r>
            <a:endParaRPr lang="en-IE" sz="4000" i="1" dirty="0">
              <a:solidFill>
                <a:srgbClr val="35475C"/>
              </a:solidFill>
              <a:latin typeface="Arial Black" panose="020B0A04020102020204" pitchFamily="34" charset="0"/>
            </a:endParaRPr>
          </a:p>
        </p:txBody>
      </p:sp>
    </p:spTree>
    <p:extLst>
      <p:ext uri="{BB962C8B-B14F-4D97-AF65-F5344CB8AC3E}">
        <p14:creationId xmlns:p14="http://schemas.microsoft.com/office/powerpoint/2010/main" val="42452339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1" name="Rectangle 100">
            <a:extLst>
              <a:ext uri="{FF2B5EF4-FFF2-40B4-BE49-F238E27FC236}">
                <a16:creationId xmlns:a16="http://schemas.microsoft.com/office/drawing/2014/main" id="{53E60C6D-4E85-4E14-BCDF-BF15C241F7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43 African Storyteller Illustrations &amp;amp; Clip Art - iStock">
            <a:extLst>
              <a:ext uri="{FF2B5EF4-FFF2-40B4-BE49-F238E27FC236}">
                <a16:creationId xmlns:a16="http://schemas.microsoft.com/office/drawing/2014/main" id="{408A4CC2-5D68-4983-B626-D433040FD25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98353" y="649866"/>
            <a:ext cx="4555700" cy="2630916"/>
          </a:xfrm>
          <a:custGeom>
            <a:avLst/>
            <a:gdLst/>
            <a:ahLst/>
            <a:cxnLst/>
            <a:rect l="l" t="t" r="r" b="b"/>
            <a:pathLst>
              <a:path w="4555700" h="2733294">
                <a:moveTo>
                  <a:pt x="82217" y="0"/>
                </a:moveTo>
                <a:lnTo>
                  <a:pt x="4473483" y="0"/>
                </a:lnTo>
                <a:cubicBezTo>
                  <a:pt x="4518890" y="0"/>
                  <a:pt x="4555700" y="36810"/>
                  <a:pt x="4555700" y="82217"/>
                </a:cubicBezTo>
                <a:lnTo>
                  <a:pt x="4555700" y="2651077"/>
                </a:lnTo>
                <a:cubicBezTo>
                  <a:pt x="4555700" y="2696484"/>
                  <a:pt x="4518890" y="2733294"/>
                  <a:pt x="4473483" y="2733294"/>
                </a:cubicBezTo>
                <a:lnTo>
                  <a:pt x="82217" y="2733294"/>
                </a:lnTo>
                <a:cubicBezTo>
                  <a:pt x="36810" y="2733294"/>
                  <a:pt x="0" y="2696484"/>
                  <a:pt x="0" y="2651077"/>
                </a:cubicBezTo>
                <a:lnTo>
                  <a:pt x="0" y="82217"/>
                </a:lnTo>
                <a:cubicBezTo>
                  <a:pt x="0" y="36810"/>
                  <a:pt x="36810" y="0"/>
                  <a:pt x="82217" y="0"/>
                </a:cubicBezTo>
                <a:close/>
              </a:path>
            </a:pathLst>
          </a:custGeom>
          <a:noFill/>
          <a:extLst>
            <a:ext uri="{909E8E84-426E-40DD-AFC4-6F175D3DCCD1}">
              <a14:hiddenFill xmlns:a14="http://schemas.microsoft.com/office/drawing/2010/main">
                <a:solidFill>
                  <a:srgbClr val="FFFFFF"/>
                </a:solidFill>
              </a14:hiddenFill>
            </a:ext>
          </a:extLst>
        </p:spPr>
      </p:pic>
      <p:sp>
        <p:nvSpPr>
          <p:cNvPr id="103" name="Freeform: Shape 102">
            <a:extLst>
              <a:ext uri="{FF2B5EF4-FFF2-40B4-BE49-F238E27FC236}">
                <a16:creationId xmlns:a16="http://schemas.microsoft.com/office/drawing/2014/main" id="{7D42D292-4C48-479B-9E59-E29CD9871C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Graphic 3">
            <a:extLst>
              <a:ext uri="{FF2B5EF4-FFF2-40B4-BE49-F238E27FC236}">
                <a16:creationId xmlns:a16="http://schemas.microsoft.com/office/drawing/2014/main" id="{E6A3848C-D3BE-4C27-B5E9-E9A17BA1147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8353" y="3550371"/>
            <a:ext cx="4555700" cy="2684608"/>
          </a:xfrm>
          <a:custGeom>
            <a:avLst/>
            <a:gdLst/>
            <a:ahLst/>
            <a:cxnLst/>
            <a:rect l="l" t="t" r="r" b="b"/>
            <a:pathLst>
              <a:path w="4438338" h="2323972">
                <a:moveTo>
                  <a:pt x="69905" y="0"/>
                </a:moveTo>
                <a:lnTo>
                  <a:pt x="4368433" y="0"/>
                </a:lnTo>
                <a:cubicBezTo>
                  <a:pt x="4407040" y="0"/>
                  <a:pt x="4438338" y="31298"/>
                  <a:pt x="4438338" y="69905"/>
                </a:cubicBezTo>
                <a:lnTo>
                  <a:pt x="4438338" y="2254067"/>
                </a:lnTo>
                <a:cubicBezTo>
                  <a:pt x="4438338" y="2292674"/>
                  <a:pt x="4407040" y="2323972"/>
                  <a:pt x="4368433" y="2323972"/>
                </a:cubicBezTo>
                <a:lnTo>
                  <a:pt x="69905" y="2323972"/>
                </a:lnTo>
                <a:cubicBezTo>
                  <a:pt x="31298" y="2323972"/>
                  <a:pt x="0" y="2292674"/>
                  <a:pt x="0" y="2254067"/>
                </a:cubicBezTo>
                <a:lnTo>
                  <a:pt x="0" y="69905"/>
                </a:lnTo>
                <a:cubicBezTo>
                  <a:pt x="0" y="31298"/>
                  <a:pt x="31298" y="0"/>
                  <a:pt x="69905" y="0"/>
                </a:cubicBezTo>
                <a:close/>
              </a:path>
            </a:pathLst>
          </a:custGeom>
        </p:spPr>
      </p:pic>
      <p:sp>
        <p:nvSpPr>
          <p:cNvPr id="8" name="CuadroTexto 7">
            <a:extLst>
              <a:ext uri="{FF2B5EF4-FFF2-40B4-BE49-F238E27FC236}">
                <a16:creationId xmlns:a16="http://schemas.microsoft.com/office/drawing/2014/main" id="{764D62B8-C6A3-4C06-9AB5-C7AD926F7F74}"/>
              </a:ext>
            </a:extLst>
          </p:cNvPr>
          <p:cNvSpPr txBox="1"/>
          <p:nvPr/>
        </p:nvSpPr>
        <p:spPr>
          <a:xfrm>
            <a:off x="5710139" y="758757"/>
            <a:ext cx="6195271" cy="6042093"/>
          </a:xfrm>
          <a:prstGeom prst="rect">
            <a:avLst/>
          </a:prstGeom>
        </p:spPr>
        <p:txBody>
          <a:bodyPr vert="horz" lIns="91440" tIns="45720" rIns="91440" bIns="45720" rtlCol="0">
            <a:normAutofit lnSpcReduction="10000"/>
          </a:bodyPr>
          <a:lstStyle/>
          <a:p>
            <a:pPr>
              <a:lnSpc>
                <a:spcPct val="90000"/>
              </a:lnSpc>
              <a:spcBef>
                <a:spcPts val="600"/>
              </a:spcBef>
              <a:spcAft>
                <a:spcPts val="600"/>
              </a:spcAft>
            </a:pPr>
            <a:r>
              <a:rPr lang="pt-PT" sz="2400" dirty="0"/>
              <a:t>A palavra pode derivar da transliteração francesa "</a:t>
            </a:r>
            <a:r>
              <a:rPr lang="pt-PT" sz="2400" dirty="0" err="1"/>
              <a:t>guiriot</a:t>
            </a:r>
            <a:r>
              <a:rPr lang="pt-PT" sz="2400" dirty="0"/>
              <a:t>" da palavra portuguesa "criado", ou do termo singular masculino para "servo". 
Os </a:t>
            </a:r>
            <a:r>
              <a:rPr lang="pt-PT" sz="2400" dirty="0" err="1"/>
              <a:t>griots</a:t>
            </a:r>
            <a:r>
              <a:rPr lang="pt-PT" sz="2400" dirty="0"/>
              <a:t> são mais predominantes nas partes setentrionais da África Ocidental. </a:t>
            </a:r>
            <a:endParaRPr lang="en-US" sz="2400" dirty="0"/>
          </a:p>
          <a:p>
            <a:pPr>
              <a:lnSpc>
                <a:spcPct val="90000"/>
              </a:lnSpc>
              <a:spcBef>
                <a:spcPts val="600"/>
              </a:spcBef>
              <a:spcAft>
                <a:spcPts val="600"/>
              </a:spcAft>
            </a:pPr>
            <a:r>
              <a:rPr lang="pt-PT" sz="2400" dirty="0"/>
              <a:t>Os </a:t>
            </a:r>
            <a:r>
              <a:rPr lang="pt-PT" sz="2400" dirty="0" err="1"/>
              <a:t>griots</a:t>
            </a:r>
            <a:r>
              <a:rPr lang="pt-PT" sz="2400" dirty="0"/>
              <a:t> vivem hoje em muitas partes da África Ocidental e estão presentes entre os povos mande, </a:t>
            </a:r>
            <a:r>
              <a:rPr lang="pt-PT" sz="2400" dirty="0" err="1"/>
              <a:t>Fulɓe</a:t>
            </a:r>
            <a:r>
              <a:rPr lang="pt-PT" sz="2400" dirty="0"/>
              <a:t>, </a:t>
            </a:r>
            <a:r>
              <a:rPr lang="pt-PT" sz="2400" dirty="0" err="1"/>
              <a:t>Hausa</a:t>
            </a:r>
            <a:r>
              <a:rPr lang="pt-PT" sz="2400" dirty="0"/>
              <a:t>, </a:t>
            </a:r>
            <a:r>
              <a:rPr lang="pt-PT" sz="2400" dirty="0" err="1"/>
              <a:t>Songhai</a:t>
            </a:r>
            <a:r>
              <a:rPr lang="pt-PT" sz="2400" dirty="0"/>
              <a:t>, </a:t>
            </a:r>
            <a:r>
              <a:rPr lang="pt-PT" sz="2400" dirty="0" err="1"/>
              <a:t>Tukulóor</a:t>
            </a:r>
            <a:r>
              <a:rPr lang="pt-PT" sz="2400" dirty="0"/>
              <a:t>, </a:t>
            </a:r>
            <a:r>
              <a:rPr lang="pt-PT" sz="2400" dirty="0" err="1"/>
              <a:t>Wolof</a:t>
            </a:r>
            <a:r>
              <a:rPr lang="pt-PT" sz="2400" dirty="0"/>
              <a:t>, </a:t>
            </a:r>
            <a:r>
              <a:rPr lang="pt-PT" sz="2400" dirty="0" err="1"/>
              <a:t>Serer</a:t>
            </a:r>
            <a:r>
              <a:rPr lang="pt-PT" sz="2400" dirty="0"/>
              <a:t>, </a:t>
            </a:r>
            <a:r>
              <a:rPr lang="pt-PT" sz="2400" dirty="0" err="1"/>
              <a:t>Mossi</a:t>
            </a:r>
            <a:r>
              <a:rPr lang="pt-PT" sz="2400" dirty="0"/>
              <a:t>, </a:t>
            </a:r>
            <a:r>
              <a:rPr lang="pt-PT" sz="2400" dirty="0" err="1"/>
              <a:t>Dagomba</a:t>
            </a:r>
            <a:r>
              <a:rPr lang="pt-PT" sz="2400" dirty="0"/>
              <a:t>, árabes mauritanos, e muitos outros grupos menores. 
Em línguas africanas, os </a:t>
            </a:r>
            <a:r>
              <a:rPr lang="pt-PT" sz="2400" dirty="0" err="1"/>
              <a:t>griots</a:t>
            </a:r>
            <a:r>
              <a:rPr lang="pt-PT" sz="2400" dirty="0"/>
              <a:t> são referidos por vários nomes: </a:t>
            </a:r>
            <a:r>
              <a:rPr lang="pt-PT" sz="2400" dirty="0" err="1"/>
              <a:t>jeli</a:t>
            </a:r>
            <a:r>
              <a:rPr lang="pt-PT" sz="2400" dirty="0"/>
              <a:t> nas áreas do norte de Mande, </a:t>
            </a:r>
            <a:r>
              <a:rPr lang="pt-PT" sz="2400" dirty="0" err="1"/>
              <a:t>jali</a:t>
            </a:r>
            <a:r>
              <a:rPr lang="pt-PT" sz="2400" dirty="0"/>
              <a:t> nas áreas do sul de Mande, </a:t>
            </a:r>
            <a:r>
              <a:rPr lang="pt-PT" sz="2400" dirty="0" err="1"/>
              <a:t>guewel</a:t>
            </a:r>
            <a:r>
              <a:rPr lang="pt-PT" sz="2400" dirty="0"/>
              <a:t> em </a:t>
            </a:r>
            <a:r>
              <a:rPr lang="pt-PT" sz="2400" dirty="0" err="1"/>
              <a:t>Wolof</a:t>
            </a:r>
            <a:r>
              <a:rPr lang="pt-PT" sz="2400" dirty="0"/>
              <a:t>, </a:t>
            </a:r>
            <a:r>
              <a:rPr lang="pt-PT" sz="2400" dirty="0" err="1"/>
              <a:t>kevel</a:t>
            </a:r>
            <a:r>
              <a:rPr lang="pt-PT" sz="2400" dirty="0"/>
              <a:t> ou </a:t>
            </a:r>
            <a:r>
              <a:rPr lang="pt-PT" sz="2400" dirty="0" err="1"/>
              <a:t>kewel</a:t>
            </a:r>
            <a:r>
              <a:rPr lang="pt-PT" sz="2400" dirty="0"/>
              <a:t> ou </a:t>
            </a:r>
            <a:r>
              <a:rPr lang="pt-PT" sz="2400" dirty="0" err="1"/>
              <a:t>okawul</a:t>
            </a:r>
            <a:r>
              <a:rPr lang="pt-PT" sz="2400" dirty="0"/>
              <a:t> em </a:t>
            </a:r>
            <a:r>
              <a:rPr lang="pt-PT" sz="2400" dirty="0" err="1"/>
              <a:t>Serer</a:t>
            </a:r>
            <a:r>
              <a:rPr lang="pt-PT" sz="2400" dirty="0"/>
              <a:t>, </a:t>
            </a:r>
            <a:r>
              <a:rPr lang="pt-PT" sz="2400" dirty="0" err="1"/>
              <a:t>gawlo</a:t>
            </a:r>
            <a:r>
              <a:rPr lang="pt-PT" sz="2400" dirty="0"/>
              <a:t> 𞤺𞤢𞤱𞤤𞤮 em </a:t>
            </a:r>
            <a:r>
              <a:rPr lang="pt-PT" sz="2400" dirty="0" err="1"/>
              <a:t>Pulaa</a:t>
            </a:r>
            <a:r>
              <a:rPr lang="pt-PT" sz="2400" dirty="0"/>
              <a:t> (Fula), </a:t>
            </a:r>
            <a:r>
              <a:rPr lang="pt-PT" sz="2400" dirty="0" err="1"/>
              <a:t>iggawen</a:t>
            </a:r>
            <a:r>
              <a:rPr lang="pt-PT" sz="2400" dirty="0"/>
              <a:t> em </a:t>
            </a:r>
            <a:r>
              <a:rPr lang="pt-PT" sz="2400" dirty="0" err="1"/>
              <a:t>Hassaniyan</a:t>
            </a:r>
            <a:r>
              <a:rPr lang="pt-PT" sz="2400" dirty="0"/>
              <a:t>, </a:t>
            </a:r>
            <a:r>
              <a:rPr lang="pt-PT" sz="2400" dirty="0" err="1"/>
              <a:t>arokin</a:t>
            </a:r>
            <a:r>
              <a:rPr lang="pt-PT" sz="2400" dirty="0"/>
              <a:t> em </a:t>
            </a:r>
            <a:r>
              <a:rPr lang="pt-PT" sz="2400" dirty="0" err="1"/>
              <a:t>Yoruba</a:t>
            </a:r>
            <a:r>
              <a:rPr lang="pt-PT" sz="2400" dirty="0"/>
              <a:t>, e </a:t>
            </a:r>
            <a:r>
              <a:rPr lang="pt-PT" sz="2400" dirty="0" err="1"/>
              <a:t>diari</a:t>
            </a:r>
            <a:r>
              <a:rPr lang="pt-PT" sz="2400" dirty="0"/>
              <a:t> ou </a:t>
            </a:r>
            <a:r>
              <a:rPr lang="pt-PT" sz="2400" dirty="0" err="1"/>
              <a:t>gesere</a:t>
            </a:r>
            <a:r>
              <a:rPr lang="pt-PT" sz="2400" dirty="0"/>
              <a:t> em </a:t>
            </a:r>
            <a:r>
              <a:rPr lang="pt-PT" sz="2400" dirty="0" err="1"/>
              <a:t>Soninke</a:t>
            </a:r>
            <a:r>
              <a:rPr lang="pt-PT" sz="2400" dirty="0"/>
              <a:t>. </a:t>
            </a:r>
            <a:endParaRPr lang="en-US" sz="2400" dirty="0"/>
          </a:p>
        </p:txBody>
      </p:sp>
      <p:sp>
        <p:nvSpPr>
          <p:cNvPr id="105" name="Arc 104">
            <a:extLst>
              <a:ext uri="{FF2B5EF4-FFF2-40B4-BE49-F238E27FC236}">
                <a16:creationId xmlns:a16="http://schemas.microsoft.com/office/drawing/2014/main" id="{533DF362-939D-4EEE-8DC4-6B54607E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95198">
            <a:off x="1539683" y="162676"/>
            <a:ext cx="4083433" cy="4083433"/>
          </a:xfrm>
          <a:prstGeom prst="arc">
            <a:avLst>
              <a:gd name="adj1" fmla="val 17445962"/>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97" name="Rectangle 796">
            <a:extLst>
              <a:ext uri="{FF2B5EF4-FFF2-40B4-BE49-F238E27FC236}">
                <a16:creationId xmlns:a16="http://schemas.microsoft.com/office/drawing/2014/main" id="{42938790-351F-44E5-B174-C9BF323FE894}"/>
              </a:ext>
            </a:extLst>
          </p:cNvPr>
          <p:cNvSpPr/>
          <p:nvPr/>
        </p:nvSpPr>
        <p:spPr>
          <a:xfrm>
            <a:off x="10435590" y="57150"/>
            <a:ext cx="1756410" cy="5634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sp>
        <p:nvSpPr>
          <p:cNvPr id="799" name="Rectangle 798">
            <a:extLst>
              <a:ext uri="{FF2B5EF4-FFF2-40B4-BE49-F238E27FC236}">
                <a16:creationId xmlns:a16="http://schemas.microsoft.com/office/drawing/2014/main" id="{F166ADFE-46C8-40A5-AB05-A7D33DC5C222}"/>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800" name="Picture 799" descr="Text&#10;&#10;Description automatically generated">
            <a:extLst>
              <a:ext uri="{FF2B5EF4-FFF2-40B4-BE49-F238E27FC236}">
                <a16:creationId xmlns:a16="http://schemas.microsoft.com/office/drawing/2014/main" id="{27D8DDC0-E570-4532-A0F1-120FDC56E7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sp>
        <p:nvSpPr>
          <p:cNvPr id="22" name="Rectangle 21">
            <a:extLst>
              <a:ext uri="{FF2B5EF4-FFF2-40B4-BE49-F238E27FC236}">
                <a16:creationId xmlns:a16="http://schemas.microsoft.com/office/drawing/2014/main" id="{5260274E-DBA9-4433-B2B0-C87875A7F80E}"/>
              </a:ext>
            </a:extLst>
          </p:cNvPr>
          <p:cNvSpPr/>
          <p:nvPr/>
        </p:nvSpPr>
        <p:spPr>
          <a:xfrm>
            <a:off x="11113476" y="105507"/>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23" name="Graphic 22">
            <a:extLst>
              <a:ext uri="{FF2B5EF4-FFF2-40B4-BE49-F238E27FC236}">
                <a16:creationId xmlns:a16="http://schemas.microsoft.com/office/drawing/2014/main" id="{A507D2DF-0C99-4EBD-8C41-C66619ED5F7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74639" y="152449"/>
            <a:ext cx="462675" cy="709197"/>
          </a:xfrm>
          <a:prstGeom prst="rect">
            <a:avLst/>
          </a:prstGeom>
        </p:spPr>
      </p:pic>
    </p:spTree>
    <p:extLst>
      <p:ext uri="{BB962C8B-B14F-4D97-AF65-F5344CB8AC3E}">
        <p14:creationId xmlns:p14="http://schemas.microsoft.com/office/powerpoint/2010/main" val="26397033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8D941ED3-20A0-4644-99BE-9B5013579F9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DA9D5F8-D0F3-4C36-818E-D20791E16B56}"/>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18" name="Picture 17" descr="Text&#10;&#10;Description automatically generated">
            <a:extLst>
              <a:ext uri="{FF2B5EF4-FFF2-40B4-BE49-F238E27FC236}">
                <a16:creationId xmlns:a16="http://schemas.microsoft.com/office/drawing/2014/main" id="{AFCBF2DA-0AF6-4511-B58D-284706F4BC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sp>
        <p:nvSpPr>
          <p:cNvPr id="23" name="Rectangle 22">
            <a:extLst>
              <a:ext uri="{FF2B5EF4-FFF2-40B4-BE49-F238E27FC236}">
                <a16:creationId xmlns:a16="http://schemas.microsoft.com/office/drawing/2014/main" id="{01B383B6-DFE3-4E72-AA66-C417D5E5ACB0}"/>
              </a:ext>
            </a:extLst>
          </p:cNvPr>
          <p:cNvSpPr/>
          <p:nvPr/>
        </p:nvSpPr>
        <p:spPr>
          <a:xfrm>
            <a:off x="11113476" y="105507"/>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24" name="Graphic 23">
            <a:extLst>
              <a:ext uri="{FF2B5EF4-FFF2-40B4-BE49-F238E27FC236}">
                <a16:creationId xmlns:a16="http://schemas.microsoft.com/office/drawing/2014/main" id="{707A01FA-2283-42D9-9837-EAF33BAD349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74639" y="152449"/>
            <a:ext cx="462675" cy="709197"/>
          </a:xfrm>
          <a:prstGeom prst="rect">
            <a:avLst/>
          </a:prstGeom>
        </p:spPr>
      </p:pic>
      <p:sp>
        <p:nvSpPr>
          <p:cNvPr id="7" name="TextBox 8">
            <a:extLst>
              <a:ext uri="{FF2B5EF4-FFF2-40B4-BE49-F238E27FC236}">
                <a16:creationId xmlns:a16="http://schemas.microsoft.com/office/drawing/2014/main" id="{4F3D5561-76DE-45E2-9799-53D6DA9EFB24}"/>
              </a:ext>
            </a:extLst>
          </p:cNvPr>
          <p:cNvSpPr txBox="1"/>
          <p:nvPr/>
        </p:nvSpPr>
        <p:spPr>
          <a:xfrm>
            <a:off x="235341" y="2767280"/>
            <a:ext cx="3244977" cy="1323439"/>
          </a:xfrm>
          <a:prstGeom prst="rect">
            <a:avLst/>
          </a:prstGeom>
          <a:noFill/>
        </p:spPr>
        <p:txBody>
          <a:bodyPr wrap="square">
            <a:spAutoFit/>
          </a:bodyPr>
          <a:lstStyle/>
          <a:p>
            <a:r>
              <a:rPr lang="pt-PT" sz="4000" dirty="0">
                <a:solidFill>
                  <a:srgbClr val="35475C"/>
                </a:solidFill>
                <a:latin typeface="Arial Black" panose="020B0A04020102020204" pitchFamily="34" charset="0"/>
              </a:rPr>
              <a:t>O que é um </a:t>
            </a:r>
            <a:r>
              <a:rPr lang="pt-PT" sz="4000" dirty="0" err="1">
                <a:solidFill>
                  <a:srgbClr val="35475C"/>
                </a:solidFill>
                <a:latin typeface="Arial Black" panose="020B0A04020102020204" pitchFamily="34" charset="0"/>
              </a:rPr>
              <a:t>Griot</a:t>
            </a:r>
            <a:endParaRPr lang="en-IE" sz="4000" i="1" dirty="0">
              <a:solidFill>
                <a:srgbClr val="35475C"/>
              </a:solidFill>
              <a:latin typeface="Arial Black" panose="020B0A04020102020204" pitchFamily="34" charset="0"/>
            </a:endParaRPr>
          </a:p>
        </p:txBody>
      </p:sp>
    </p:spTree>
    <p:extLst>
      <p:ext uri="{BB962C8B-B14F-4D97-AF65-F5344CB8AC3E}">
        <p14:creationId xmlns:p14="http://schemas.microsoft.com/office/powerpoint/2010/main" val="3965719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9458" name="Picture 2" descr="Griot - Wikipedia, la enciclopedia libre">
            <a:extLst>
              <a:ext uri="{FF2B5EF4-FFF2-40B4-BE49-F238E27FC236}">
                <a16:creationId xmlns:a16="http://schemas.microsoft.com/office/drawing/2014/main" id="{26D68D38-626A-4081-A391-34A622E807D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876" b="-1"/>
          <a:stretch/>
        </p:blipFill>
        <p:spPr bwMode="auto">
          <a:xfrm>
            <a:off x="-7366" y="10"/>
            <a:ext cx="4855591" cy="6857990"/>
          </a:xfrm>
          <a:custGeom>
            <a:avLst/>
            <a:gdLst/>
            <a:ahLst/>
            <a:cxnLst/>
            <a:rect l="l" t="t" r="r" b="b"/>
            <a:pathLst>
              <a:path w="4636517" h="6858000">
                <a:moveTo>
                  <a:pt x="0" y="0"/>
                </a:moveTo>
                <a:lnTo>
                  <a:pt x="4636517" y="0"/>
                </a:lnTo>
                <a:lnTo>
                  <a:pt x="4636517"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76" name="!!Arc">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99" name="Rectangle 798">
            <a:extLst>
              <a:ext uri="{FF2B5EF4-FFF2-40B4-BE49-F238E27FC236}">
                <a16:creationId xmlns:a16="http://schemas.microsoft.com/office/drawing/2014/main" id="{F166ADFE-46C8-40A5-AB05-A7D33DC5C222}"/>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800" name="Picture 799" descr="Text&#10;&#10;Description automatically generated">
            <a:extLst>
              <a:ext uri="{FF2B5EF4-FFF2-40B4-BE49-F238E27FC236}">
                <a16:creationId xmlns:a16="http://schemas.microsoft.com/office/drawing/2014/main" id="{27D8DDC0-E570-4532-A0F1-120FDC56E7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pic>
        <p:nvPicPr>
          <p:cNvPr id="23" name="Graphic 22">
            <a:extLst>
              <a:ext uri="{FF2B5EF4-FFF2-40B4-BE49-F238E27FC236}">
                <a16:creationId xmlns:a16="http://schemas.microsoft.com/office/drawing/2014/main" id="{A507D2DF-0C99-4EBD-8C41-C66619ED5F7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374639" y="152449"/>
            <a:ext cx="462675" cy="709197"/>
          </a:xfrm>
          <a:prstGeom prst="rect">
            <a:avLst/>
          </a:prstGeom>
        </p:spPr>
      </p:pic>
      <p:sp>
        <p:nvSpPr>
          <p:cNvPr id="8" name="CuadroTexto 7">
            <a:extLst>
              <a:ext uri="{FF2B5EF4-FFF2-40B4-BE49-F238E27FC236}">
                <a16:creationId xmlns:a16="http://schemas.microsoft.com/office/drawing/2014/main" id="{764D62B8-C6A3-4C06-9AB5-C7AD926F7F74}"/>
              </a:ext>
            </a:extLst>
          </p:cNvPr>
          <p:cNvSpPr txBox="1"/>
          <p:nvPr/>
        </p:nvSpPr>
        <p:spPr>
          <a:xfrm>
            <a:off x="5109388" y="507046"/>
            <a:ext cx="6265250" cy="6350953"/>
          </a:xfrm>
          <a:prstGeom prst="rect">
            <a:avLst/>
          </a:prstGeom>
        </p:spPr>
        <p:txBody>
          <a:bodyPr vert="horz" lIns="91440" tIns="45720" rIns="91440" bIns="45720" rtlCol="0">
            <a:normAutofit fontScale="85000" lnSpcReduction="10000"/>
          </a:bodyPr>
          <a:lstStyle/>
          <a:p>
            <a:pPr>
              <a:lnSpc>
                <a:spcPct val="90000"/>
              </a:lnSpc>
              <a:spcAft>
                <a:spcPts val="1200"/>
              </a:spcAft>
            </a:pPr>
            <a:r>
              <a:rPr lang="pt-PT" sz="2000" dirty="0"/>
              <a:t>Um historiador da África Ocidental, contador de histórias, cantor de louvor, poeta ou músico é conhecido como um </a:t>
            </a:r>
            <a:r>
              <a:rPr lang="pt-PT" sz="2000" dirty="0" err="1"/>
              <a:t>griot</a:t>
            </a:r>
            <a:r>
              <a:rPr lang="pt-PT" sz="2000" dirty="0"/>
              <a:t>.
O </a:t>
            </a:r>
            <a:r>
              <a:rPr lang="pt-PT" sz="2000" dirty="0" err="1"/>
              <a:t>griot</a:t>
            </a:r>
            <a:r>
              <a:rPr lang="pt-PT" sz="2000" dirty="0"/>
              <a:t> é um repositório da tradição oral e é frequentemente considerado como um líder devido ao seu papel de conselheiro de figuras reais.
Por causa da primeira destas duas funções, às vezes são referidas como um bardo.
</a:t>
            </a:r>
            <a:r>
              <a:rPr lang="pt-PT" sz="2000" dirty="0" err="1"/>
              <a:t>Griots</a:t>
            </a:r>
            <a:r>
              <a:rPr lang="pt-PT" sz="2000" dirty="0"/>
              <a:t> apareceu pela primeira vez no século XIII no império Mande do Mali. Durante séculos, contaram e recontaram a história do império, preservando as suas histórias e tradições.
Apesar da sua reputação como cantores de louvor, os </a:t>
            </a:r>
            <a:r>
              <a:rPr lang="pt-PT" sz="2000" dirty="0" err="1"/>
              <a:t>griots</a:t>
            </a:r>
            <a:r>
              <a:rPr lang="pt-PT" sz="2000" dirty="0"/>
              <a:t> podem usar as suas proezas vocais para mexericos, sátiras e comentários políticos. Os </a:t>
            </a:r>
            <a:r>
              <a:rPr lang="pt-PT" sz="2000" dirty="0" err="1"/>
              <a:t>griots</a:t>
            </a:r>
            <a:r>
              <a:rPr lang="pt-PT" sz="2000" dirty="0"/>
              <a:t> podem ser encontrados em muitas partes da África Ocidental hoje, e pertencem a uma variedade de grupos étnicos.
Os </a:t>
            </a:r>
            <a:r>
              <a:rPr lang="pt-PT" sz="2000" dirty="0" err="1"/>
              <a:t>griots</a:t>
            </a:r>
            <a:r>
              <a:rPr lang="pt-PT" sz="2000" dirty="0"/>
              <a:t> são uma casta </a:t>
            </a:r>
            <a:r>
              <a:rPr lang="pt-PT" sz="2000" dirty="0" err="1"/>
              <a:t>endogamos</a:t>
            </a:r>
            <a:r>
              <a:rPr lang="pt-PT" sz="2000" dirty="0"/>
              <a:t>, o que significa que a maioria só se casa com outros </a:t>
            </a:r>
            <a:r>
              <a:rPr lang="pt-PT" sz="2000" dirty="0" err="1"/>
              <a:t>griots</a:t>
            </a:r>
            <a:r>
              <a:rPr lang="pt-PT" sz="2000" dirty="0"/>
              <a:t>. Passam a tradição da narrativa de geração em geração. Cada família de </a:t>
            </a:r>
            <a:r>
              <a:rPr lang="pt-PT" sz="2000" dirty="0" err="1"/>
              <a:t>griots</a:t>
            </a:r>
            <a:r>
              <a:rPr lang="pt-PT" sz="2000" dirty="0"/>
              <a:t> aristocráticos era acompanhada por uma família superior de reis guerreiros ou imperadores. Nenhum </a:t>
            </a:r>
            <a:r>
              <a:rPr lang="pt-PT" sz="2000" dirty="0" err="1"/>
              <a:t>griot</a:t>
            </a:r>
            <a:r>
              <a:rPr lang="pt-PT" sz="2000" dirty="0"/>
              <a:t> pode existir sem um rei, e nenhum rei pode existir sem um </a:t>
            </a:r>
            <a:r>
              <a:rPr lang="pt-PT" sz="2000" dirty="0" err="1"/>
              <a:t>griot</a:t>
            </a:r>
            <a:r>
              <a:rPr lang="pt-PT" sz="2000" dirty="0"/>
              <a:t>. O rei, por outro lado, pode emprestar o seu </a:t>
            </a:r>
            <a:r>
              <a:rPr lang="pt-PT" sz="2000" dirty="0" err="1"/>
              <a:t>griot</a:t>
            </a:r>
            <a:r>
              <a:rPr lang="pt-PT" sz="2000" dirty="0"/>
              <a:t> a outro rei. A maioria das aldeias também tinha um </a:t>
            </a:r>
            <a:r>
              <a:rPr lang="pt-PT" sz="2000" dirty="0" err="1"/>
              <a:t>griot</a:t>
            </a:r>
            <a:r>
              <a:rPr lang="pt-PT" sz="2000" dirty="0"/>
              <a:t> que contava histórias sobre nascimentos, mortes, casamentos, batalhas, caças, casos e outros eventos.</a:t>
            </a:r>
            <a:endParaRPr lang="en-US" sz="2000" dirty="0"/>
          </a:p>
          <a:p>
            <a:pPr>
              <a:lnSpc>
                <a:spcPct val="90000"/>
              </a:lnSpc>
              <a:spcAft>
                <a:spcPts val="1200"/>
              </a:spcAft>
            </a:pPr>
            <a:r>
              <a:rPr lang="en-US" sz="2000" dirty="0"/>
              <a:t>(All Good Tales, 2018)</a:t>
            </a:r>
          </a:p>
        </p:txBody>
      </p:sp>
    </p:spTree>
    <p:extLst>
      <p:ext uri="{BB962C8B-B14F-4D97-AF65-F5344CB8AC3E}">
        <p14:creationId xmlns:p14="http://schemas.microsoft.com/office/powerpoint/2010/main" val="28456103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8D941ED3-20A0-4644-99BE-9B5013579F9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DA9D5F8-D0F3-4C36-818E-D20791E16B56}"/>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18" name="Picture 17" descr="Text&#10;&#10;Description automatically generated">
            <a:extLst>
              <a:ext uri="{FF2B5EF4-FFF2-40B4-BE49-F238E27FC236}">
                <a16:creationId xmlns:a16="http://schemas.microsoft.com/office/drawing/2014/main" id="{AFCBF2DA-0AF6-4511-B58D-284706F4BC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sp>
        <p:nvSpPr>
          <p:cNvPr id="23" name="Rectangle 22">
            <a:extLst>
              <a:ext uri="{FF2B5EF4-FFF2-40B4-BE49-F238E27FC236}">
                <a16:creationId xmlns:a16="http://schemas.microsoft.com/office/drawing/2014/main" id="{01B383B6-DFE3-4E72-AA66-C417D5E5ACB0}"/>
              </a:ext>
            </a:extLst>
          </p:cNvPr>
          <p:cNvSpPr/>
          <p:nvPr/>
        </p:nvSpPr>
        <p:spPr>
          <a:xfrm>
            <a:off x="11113476" y="105507"/>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24" name="Graphic 23">
            <a:extLst>
              <a:ext uri="{FF2B5EF4-FFF2-40B4-BE49-F238E27FC236}">
                <a16:creationId xmlns:a16="http://schemas.microsoft.com/office/drawing/2014/main" id="{707A01FA-2283-42D9-9837-EAF33BAD349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74639" y="152449"/>
            <a:ext cx="462675" cy="709197"/>
          </a:xfrm>
          <a:prstGeom prst="rect">
            <a:avLst/>
          </a:prstGeom>
        </p:spPr>
      </p:pic>
      <p:sp>
        <p:nvSpPr>
          <p:cNvPr id="7" name="TextBox 8">
            <a:extLst>
              <a:ext uri="{FF2B5EF4-FFF2-40B4-BE49-F238E27FC236}">
                <a16:creationId xmlns:a16="http://schemas.microsoft.com/office/drawing/2014/main" id="{4F3D5561-76DE-45E2-9799-53D6DA9EFB24}"/>
              </a:ext>
            </a:extLst>
          </p:cNvPr>
          <p:cNvSpPr txBox="1"/>
          <p:nvPr/>
        </p:nvSpPr>
        <p:spPr>
          <a:xfrm>
            <a:off x="235341" y="2767280"/>
            <a:ext cx="3244977" cy="1323439"/>
          </a:xfrm>
          <a:prstGeom prst="rect">
            <a:avLst/>
          </a:prstGeom>
          <a:noFill/>
        </p:spPr>
        <p:txBody>
          <a:bodyPr wrap="square">
            <a:spAutoFit/>
          </a:bodyPr>
          <a:lstStyle/>
          <a:p>
            <a:r>
              <a:rPr lang="en-US" sz="4000" dirty="0">
                <a:solidFill>
                  <a:srgbClr val="35475C"/>
                </a:solidFill>
                <a:latin typeface="Arial Black" panose="020B0A04020102020204" pitchFamily="34" charset="0"/>
              </a:rPr>
              <a:t>Griots e a Música</a:t>
            </a:r>
            <a:endParaRPr lang="en-IE" sz="4000" i="1" dirty="0">
              <a:solidFill>
                <a:srgbClr val="35475C"/>
              </a:solidFill>
              <a:latin typeface="Arial Black" panose="020B0A04020102020204" pitchFamily="34" charset="0"/>
            </a:endParaRPr>
          </a:p>
        </p:txBody>
      </p:sp>
    </p:spTree>
    <p:extLst>
      <p:ext uri="{BB962C8B-B14F-4D97-AF65-F5344CB8AC3E}">
        <p14:creationId xmlns:p14="http://schemas.microsoft.com/office/powerpoint/2010/main" val="29142701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F50B82CC-7B20-45D4-BB0D-1F1DCA0CA45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28" name="Graphic 27">
            <a:extLst>
              <a:ext uri="{FF2B5EF4-FFF2-40B4-BE49-F238E27FC236}">
                <a16:creationId xmlns:a16="http://schemas.microsoft.com/office/drawing/2014/main" id="{5D44FCDC-A949-482E-B4E3-6D6E5F4E65B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374639" y="152449"/>
            <a:ext cx="462675" cy="709197"/>
          </a:xfrm>
          <a:prstGeom prst="rect">
            <a:avLst/>
          </a:prstGeom>
        </p:spPr>
      </p:pic>
      <p:graphicFrame>
        <p:nvGraphicFramePr>
          <p:cNvPr id="4" name="Table 4">
            <a:extLst>
              <a:ext uri="{FF2B5EF4-FFF2-40B4-BE49-F238E27FC236}">
                <a16:creationId xmlns:a16="http://schemas.microsoft.com/office/drawing/2014/main" id="{E4F69498-219E-46A8-BB3B-903FA97A2AC3}"/>
              </a:ext>
            </a:extLst>
          </p:cNvPr>
          <p:cNvGraphicFramePr>
            <a:graphicFrameLocks noGrp="1"/>
          </p:cNvGraphicFramePr>
          <p:nvPr>
            <p:extLst>
              <p:ext uri="{D42A27DB-BD31-4B8C-83A1-F6EECF244321}">
                <p14:modId xmlns:p14="http://schemas.microsoft.com/office/powerpoint/2010/main" val="2362099476"/>
              </p:ext>
            </p:extLst>
          </p:nvPr>
        </p:nvGraphicFramePr>
        <p:xfrm>
          <a:off x="1363132" y="973117"/>
          <a:ext cx="9609668" cy="6134947"/>
        </p:xfrm>
        <a:graphic>
          <a:graphicData uri="http://schemas.openxmlformats.org/drawingml/2006/table">
            <a:tbl>
              <a:tblPr firstRow="1" bandRow="1">
                <a:tableStyleId>{21E4AEA4-8DFA-4A89-87EB-49C32662AFE0}</a:tableStyleId>
              </a:tblPr>
              <a:tblGrid>
                <a:gridCol w="2402417">
                  <a:extLst>
                    <a:ext uri="{9D8B030D-6E8A-4147-A177-3AD203B41FA5}">
                      <a16:colId xmlns:a16="http://schemas.microsoft.com/office/drawing/2014/main" val="4150462349"/>
                    </a:ext>
                  </a:extLst>
                </a:gridCol>
                <a:gridCol w="2402417">
                  <a:extLst>
                    <a:ext uri="{9D8B030D-6E8A-4147-A177-3AD203B41FA5}">
                      <a16:colId xmlns:a16="http://schemas.microsoft.com/office/drawing/2014/main" val="1414235333"/>
                    </a:ext>
                  </a:extLst>
                </a:gridCol>
                <a:gridCol w="2402417">
                  <a:extLst>
                    <a:ext uri="{9D8B030D-6E8A-4147-A177-3AD203B41FA5}">
                      <a16:colId xmlns:a16="http://schemas.microsoft.com/office/drawing/2014/main" val="2812861711"/>
                    </a:ext>
                  </a:extLst>
                </a:gridCol>
                <a:gridCol w="2402417">
                  <a:extLst>
                    <a:ext uri="{9D8B030D-6E8A-4147-A177-3AD203B41FA5}">
                      <a16:colId xmlns:a16="http://schemas.microsoft.com/office/drawing/2014/main" val="3102778799"/>
                    </a:ext>
                  </a:extLst>
                </a:gridCol>
              </a:tblGrid>
              <a:tr h="1075267">
                <a:tc>
                  <a:txBody>
                    <a:bodyPr/>
                    <a:lstStyle/>
                    <a:p>
                      <a:r>
                        <a:rPr lang="pt-PT" dirty="0"/>
                        <a:t>Após a conclusão com sucesso deste módulo, os alunos adultos poderão... 
</a:t>
                      </a:r>
                      <a:endParaRPr lang="en-IE" dirty="0"/>
                    </a:p>
                  </a:txBody>
                  <a:tcPr/>
                </a:tc>
                <a:tc>
                  <a:txBody>
                    <a:bodyPr/>
                    <a:lstStyle/>
                    <a:p>
                      <a:pPr algn="ctr"/>
                      <a:endParaRPr lang="en-US" dirty="0"/>
                    </a:p>
                    <a:p>
                      <a:pPr algn="ctr"/>
                      <a:r>
                        <a:rPr lang="en-US" dirty="0" err="1"/>
                        <a:t>Conhecimentos</a:t>
                      </a:r>
                      <a:r>
                        <a:rPr lang="en-US" dirty="0"/>
                        <a:t> 
</a:t>
                      </a:r>
                      <a:endParaRPr lang="en-IE" dirty="0"/>
                    </a:p>
                  </a:txBody>
                  <a:tcPr/>
                </a:tc>
                <a:tc>
                  <a:txBody>
                    <a:bodyPr/>
                    <a:lstStyle/>
                    <a:p>
                      <a:pPr algn="ctr"/>
                      <a:endParaRPr lang="en-US" dirty="0"/>
                    </a:p>
                    <a:p>
                      <a:pPr algn="ctr"/>
                      <a:r>
                        <a:rPr lang="en-US" dirty="0" err="1"/>
                        <a:t>Competências</a:t>
                      </a:r>
                      <a:r>
                        <a:rPr lang="en-US" dirty="0"/>
                        <a:t> 
</a:t>
                      </a:r>
                      <a:endParaRPr lang="en-IE" dirty="0"/>
                    </a:p>
                  </a:txBody>
                  <a:tcPr/>
                </a:tc>
                <a:tc>
                  <a:txBody>
                    <a:bodyPr/>
                    <a:lstStyle/>
                    <a:p>
                      <a:pPr algn="ctr"/>
                      <a:endParaRPr lang="en-US" dirty="0"/>
                    </a:p>
                    <a:p>
                      <a:pPr algn="ctr"/>
                      <a:r>
                        <a:rPr lang="en-US" dirty="0" err="1"/>
                        <a:t>Atitudess</a:t>
                      </a:r>
                      <a:r>
                        <a:rPr lang="en-US" dirty="0"/>
                        <a:t> 
</a:t>
                      </a:r>
                      <a:endParaRPr lang="en-IE" dirty="0"/>
                    </a:p>
                  </a:txBody>
                  <a:tcPr/>
                </a:tc>
                <a:extLst>
                  <a:ext uri="{0D108BD9-81ED-4DB2-BD59-A6C34878D82A}">
                    <a16:rowId xmlns:a16="http://schemas.microsoft.com/office/drawing/2014/main" val="190821590"/>
                  </a:ext>
                </a:extLst>
              </a:tr>
              <a:tr h="1075267">
                <a:tc>
                  <a:txBody>
                    <a:bodyPr/>
                    <a:lstStyle/>
                    <a:p>
                      <a:endParaRPr lang="en-IE" dirty="0"/>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pt-PT" sz="1600" kern="1200" dirty="0">
                          <a:solidFill>
                            <a:schemeClr val="dk1"/>
                          </a:solidFill>
                          <a:effectLst/>
                          <a:latin typeface="+mn-lt"/>
                          <a:ea typeface="+mn-ea"/>
                          <a:cs typeface="+mn-cs"/>
                        </a:rPr>
                        <a:t>Conhecimento básico do fundo da narrativa africana</a:t>
                      </a:r>
                      <a:endParaRPr lang="es-ES" sz="1600" kern="1200" dirty="0">
                        <a:solidFill>
                          <a:schemeClr val="dk1"/>
                        </a:solidFill>
                        <a:effectLst/>
                        <a:latin typeface="+mn-lt"/>
                        <a:ea typeface="+mn-ea"/>
                        <a:cs typeface="+mn-cs"/>
                      </a:endParaRP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pt-PT" sz="1600" kern="1200" dirty="0">
                          <a:solidFill>
                            <a:schemeClr val="dk1"/>
                          </a:solidFill>
                          <a:effectLst/>
                          <a:latin typeface="+mn-lt"/>
                          <a:ea typeface="+mn-ea"/>
                          <a:cs typeface="+mn-cs"/>
                        </a:rPr>
                        <a:t>Discutir a importância da narrativa para preservar a cultura</a:t>
                      </a:r>
                      <a:endParaRPr lang="en-IE" sz="1600" kern="1200" dirty="0">
                        <a:solidFill>
                          <a:schemeClr val="dk1"/>
                        </a:solidFill>
                        <a:effectLst/>
                        <a:latin typeface="+mn-lt"/>
                        <a:ea typeface="+mn-ea"/>
                        <a:cs typeface="+mn-cs"/>
                      </a:endParaRP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pt-PT" sz="1600" kern="1200" dirty="0">
                          <a:solidFill>
                            <a:schemeClr val="dk1"/>
                          </a:solidFill>
                          <a:effectLst/>
                          <a:latin typeface="+mn-lt"/>
                          <a:ea typeface="+mn-ea"/>
                          <a:cs typeface="+mn-cs"/>
                        </a:rPr>
                        <a:t>Abertura para aprender sobre o significado cultural da narrativa africana </a:t>
                      </a:r>
                      <a:endParaRPr lang="en-IE" sz="1600" kern="1200" dirty="0">
                        <a:solidFill>
                          <a:schemeClr val="dk1"/>
                        </a:solidFill>
                        <a:effectLst/>
                        <a:latin typeface="+mn-lt"/>
                        <a:ea typeface="+mn-ea"/>
                        <a:cs typeface="+mn-cs"/>
                      </a:endParaRPr>
                    </a:p>
                  </a:txBody>
                  <a:tcPr/>
                </a:tc>
                <a:extLst>
                  <a:ext uri="{0D108BD9-81ED-4DB2-BD59-A6C34878D82A}">
                    <a16:rowId xmlns:a16="http://schemas.microsoft.com/office/drawing/2014/main" val="1888922330"/>
                  </a:ext>
                </a:extLst>
              </a:tr>
              <a:tr h="1075267">
                <a:tc>
                  <a:txBody>
                    <a:bodyPr/>
                    <a:lstStyle/>
                    <a:p>
                      <a:endParaRPr lang="en-IE"/>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pt-PT" sz="1600" kern="1200" dirty="0">
                          <a:solidFill>
                            <a:schemeClr val="dk1"/>
                          </a:solidFill>
                          <a:effectLst/>
                          <a:latin typeface="+mn-lt"/>
                          <a:ea typeface="+mn-ea"/>
                          <a:cs typeface="+mn-cs"/>
                        </a:rPr>
                        <a:t>Conhecimento básico das histórias africanas </a:t>
                      </a:r>
                      <a:endParaRPr lang="es-ES" sz="1600" kern="1200" dirty="0">
                        <a:solidFill>
                          <a:schemeClr val="dk1"/>
                        </a:solidFill>
                        <a:effectLst/>
                        <a:latin typeface="+mn-lt"/>
                        <a:ea typeface="+mn-ea"/>
                        <a:cs typeface="+mn-cs"/>
                      </a:endParaRP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pt-PT" sz="1600" kern="1200" dirty="0">
                          <a:solidFill>
                            <a:schemeClr val="dk1"/>
                          </a:solidFill>
                          <a:effectLst/>
                          <a:latin typeface="+mn-lt"/>
                          <a:ea typeface="+mn-ea"/>
                          <a:cs typeface="+mn-cs"/>
                        </a:rPr>
                        <a:t>Descreva o papel do </a:t>
                      </a:r>
                      <a:r>
                        <a:rPr lang="pt-PT" sz="1600" kern="1200" dirty="0" err="1">
                          <a:solidFill>
                            <a:schemeClr val="dk1"/>
                          </a:solidFill>
                          <a:effectLst/>
                          <a:latin typeface="+mn-lt"/>
                          <a:ea typeface="+mn-ea"/>
                          <a:cs typeface="+mn-cs"/>
                        </a:rPr>
                        <a:t>Griot</a:t>
                      </a:r>
                      <a:r>
                        <a:rPr lang="pt-PT" sz="1600" kern="1200" dirty="0">
                          <a:solidFill>
                            <a:schemeClr val="dk1"/>
                          </a:solidFill>
                          <a:effectLst/>
                          <a:latin typeface="+mn-lt"/>
                          <a:ea typeface="+mn-ea"/>
                          <a:cs typeface="+mn-cs"/>
                        </a:rPr>
                        <a:t> na narrativa africana</a:t>
                      </a:r>
                      <a:endParaRPr lang="es-ES" sz="1600" kern="1200" dirty="0">
                        <a:solidFill>
                          <a:schemeClr val="dk1"/>
                        </a:solidFill>
                        <a:effectLst/>
                        <a:latin typeface="+mn-lt"/>
                        <a:ea typeface="+mn-ea"/>
                        <a:cs typeface="+mn-cs"/>
                      </a:endParaRP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pt-PT" sz="1600" kern="1200" dirty="0">
                          <a:solidFill>
                            <a:schemeClr val="dk1"/>
                          </a:solidFill>
                          <a:effectLst/>
                          <a:latin typeface="+mn-lt"/>
                          <a:ea typeface="+mn-ea"/>
                          <a:cs typeface="+mn-cs"/>
                        </a:rPr>
                        <a:t>Vontade de refletir os valores sociais da cultura africana para compreender gerações de histórias e experiências. </a:t>
                      </a:r>
                      <a:endParaRPr lang="es-ES" sz="1600" kern="1200" dirty="0">
                        <a:solidFill>
                          <a:schemeClr val="dk1"/>
                        </a:solidFill>
                        <a:effectLst/>
                        <a:latin typeface="+mn-lt"/>
                        <a:ea typeface="+mn-ea"/>
                        <a:cs typeface="+mn-cs"/>
                      </a:endParaRPr>
                    </a:p>
                  </a:txBody>
                  <a:tcPr/>
                </a:tc>
                <a:extLst>
                  <a:ext uri="{0D108BD9-81ED-4DB2-BD59-A6C34878D82A}">
                    <a16:rowId xmlns:a16="http://schemas.microsoft.com/office/drawing/2014/main" val="3122784904"/>
                  </a:ext>
                </a:extLst>
              </a:tr>
              <a:tr h="1075267">
                <a:tc>
                  <a:txBody>
                    <a:bodyPr/>
                    <a:lstStyle/>
                    <a:p>
                      <a:endParaRPr lang="en-IE"/>
                    </a:p>
                  </a:txBody>
                  <a:tcPr/>
                </a:tc>
                <a:tc>
                  <a:txBody>
                    <a:bodyPr/>
                    <a:lstStyle/>
                    <a:p>
                      <a:pPr marL="285750" lvl="0" indent="-285750">
                        <a:buFont typeface="Courier New" panose="02070309020205020404" pitchFamily="49" charset="0"/>
                        <a:buChar char="o"/>
                      </a:pPr>
                      <a:r>
                        <a:rPr lang="pt-PT" sz="1600" kern="1200" dirty="0">
                          <a:solidFill>
                            <a:schemeClr val="dk1"/>
                          </a:solidFill>
                          <a:effectLst/>
                          <a:latin typeface="+mn-lt"/>
                          <a:ea typeface="+mn-ea"/>
                          <a:cs typeface="+mn-cs"/>
                        </a:rPr>
                        <a:t>Conhecimento básico de um </a:t>
                      </a:r>
                      <a:r>
                        <a:rPr lang="pt-PT" sz="1600" kern="1200" dirty="0" err="1">
                          <a:solidFill>
                            <a:schemeClr val="dk1"/>
                          </a:solidFill>
                          <a:effectLst/>
                          <a:latin typeface="+mn-lt"/>
                          <a:ea typeface="+mn-ea"/>
                          <a:cs typeface="+mn-cs"/>
                        </a:rPr>
                        <a:t>Griot</a:t>
                      </a:r>
                      <a:r>
                        <a:rPr lang="pt-PT" sz="1600" kern="1200" dirty="0">
                          <a:solidFill>
                            <a:schemeClr val="dk1"/>
                          </a:solidFill>
                          <a:effectLst/>
                          <a:latin typeface="+mn-lt"/>
                          <a:ea typeface="+mn-ea"/>
                          <a:cs typeface="+mn-cs"/>
                        </a:rPr>
                        <a:t> como contador de histórias, professor e conselheiro </a:t>
                      </a:r>
                      <a:endParaRPr lang="en-IE" sz="1600" kern="1200" dirty="0">
                        <a:solidFill>
                          <a:schemeClr val="dk1"/>
                        </a:solidFill>
                        <a:effectLst/>
                        <a:latin typeface="+mn-lt"/>
                        <a:ea typeface="+mn-ea"/>
                        <a:cs typeface="+mn-cs"/>
                      </a:endParaRP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pt-PT" sz="1600" kern="1200" dirty="0">
                          <a:solidFill>
                            <a:schemeClr val="dk1"/>
                          </a:solidFill>
                          <a:effectLst/>
                          <a:latin typeface="+mn-lt"/>
                          <a:ea typeface="+mn-ea"/>
                          <a:cs typeface="+mn-cs"/>
                        </a:rPr>
                        <a:t>Identificar elementos e características da narrativa africana </a:t>
                      </a:r>
                      <a:endParaRPr lang="es-ES" sz="1600" kern="1200" dirty="0">
                        <a:solidFill>
                          <a:schemeClr val="dk1"/>
                        </a:solidFill>
                        <a:effectLst/>
                        <a:latin typeface="+mn-lt"/>
                        <a:ea typeface="+mn-ea"/>
                        <a:cs typeface="+mn-cs"/>
                      </a:endParaRP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pt-PT" sz="1600" kern="1200" dirty="0">
                          <a:solidFill>
                            <a:schemeClr val="dk1"/>
                          </a:solidFill>
                          <a:effectLst/>
                          <a:latin typeface="+mn-lt"/>
                          <a:ea typeface="+mn-ea"/>
                          <a:cs typeface="+mn-cs"/>
                        </a:rPr>
                        <a:t>Apreciação da experiência participativa comunitária da narrativa africana e como contribui para a cultura, identidade e racionalidade. </a:t>
                      </a:r>
                      <a:endParaRPr lang="es-ES" sz="1600" kern="1200" dirty="0">
                        <a:solidFill>
                          <a:schemeClr val="dk1"/>
                        </a:solidFill>
                        <a:effectLst/>
                        <a:latin typeface="+mn-lt"/>
                        <a:ea typeface="+mn-ea"/>
                        <a:cs typeface="+mn-cs"/>
                      </a:endParaRPr>
                    </a:p>
                  </a:txBody>
                  <a:tcPr/>
                </a:tc>
                <a:extLst>
                  <a:ext uri="{0D108BD9-81ED-4DB2-BD59-A6C34878D82A}">
                    <a16:rowId xmlns:a16="http://schemas.microsoft.com/office/drawing/2014/main" val="822328421"/>
                  </a:ext>
                </a:extLst>
              </a:tr>
            </a:tbl>
          </a:graphicData>
        </a:graphic>
      </p:graphicFrame>
      <p:pic>
        <p:nvPicPr>
          <p:cNvPr id="16" name="Picture 15" descr="Text&#10;&#10;Description automatically generated">
            <a:extLst>
              <a:ext uri="{FF2B5EF4-FFF2-40B4-BE49-F238E27FC236}">
                <a16:creationId xmlns:a16="http://schemas.microsoft.com/office/drawing/2014/main" id="{1F7BAF40-FC82-436C-976B-CAD2D83A3DE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5341" y="6247302"/>
            <a:ext cx="1964299" cy="427819"/>
          </a:xfrm>
          <a:prstGeom prst="rect">
            <a:avLst/>
          </a:prstGeom>
        </p:spPr>
      </p:pic>
    </p:spTree>
    <p:extLst>
      <p:ext uri="{BB962C8B-B14F-4D97-AF65-F5344CB8AC3E}">
        <p14:creationId xmlns:p14="http://schemas.microsoft.com/office/powerpoint/2010/main" val="14200869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7" name="Rectangle 136">
            <a:extLst>
              <a:ext uri="{FF2B5EF4-FFF2-40B4-BE49-F238E27FC236}">
                <a16:creationId xmlns:a16="http://schemas.microsoft.com/office/drawing/2014/main" id="{DB304A14-32D0-4873-B914-423ED7B8D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CuadroTexto 7">
            <a:extLst>
              <a:ext uri="{FF2B5EF4-FFF2-40B4-BE49-F238E27FC236}">
                <a16:creationId xmlns:a16="http://schemas.microsoft.com/office/drawing/2014/main" id="{764D62B8-C6A3-4C06-9AB5-C7AD926F7F74}"/>
              </a:ext>
            </a:extLst>
          </p:cNvPr>
          <p:cNvSpPr txBox="1"/>
          <p:nvPr/>
        </p:nvSpPr>
        <p:spPr>
          <a:xfrm>
            <a:off x="496111" y="338852"/>
            <a:ext cx="6125182" cy="5854886"/>
          </a:xfrm>
          <a:prstGeom prst="rect">
            <a:avLst/>
          </a:prstGeom>
        </p:spPr>
        <p:txBody>
          <a:bodyPr vert="horz" lIns="91440" tIns="45720" rIns="91440" bIns="45720" rtlCol="0">
            <a:normAutofit/>
          </a:bodyPr>
          <a:lstStyle/>
          <a:p>
            <a:pPr>
              <a:lnSpc>
                <a:spcPct val="90000"/>
              </a:lnSpc>
              <a:spcBef>
                <a:spcPts val="600"/>
              </a:spcBef>
              <a:spcAft>
                <a:spcPts val="600"/>
              </a:spcAft>
            </a:pPr>
            <a:r>
              <a:rPr lang="pt-PT" sz="2000" dirty="0"/>
              <a:t>Os </a:t>
            </a:r>
            <a:r>
              <a:rPr lang="pt-PT" sz="2000" dirty="0" err="1"/>
              <a:t>griots</a:t>
            </a:r>
            <a:r>
              <a:rPr lang="pt-PT" sz="2000" dirty="0"/>
              <a:t> são frequentemente instrumentistas hábeis, além de serem cantores e comentadores sociais.
O </a:t>
            </a:r>
            <a:r>
              <a:rPr lang="pt-PT" sz="2000" dirty="0" err="1"/>
              <a:t>kora</a:t>
            </a:r>
            <a:r>
              <a:rPr lang="pt-PT" sz="2000" dirty="0"/>
              <a:t>, o </a:t>
            </a:r>
            <a:r>
              <a:rPr lang="pt-PT" sz="2000" dirty="0" err="1"/>
              <a:t>khalam</a:t>
            </a:r>
            <a:r>
              <a:rPr lang="pt-PT" sz="2000" dirty="0"/>
              <a:t> (ou </a:t>
            </a:r>
            <a:r>
              <a:rPr lang="pt-PT" sz="2000" dirty="0" err="1"/>
              <a:t>xalam</a:t>
            </a:r>
            <a:r>
              <a:rPr lang="pt-PT" sz="2000" dirty="0"/>
              <a:t>), o </a:t>
            </a:r>
            <a:r>
              <a:rPr lang="pt-PT" sz="2000" dirty="0" err="1"/>
              <a:t>goje</a:t>
            </a:r>
            <a:r>
              <a:rPr lang="pt-PT" sz="2000" dirty="0"/>
              <a:t> (ou n'</a:t>
            </a:r>
            <a:r>
              <a:rPr lang="pt-PT" sz="2000" dirty="0" err="1"/>
              <a:t>ko</a:t>
            </a:r>
            <a:r>
              <a:rPr lang="pt-PT" sz="2000" dirty="0"/>
              <a:t> em </a:t>
            </a:r>
            <a:r>
              <a:rPr lang="pt-PT" sz="2000" dirty="0" err="1"/>
              <a:t>Mandinka</a:t>
            </a:r>
            <a:r>
              <a:rPr lang="pt-PT" sz="2000" dirty="0"/>
              <a:t>), o </a:t>
            </a:r>
            <a:r>
              <a:rPr lang="pt-PT" sz="2000" dirty="0" err="1"/>
              <a:t>balafon</a:t>
            </a:r>
            <a:r>
              <a:rPr lang="pt-PT" sz="2000" dirty="0"/>
              <a:t>, o </a:t>
            </a:r>
            <a:r>
              <a:rPr lang="pt-PT" sz="2000" dirty="0" err="1"/>
              <a:t>junjung</a:t>
            </a:r>
            <a:r>
              <a:rPr lang="pt-PT" sz="2000" dirty="0"/>
              <a:t>, e os </a:t>
            </a:r>
            <a:r>
              <a:rPr lang="pt-PT" sz="2000" dirty="0" err="1"/>
              <a:t>ngoni</a:t>
            </a:r>
            <a:r>
              <a:rPr lang="pt-PT" sz="2000" dirty="0"/>
              <a:t> estão entre os seus instrumentos.
O </a:t>
            </a:r>
            <a:r>
              <a:rPr lang="pt-PT" sz="2000" dirty="0" err="1"/>
              <a:t>kora</a:t>
            </a:r>
            <a:r>
              <a:rPr lang="pt-PT" sz="2000" dirty="0"/>
              <a:t> é um instrumento alaúde com pescoço comprido e 21 cordas. O </a:t>
            </a:r>
            <a:r>
              <a:rPr lang="pt-PT" sz="2000" dirty="0" err="1"/>
              <a:t>xalam</a:t>
            </a:r>
            <a:r>
              <a:rPr lang="pt-PT" sz="2000" dirty="0"/>
              <a:t> é uma variante </a:t>
            </a:r>
            <a:r>
              <a:rPr lang="pt-PT" sz="2000" dirty="0" err="1"/>
              <a:t>kora</a:t>
            </a:r>
            <a:r>
              <a:rPr lang="pt-PT" sz="2000" dirty="0"/>
              <a:t> que tipicamente tem menos de cinco cordas. Ambos têm corpos de </a:t>
            </a:r>
            <a:r>
              <a:rPr lang="pt-PT" sz="2000" dirty="0" err="1"/>
              <a:t>cabatão</a:t>
            </a:r>
            <a:r>
              <a:rPr lang="pt-PT" sz="2000" dirty="0"/>
              <a:t> que servem como ressonadores. O </a:t>
            </a:r>
            <a:r>
              <a:rPr lang="pt-PT" sz="2000" dirty="0" err="1"/>
              <a:t>ngoni</a:t>
            </a:r>
            <a:r>
              <a:rPr lang="pt-PT" sz="2000" dirty="0"/>
              <a:t>, que tem cinco ou seis cordas, também é como estes dois instrumentos. O </a:t>
            </a:r>
            <a:r>
              <a:rPr lang="pt-PT" sz="2000" dirty="0" err="1"/>
              <a:t>balafon</a:t>
            </a:r>
            <a:r>
              <a:rPr lang="pt-PT" sz="2000" dirty="0"/>
              <a:t> é um tipo de xilofone de madeira, enquanto que o </a:t>
            </a:r>
            <a:r>
              <a:rPr lang="pt-PT" sz="2000" dirty="0" err="1"/>
              <a:t>goje</a:t>
            </a:r>
            <a:r>
              <a:rPr lang="pt-PT" sz="2000" dirty="0"/>
              <a:t> é um instrumento de cordas tocado com um arco, como um violino.
A Enciclopédia </a:t>
            </a:r>
            <a:r>
              <a:rPr lang="pt-PT" sz="2000" dirty="0" err="1"/>
              <a:t>Britannica</a:t>
            </a:r>
            <a:r>
              <a:rPr lang="pt-PT" sz="2000" dirty="0"/>
              <a:t> diz: "Os alaúdes arrancados da África Ocidental, como o </a:t>
            </a:r>
            <a:r>
              <a:rPr lang="pt-PT" sz="2000" dirty="0" err="1"/>
              <a:t>konting</a:t>
            </a:r>
            <a:r>
              <a:rPr lang="pt-PT" sz="2000" dirty="0"/>
              <a:t>, </a:t>
            </a:r>
            <a:r>
              <a:rPr lang="pt-PT" sz="2000" dirty="0" err="1"/>
              <a:t>khalam</a:t>
            </a:r>
            <a:r>
              <a:rPr lang="pt-PT" sz="2000" dirty="0"/>
              <a:t> e </a:t>
            </a:r>
            <a:r>
              <a:rPr lang="pt-PT" sz="2000" dirty="0" err="1"/>
              <a:t>nkoni</a:t>
            </a:r>
            <a:r>
              <a:rPr lang="pt-PT" sz="2000" dirty="0"/>
              <a:t> (notados por Ibn </a:t>
            </a:r>
            <a:r>
              <a:rPr lang="pt-PT" sz="2000" dirty="0" err="1"/>
              <a:t>Baah</a:t>
            </a:r>
            <a:r>
              <a:rPr lang="pt-PT" sz="2000" dirty="0"/>
              <a:t> em 1353), podem ter se originado no Antigo Egito. Pensa-se que o </a:t>
            </a:r>
            <a:r>
              <a:rPr lang="pt-PT" sz="2000" dirty="0" err="1"/>
              <a:t>khalam</a:t>
            </a:r>
            <a:r>
              <a:rPr lang="pt-PT" sz="2000" dirty="0"/>
              <a:t> é o antepassado do banjo. O </a:t>
            </a:r>
            <a:r>
              <a:rPr lang="pt-PT" sz="2000" dirty="0" err="1"/>
              <a:t>ramkie</a:t>
            </a:r>
            <a:r>
              <a:rPr lang="pt-PT" sz="2000" dirty="0"/>
              <a:t> da África do Sul é outro alaúde de pescoço longo."</a:t>
            </a:r>
            <a:endParaRPr lang="en-US" sz="2000" dirty="0"/>
          </a:p>
        </p:txBody>
      </p:sp>
      <p:pic>
        <p:nvPicPr>
          <p:cNvPr id="17412" name="Picture 4">
            <a:extLst>
              <a:ext uri="{FF2B5EF4-FFF2-40B4-BE49-F238E27FC236}">
                <a16:creationId xmlns:a16="http://schemas.microsoft.com/office/drawing/2014/main" id="{79CE7B1C-2405-4E8F-8559-39E1BA5E542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19119"/>
          <a:stretch/>
        </p:blipFill>
        <p:spPr bwMode="auto">
          <a:xfrm>
            <a:off x="6621294" y="1295416"/>
            <a:ext cx="5570706" cy="5562584"/>
          </a:xfrm>
          <a:custGeom>
            <a:avLst/>
            <a:gdLst/>
            <a:ahLst/>
            <a:cxnLst/>
            <a:rect l="l" t="t" r="r" b="b"/>
            <a:pathLst>
              <a:path w="5570706" h="5562584">
                <a:moveTo>
                  <a:pt x="3374687" y="0"/>
                </a:moveTo>
                <a:cubicBezTo>
                  <a:pt x="4190094" y="0"/>
                  <a:pt x="4937956" y="289196"/>
                  <a:pt x="5521301" y="770615"/>
                </a:cubicBezTo>
                <a:lnTo>
                  <a:pt x="5570706" y="815517"/>
                </a:lnTo>
                <a:lnTo>
                  <a:pt x="5570706" y="5562584"/>
                </a:lnTo>
                <a:lnTo>
                  <a:pt x="808135" y="5562584"/>
                </a:lnTo>
                <a:lnTo>
                  <a:pt x="770615" y="5521302"/>
                </a:lnTo>
                <a:cubicBezTo>
                  <a:pt x="289196" y="4937957"/>
                  <a:pt x="0" y="4190095"/>
                  <a:pt x="0" y="3374687"/>
                </a:cubicBezTo>
                <a:cubicBezTo>
                  <a:pt x="0" y="1510899"/>
                  <a:pt x="1510899" y="0"/>
                  <a:pt x="3374687" y="0"/>
                </a:cubicBezTo>
                <a:close/>
              </a:path>
            </a:pathLst>
          </a:custGeom>
          <a:noFill/>
          <a:extLst>
            <a:ext uri="{909E8E84-426E-40DD-AFC4-6F175D3DCCD1}">
              <a14:hiddenFill xmlns:a14="http://schemas.microsoft.com/office/drawing/2010/main">
                <a:solidFill>
                  <a:srgbClr val="FFFFFF"/>
                </a:solidFill>
              </a14:hiddenFill>
            </a:ext>
          </a:extLst>
        </p:spPr>
      </p:pic>
      <p:sp>
        <p:nvSpPr>
          <p:cNvPr id="139" name="!!Oval">
            <a:extLst>
              <a:ext uri="{FF2B5EF4-FFF2-40B4-BE49-F238E27FC236}">
                <a16:creationId xmlns:a16="http://schemas.microsoft.com/office/drawing/2014/main" id="{1D460C86-854F-4FB3-ABC2-E823D8FEB9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43451" y="1656147"/>
            <a:ext cx="546100" cy="5461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1" name="!!Arc">
            <a:extLst>
              <a:ext uri="{FF2B5EF4-FFF2-40B4-BE49-F238E27FC236}">
                <a16:creationId xmlns:a16="http://schemas.microsoft.com/office/drawing/2014/main" id="{BB48116A-278A-4CC5-89D3-9DE8E8FF12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4739" y="587516"/>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97" name="Rectangle 796">
            <a:extLst>
              <a:ext uri="{FF2B5EF4-FFF2-40B4-BE49-F238E27FC236}">
                <a16:creationId xmlns:a16="http://schemas.microsoft.com/office/drawing/2014/main" id="{42938790-351F-44E5-B174-C9BF323FE894}"/>
              </a:ext>
            </a:extLst>
          </p:cNvPr>
          <p:cNvSpPr/>
          <p:nvPr/>
        </p:nvSpPr>
        <p:spPr>
          <a:xfrm>
            <a:off x="10435590" y="57150"/>
            <a:ext cx="1756410" cy="5634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sp>
        <p:nvSpPr>
          <p:cNvPr id="799" name="Rectangle 798">
            <a:extLst>
              <a:ext uri="{FF2B5EF4-FFF2-40B4-BE49-F238E27FC236}">
                <a16:creationId xmlns:a16="http://schemas.microsoft.com/office/drawing/2014/main" id="{F166ADFE-46C8-40A5-AB05-A7D33DC5C222}"/>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800" name="Picture 799" descr="Text&#10;&#10;Description automatically generated">
            <a:extLst>
              <a:ext uri="{FF2B5EF4-FFF2-40B4-BE49-F238E27FC236}">
                <a16:creationId xmlns:a16="http://schemas.microsoft.com/office/drawing/2014/main" id="{27D8DDC0-E570-4532-A0F1-120FDC56E7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sp>
        <p:nvSpPr>
          <p:cNvPr id="22" name="Rectangle 21">
            <a:extLst>
              <a:ext uri="{FF2B5EF4-FFF2-40B4-BE49-F238E27FC236}">
                <a16:creationId xmlns:a16="http://schemas.microsoft.com/office/drawing/2014/main" id="{5260274E-DBA9-4433-B2B0-C87875A7F80E}"/>
              </a:ext>
            </a:extLst>
          </p:cNvPr>
          <p:cNvSpPr/>
          <p:nvPr/>
        </p:nvSpPr>
        <p:spPr>
          <a:xfrm>
            <a:off x="11113476" y="105507"/>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23" name="Graphic 22">
            <a:extLst>
              <a:ext uri="{FF2B5EF4-FFF2-40B4-BE49-F238E27FC236}">
                <a16:creationId xmlns:a16="http://schemas.microsoft.com/office/drawing/2014/main" id="{A507D2DF-0C99-4EBD-8C41-C66619ED5F7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374639" y="152449"/>
            <a:ext cx="462675" cy="709197"/>
          </a:xfrm>
          <a:prstGeom prst="rect">
            <a:avLst/>
          </a:prstGeom>
        </p:spPr>
      </p:pic>
    </p:spTree>
    <p:extLst>
      <p:ext uri="{BB962C8B-B14F-4D97-AF65-F5344CB8AC3E}">
        <p14:creationId xmlns:p14="http://schemas.microsoft.com/office/powerpoint/2010/main" val="39951806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8D941ED3-20A0-4644-99BE-9B5013579F9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DA9D5F8-D0F3-4C36-818E-D20791E16B56}"/>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18" name="Picture 17" descr="Text&#10;&#10;Description automatically generated">
            <a:extLst>
              <a:ext uri="{FF2B5EF4-FFF2-40B4-BE49-F238E27FC236}">
                <a16:creationId xmlns:a16="http://schemas.microsoft.com/office/drawing/2014/main" id="{AFCBF2DA-0AF6-4511-B58D-284706F4BC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sp>
        <p:nvSpPr>
          <p:cNvPr id="23" name="Rectangle 22">
            <a:extLst>
              <a:ext uri="{FF2B5EF4-FFF2-40B4-BE49-F238E27FC236}">
                <a16:creationId xmlns:a16="http://schemas.microsoft.com/office/drawing/2014/main" id="{01B383B6-DFE3-4E72-AA66-C417D5E5ACB0}"/>
              </a:ext>
            </a:extLst>
          </p:cNvPr>
          <p:cNvSpPr/>
          <p:nvPr/>
        </p:nvSpPr>
        <p:spPr>
          <a:xfrm>
            <a:off x="11113476" y="105507"/>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24" name="Graphic 23">
            <a:extLst>
              <a:ext uri="{FF2B5EF4-FFF2-40B4-BE49-F238E27FC236}">
                <a16:creationId xmlns:a16="http://schemas.microsoft.com/office/drawing/2014/main" id="{707A01FA-2283-42D9-9837-EAF33BAD349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74639" y="152449"/>
            <a:ext cx="462675" cy="709197"/>
          </a:xfrm>
          <a:prstGeom prst="rect">
            <a:avLst/>
          </a:prstGeom>
        </p:spPr>
      </p:pic>
      <p:sp>
        <p:nvSpPr>
          <p:cNvPr id="7" name="TextBox 8">
            <a:extLst>
              <a:ext uri="{FF2B5EF4-FFF2-40B4-BE49-F238E27FC236}">
                <a16:creationId xmlns:a16="http://schemas.microsoft.com/office/drawing/2014/main" id="{4F3D5561-76DE-45E2-9799-53D6DA9EFB24}"/>
              </a:ext>
            </a:extLst>
          </p:cNvPr>
          <p:cNvSpPr txBox="1"/>
          <p:nvPr/>
        </p:nvSpPr>
        <p:spPr>
          <a:xfrm>
            <a:off x="235341" y="2767280"/>
            <a:ext cx="3244977" cy="1323439"/>
          </a:xfrm>
          <a:prstGeom prst="rect">
            <a:avLst/>
          </a:prstGeom>
          <a:noFill/>
        </p:spPr>
        <p:txBody>
          <a:bodyPr wrap="square">
            <a:spAutoFit/>
          </a:bodyPr>
          <a:lstStyle/>
          <a:p>
            <a:r>
              <a:rPr lang="en-US" sz="4000" dirty="0">
                <a:solidFill>
                  <a:srgbClr val="35475C"/>
                </a:solidFill>
                <a:latin typeface="Arial Black" panose="020B0A04020102020204" pitchFamily="34" charset="0"/>
              </a:rPr>
              <a:t>O </a:t>
            </a:r>
            <a:r>
              <a:rPr lang="en-US" sz="4000" dirty="0" err="1">
                <a:solidFill>
                  <a:srgbClr val="35475C"/>
                </a:solidFill>
                <a:latin typeface="Arial Black" panose="020B0A04020102020204" pitchFamily="34" charset="0"/>
              </a:rPr>
              <a:t>papel</a:t>
            </a:r>
            <a:r>
              <a:rPr lang="en-US" sz="4000" dirty="0">
                <a:solidFill>
                  <a:srgbClr val="35475C"/>
                </a:solidFill>
                <a:latin typeface="Arial Black" panose="020B0A04020102020204" pitchFamily="34" charset="0"/>
              </a:rPr>
              <a:t> dos Griots</a:t>
            </a:r>
            <a:endParaRPr lang="en-IE" sz="4000" i="1" dirty="0">
              <a:solidFill>
                <a:srgbClr val="35475C"/>
              </a:solidFill>
              <a:latin typeface="Arial Black" panose="020B0A04020102020204" pitchFamily="34" charset="0"/>
            </a:endParaRPr>
          </a:p>
        </p:txBody>
      </p:sp>
    </p:spTree>
    <p:extLst>
      <p:ext uri="{BB962C8B-B14F-4D97-AF65-F5344CB8AC3E}">
        <p14:creationId xmlns:p14="http://schemas.microsoft.com/office/powerpoint/2010/main" val="20588744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E4D938A4-397D-4F8D-ADFF-E916F0E8C8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Freeform: Shape 136">
            <a:extLst>
              <a:ext uri="{FF2B5EF4-FFF2-40B4-BE49-F238E27FC236}">
                <a16:creationId xmlns:a16="http://schemas.microsoft.com/office/drawing/2014/main" id="{CB147A70-DC29-4DDF-A34C-2B82C6E229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5036"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139" name="Straight Connector 138">
            <a:extLst>
              <a:ext uri="{FF2B5EF4-FFF2-40B4-BE49-F238E27FC236}">
                <a16:creationId xmlns:a16="http://schemas.microsoft.com/office/drawing/2014/main" id="{2F61ABFD-DE05-41FD-A6B7-6D40196C15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75036" y="1026771"/>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pic>
        <p:nvPicPr>
          <p:cNvPr id="20482" name="Picture 2" descr="Griot | Trovador-historiador africano">
            <a:extLst>
              <a:ext uri="{FF2B5EF4-FFF2-40B4-BE49-F238E27FC236}">
                <a16:creationId xmlns:a16="http://schemas.microsoft.com/office/drawing/2014/main" id="{4B8ED92C-40C1-4B6B-A690-8AAD8EA76D1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43276" y="549330"/>
            <a:ext cx="2395949" cy="3562751"/>
          </a:xfrm>
          <a:custGeom>
            <a:avLst/>
            <a:gdLst/>
            <a:ahLst/>
            <a:cxnLst/>
            <a:rect l="l" t="t" r="r" b="b"/>
            <a:pathLst>
              <a:path w="1999274" h="2247255">
                <a:moveTo>
                  <a:pt x="108501" y="0"/>
                </a:moveTo>
                <a:lnTo>
                  <a:pt x="1890773" y="0"/>
                </a:lnTo>
                <a:cubicBezTo>
                  <a:pt x="1950696" y="0"/>
                  <a:pt x="1999274" y="48578"/>
                  <a:pt x="1999274" y="108501"/>
                </a:cubicBezTo>
                <a:lnTo>
                  <a:pt x="1999274" y="2138754"/>
                </a:lnTo>
                <a:cubicBezTo>
                  <a:pt x="1999274" y="2198677"/>
                  <a:pt x="1950696" y="2247255"/>
                  <a:pt x="1890773" y="2247255"/>
                </a:cubicBezTo>
                <a:lnTo>
                  <a:pt x="108501" y="2247255"/>
                </a:lnTo>
                <a:cubicBezTo>
                  <a:pt x="48578" y="2247255"/>
                  <a:pt x="0" y="2198677"/>
                  <a:pt x="0" y="2138754"/>
                </a:cubicBezTo>
                <a:lnTo>
                  <a:pt x="0" y="108501"/>
                </a:lnTo>
                <a:cubicBezTo>
                  <a:pt x="0" y="48578"/>
                  <a:pt x="48578" y="0"/>
                  <a:pt x="108501" y="0"/>
                </a:cubicBezTo>
                <a:close/>
              </a:path>
            </a:pathLst>
          </a:custGeom>
          <a:noFill/>
          <a:extLst>
            <a:ext uri="{909E8E84-426E-40DD-AFC4-6F175D3DCCD1}">
              <a14:hiddenFill xmlns:a14="http://schemas.microsoft.com/office/drawing/2010/main">
                <a:solidFill>
                  <a:srgbClr val="FFFFFF"/>
                </a:solidFill>
              </a14:hiddenFill>
            </a:ext>
          </a:extLst>
        </p:spPr>
      </p:pic>
      <p:sp>
        <p:nvSpPr>
          <p:cNvPr id="141" name="Freeform: Shape 140">
            <a:extLst>
              <a:ext uri="{FF2B5EF4-FFF2-40B4-BE49-F238E27FC236}">
                <a16:creationId xmlns:a16="http://schemas.microsoft.com/office/drawing/2014/main" id="{6C077334-5571-4B83-A83E-4CCCFA7B5E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356045" y="0"/>
            <a:ext cx="2093996" cy="1402773"/>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sp>
        <p:nvSpPr>
          <p:cNvPr id="143" name="Oval 142">
            <a:extLst>
              <a:ext uri="{FF2B5EF4-FFF2-40B4-BE49-F238E27FC236}">
                <a16:creationId xmlns:a16="http://schemas.microsoft.com/office/drawing/2014/main" id="{3B438362-1E1E-4C62-A99E-4134CB163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37614" y="2755933"/>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Freeform: Shape 144">
            <a:extLst>
              <a:ext uri="{FF2B5EF4-FFF2-40B4-BE49-F238E27FC236}">
                <a16:creationId xmlns:a16="http://schemas.microsoft.com/office/drawing/2014/main" id="{0F646DF8-223D-47DD-95B1-F2654229E5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pic>
        <p:nvPicPr>
          <p:cNvPr id="4" name="Graphic 3">
            <a:extLst>
              <a:ext uri="{FF2B5EF4-FFF2-40B4-BE49-F238E27FC236}">
                <a16:creationId xmlns:a16="http://schemas.microsoft.com/office/drawing/2014/main" id="{E6A3848C-D3BE-4C27-B5E9-E9A17BA1147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57027" y="4776281"/>
            <a:ext cx="2531361" cy="1491694"/>
          </a:xfrm>
          <a:custGeom>
            <a:avLst/>
            <a:gdLst/>
            <a:ahLst/>
            <a:cxnLst/>
            <a:rect l="l" t="t" r="r" b="b"/>
            <a:pathLst>
              <a:path w="1999274" h="2247255">
                <a:moveTo>
                  <a:pt x="108501" y="0"/>
                </a:moveTo>
                <a:lnTo>
                  <a:pt x="1890773" y="0"/>
                </a:lnTo>
                <a:cubicBezTo>
                  <a:pt x="1950696" y="0"/>
                  <a:pt x="1999274" y="48578"/>
                  <a:pt x="1999274" y="108501"/>
                </a:cubicBezTo>
                <a:lnTo>
                  <a:pt x="1999274" y="2138754"/>
                </a:lnTo>
                <a:cubicBezTo>
                  <a:pt x="1999274" y="2198677"/>
                  <a:pt x="1950696" y="2247255"/>
                  <a:pt x="1890773" y="2247255"/>
                </a:cubicBezTo>
                <a:lnTo>
                  <a:pt x="108501" y="2247255"/>
                </a:lnTo>
                <a:cubicBezTo>
                  <a:pt x="48578" y="2247255"/>
                  <a:pt x="0" y="2198677"/>
                  <a:pt x="0" y="2138754"/>
                </a:cubicBezTo>
                <a:lnTo>
                  <a:pt x="0" y="108501"/>
                </a:lnTo>
                <a:cubicBezTo>
                  <a:pt x="0" y="48578"/>
                  <a:pt x="48578" y="0"/>
                  <a:pt x="108501" y="0"/>
                </a:cubicBezTo>
                <a:close/>
              </a:path>
            </a:pathLst>
          </a:custGeom>
        </p:spPr>
      </p:pic>
      <p:sp>
        <p:nvSpPr>
          <p:cNvPr id="8" name="CuadroTexto 7">
            <a:extLst>
              <a:ext uri="{FF2B5EF4-FFF2-40B4-BE49-F238E27FC236}">
                <a16:creationId xmlns:a16="http://schemas.microsoft.com/office/drawing/2014/main" id="{764D62B8-C6A3-4C06-9AB5-C7AD926F7F74}"/>
              </a:ext>
            </a:extLst>
          </p:cNvPr>
          <p:cNvSpPr txBox="1"/>
          <p:nvPr/>
        </p:nvSpPr>
        <p:spPr>
          <a:xfrm>
            <a:off x="5997943" y="908588"/>
            <a:ext cx="5393361" cy="5472757"/>
          </a:xfrm>
          <a:prstGeom prst="rect">
            <a:avLst/>
          </a:prstGeom>
        </p:spPr>
        <p:txBody>
          <a:bodyPr vert="horz" lIns="91440" tIns="45720" rIns="91440" bIns="45720" rtlCol="0">
            <a:normAutofit/>
          </a:bodyPr>
          <a:lstStyle/>
          <a:p>
            <a:pPr>
              <a:lnSpc>
                <a:spcPct val="90000"/>
              </a:lnSpc>
              <a:spcAft>
                <a:spcPts val="600"/>
              </a:spcAft>
            </a:pPr>
            <a:r>
              <a:rPr lang="pt-PT" sz="2400" dirty="0"/>
              <a:t>Os </a:t>
            </a:r>
            <a:r>
              <a:rPr lang="pt-PT" sz="2400" dirty="0" err="1"/>
              <a:t>griots</a:t>
            </a:r>
            <a:r>
              <a:rPr lang="pt-PT" sz="2400" dirty="0"/>
              <a:t> desempenham um papel importante na preservação da história do povo, especialmente há séculos, quando a tecnologia não era tão avançada como é agora, e toda uma linhagem e história das pessoas poderia ter sido esquecida de outra forma.
Isto é especialmente verdade para comunidades onde nunca ninguém aprendeu a escrever ou ler.
Embora já tenham sido conhecidos como conselheiros da aldeia e diplomatas que foram chamados a intervir durante os litígios, este papel diminuiu um pouco e o seu apelo como artistas é mais difundido.</a:t>
            </a:r>
            <a:endParaRPr lang="en-US" sz="2400" dirty="0"/>
          </a:p>
        </p:txBody>
      </p:sp>
      <p:sp>
        <p:nvSpPr>
          <p:cNvPr id="147" name="Arc 146">
            <a:extLst>
              <a:ext uri="{FF2B5EF4-FFF2-40B4-BE49-F238E27FC236}">
                <a16:creationId xmlns:a16="http://schemas.microsoft.com/office/drawing/2014/main" id="{4D3DC50D-CA0F-48F9-B17E-20D8669AA4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53204" y="402001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97" name="Rectangle 796">
            <a:extLst>
              <a:ext uri="{FF2B5EF4-FFF2-40B4-BE49-F238E27FC236}">
                <a16:creationId xmlns:a16="http://schemas.microsoft.com/office/drawing/2014/main" id="{42938790-351F-44E5-B174-C9BF323FE894}"/>
              </a:ext>
            </a:extLst>
          </p:cNvPr>
          <p:cNvSpPr/>
          <p:nvPr/>
        </p:nvSpPr>
        <p:spPr>
          <a:xfrm>
            <a:off x="10435590" y="57150"/>
            <a:ext cx="1756410" cy="5634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sp>
        <p:nvSpPr>
          <p:cNvPr id="799" name="Rectangle 798">
            <a:extLst>
              <a:ext uri="{FF2B5EF4-FFF2-40B4-BE49-F238E27FC236}">
                <a16:creationId xmlns:a16="http://schemas.microsoft.com/office/drawing/2014/main" id="{F166ADFE-46C8-40A5-AB05-A7D33DC5C222}"/>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800" name="Picture 799" descr="Text&#10;&#10;Description automatically generated">
            <a:extLst>
              <a:ext uri="{FF2B5EF4-FFF2-40B4-BE49-F238E27FC236}">
                <a16:creationId xmlns:a16="http://schemas.microsoft.com/office/drawing/2014/main" id="{27D8DDC0-E570-4532-A0F1-120FDC56E7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sp>
        <p:nvSpPr>
          <p:cNvPr id="22" name="Rectangle 21">
            <a:extLst>
              <a:ext uri="{FF2B5EF4-FFF2-40B4-BE49-F238E27FC236}">
                <a16:creationId xmlns:a16="http://schemas.microsoft.com/office/drawing/2014/main" id="{5260274E-DBA9-4433-B2B0-C87875A7F80E}"/>
              </a:ext>
            </a:extLst>
          </p:cNvPr>
          <p:cNvSpPr/>
          <p:nvPr/>
        </p:nvSpPr>
        <p:spPr>
          <a:xfrm>
            <a:off x="11113476" y="105507"/>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23" name="Graphic 22">
            <a:extLst>
              <a:ext uri="{FF2B5EF4-FFF2-40B4-BE49-F238E27FC236}">
                <a16:creationId xmlns:a16="http://schemas.microsoft.com/office/drawing/2014/main" id="{A507D2DF-0C99-4EBD-8C41-C66619ED5F7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74639" y="152449"/>
            <a:ext cx="462675" cy="709197"/>
          </a:xfrm>
          <a:prstGeom prst="rect">
            <a:avLst/>
          </a:prstGeom>
        </p:spPr>
      </p:pic>
    </p:spTree>
    <p:extLst>
      <p:ext uri="{BB962C8B-B14F-4D97-AF65-F5344CB8AC3E}">
        <p14:creationId xmlns:p14="http://schemas.microsoft.com/office/powerpoint/2010/main" val="23040840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18DEEB18-A587-4352-87F4-01435D8A986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sp>
        <p:nvSpPr>
          <p:cNvPr id="36" name="Rectangle 35">
            <a:extLst>
              <a:ext uri="{FF2B5EF4-FFF2-40B4-BE49-F238E27FC236}">
                <a16:creationId xmlns:a16="http://schemas.microsoft.com/office/drawing/2014/main" id="{62FC1390-DBD0-4BA0-93BD-1B3132A9F776}"/>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37" name="Picture 36" descr="Text&#10;&#10;Description automatically generated">
            <a:extLst>
              <a:ext uri="{FF2B5EF4-FFF2-40B4-BE49-F238E27FC236}">
                <a16:creationId xmlns:a16="http://schemas.microsoft.com/office/drawing/2014/main" id="{46A441E1-54E8-48FC-9EE6-86A662D4EF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sp>
        <p:nvSpPr>
          <p:cNvPr id="24" name="Rectangle 23">
            <a:extLst>
              <a:ext uri="{FF2B5EF4-FFF2-40B4-BE49-F238E27FC236}">
                <a16:creationId xmlns:a16="http://schemas.microsoft.com/office/drawing/2014/main" id="{DD529299-A547-4793-AF2A-A1135384F7E8}"/>
              </a:ext>
            </a:extLst>
          </p:cNvPr>
          <p:cNvSpPr/>
          <p:nvPr/>
        </p:nvSpPr>
        <p:spPr>
          <a:xfrm>
            <a:off x="11113476" y="105507"/>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32" name="Graphic 31">
            <a:extLst>
              <a:ext uri="{FF2B5EF4-FFF2-40B4-BE49-F238E27FC236}">
                <a16:creationId xmlns:a16="http://schemas.microsoft.com/office/drawing/2014/main" id="{31F96104-E1A3-41CA-9E07-F1F53B5DAA7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74639" y="152449"/>
            <a:ext cx="462675" cy="709197"/>
          </a:xfrm>
          <a:prstGeom prst="rect">
            <a:avLst/>
          </a:prstGeom>
        </p:spPr>
      </p:pic>
      <p:pic>
        <p:nvPicPr>
          <p:cNvPr id="2" name="Online Media 1" title="The Empire of Mali Series: The Griot, Lesson 2">
            <a:hlinkClick r:id="" action="ppaction://media"/>
            <a:extLst>
              <a:ext uri="{FF2B5EF4-FFF2-40B4-BE49-F238E27FC236}">
                <a16:creationId xmlns:a16="http://schemas.microsoft.com/office/drawing/2014/main" id="{81F0D385-6837-520D-B70C-2EA52364E365}"/>
              </a:ext>
            </a:extLst>
          </p:cNvPr>
          <p:cNvPicPr>
            <a:picLocks noRot="1" noChangeAspect="1"/>
          </p:cNvPicPr>
          <p:nvPr>
            <a:videoFile r:link="rId1"/>
          </p:nvPr>
        </p:nvPicPr>
        <p:blipFill>
          <a:blip r:embed="rId8"/>
          <a:stretch>
            <a:fillRect/>
          </a:stretch>
        </p:blipFill>
        <p:spPr>
          <a:xfrm>
            <a:off x="3425536" y="1342159"/>
            <a:ext cx="5564909" cy="4173682"/>
          </a:xfrm>
          <a:prstGeom prst="rect">
            <a:avLst/>
          </a:prstGeom>
        </p:spPr>
      </p:pic>
    </p:spTree>
    <p:extLst>
      <p:ext uri="{BB962C8B-B14F-4D97-AF65-F5344CB8AC3E}">
        <p14:creationId xmlns:p14="http://schemas.microsoft.com/office/powerpoint/2010/main" val="1503972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0A524F87-5027-4130-85A1-5BF4F15167B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4250" y="0"/>
            <a:ext cx="12192000" cy="6858000"/>
          </a:xfrm>
          <a:prstGeom prst="rect">
            <a:avLst/>
          </a:prstGeom>
        </p:spPr>
      </p:pic>
      <p:sp>
        <p:nvSpPr>
          <p:cNvPr id="13" name="Rectangle 12">
            <a:extLst>
              <a:ext uri="{FF2B5EF4-FFF2-40B4-BE49-F238E27FC236}">
                <a16:creationId xmlns:a16="http://schemas.microsoft.com/office/drawing/2014/main" id="{0E667394-EFEE-409F-803D-DC46ADE336FF}"/>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14" name="Picture 13" descr="Text&#10;&#10;Description automatically generated">
            <a:extLst>
              <a:ext uri="{FF2B5EF4-FFF2-40B4-BE49-F238E27FC236}">
                <a16:creationId xmlns:a16="http://schemas.microsoft.com/office/drawing/2014/main" id="{96A3560A-AA4F-463E-A18A-1D5C43848A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sp>
        <p:nvSpPr>
          <p:cNvPr id="11" name="Rectangle 10">
            <a:extLst>
              <a:ext uri="{FF2B5EF4-FFF2-40B4-BE49-F238E27FC236}">
                <a16:creationId xmlns:a16="http://schemas.microsoft.com/office/drawing/2014/main" id="{9F6F8684-707E-4F85-AF7F-2A55B3071E6B}"/>
              </a:ext>
            </a:extLst>
          </p:cNvPr>
          <p:cNvSpPr/>
          <p:nvPr/>
        </p:nvSpPr>
        <p:spPr>
          <a:xfrm>
            <a:off x="11113476" y="105507"/>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12" name="Graphic 11">
            <a:extLst>
              <a:ext uri="{FF2B5EF4-FFF2-40B4-BE49-F238E27FC236}">
                <a16:creationId xmlns:a16="http://schemas.microsoft.com/office/drawing/2014/main" id="{EB67E7E9-4914-4D97-870C-71C494707A4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74639" y="152449"/>
            <a:ext cx="462675" cy="709197"/>
          </a:xfrm>
          <a:prstGeom prst="rect">
            <a:avLst/>
          </a:prstGeom>
        </p:spPr>
      </p:pic>
      <p:sp>
        <p:nvSpPr>
          <p:cNvPr id="8" name="CuadroTexto 7">
            <a:extLst>
              <a:ext uri="{FF2B5EF4-FFF2-40B4-BE49-F238E27FC236}">
                <a16:creationId xmlns:a16="http://schemas.microsoft.com/office/drawing/2014/main" id="{AE589113-1435-4724-B05C-D8AC472A0007}"/>
              </a:ext>
            </a:extLst>
          </p:cNvPr>
          <p:cNvSpPr txBox="1"/>
          <p:nvPr/>
        </p:nvSpPr>
        <p:spPr>
          <a:xfrm>
            <a:off x="765109" y="474345"/>
            <a:ext cx="10348365" cy="4708981"/>
          </a:xfrm>
          <a:prstGeom prst="rect">
            <a:avLst/>
          </a:prstGeom>
          <a:noFill/>
        </p:spPr>
        <p:txBody>
          <a:bodyPr wrap="square">
            <a:spAutoFit/>
          </a:bodyPr>
          <a:lstStyle/>
          <a:p>
            <a:r>
              <a:rPr lang="en-US" sz="4000" dirty="0" err="1"/>
              <a:t>Conclusões</a:t>
            </a:r>
            <a:r>
              <a:rPr lang="en-US" sz="4000" dirty="0"/>
              <a:t> </a:t>
            </a:r>
            <a:endParaRPr lang="en-US" sz="2000" dirty="0"/>
          </a:p>
          <a:p>
            <a:pPr marL="285750" indent="-285750">
              <a:buFont typeface="Arial" panose="020B0604020202020204" pitchFamily="34" charset="0"/>
              <a:buChar char="•"/>
            </a:pPr>
            <a:r>
              <a:rPr lang="pt-PT" sz="2000" dirty="0"/>
              <a:t>Contar histórias é uma experiência participativa comum...
O estilo e estrutura da história ilustra a sua importância e significado 
O uso de provérbios e parábolas aumentaria o peso e o significado da narrativa. Provérbios e parábolas são um meio de transmitir conhecimento antigo, sabedoria, sentimentos profundos e atitudes nas sociedades orais 
As histórias apoiam e reforçam as doutrinas básicas da cultura das pessoas. Contar histórias é uma ferramenta poderosa.
A principal lição por trás das histórias orais africanas é ensinar e impactar princípios de moralidade e proporcionar aos jovens um sentido de identidade e pertença 
A narrativa africana é uma poderosa ferramenta pedagógica para comunicar conhecimento e sabedoria. Contar histórias está longe de ser uma mera fonte de entretenimento, a história ajuda a afiar a criatividade e a imaginação das pessoas, a moldar o seu comportamento, a treinar o seu intelecto e a regular as suas emoções.</a:t>
            </a:r>
            <a:endParaRPr lang="es-ES" sz="2000" dirty="0"/>
          </a:p>
        </p:txBody>
      </p:sp>
    </p:spTree>
    <p:extLst>
      <p:ext uri="{BB962C8B-B14F-4D97-AF65-F5344CB8AC3E}">
        <p14:creationId xmlns:p14="http://schemas.microsoft.com/office/powerpoint/2010/main" val="176407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0A524F87-5027-4130-85A1-5BF4F15167B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4250" y="0"/>
            <a:ext cx="12192000" cy="6858000"/>
          </a:xfrm>
          <a:prstGeom prst="rect">
            <a:avLst/>
          </a:prstGeom>
        </p:spPr>
      </p:pic>
      <p:sp>
        <p:nvSpPr>
          <p:cNvPr id="13" name="Rectangle 12">
            <a:extLst>
              <a:ext uri="{FF2B5EF4-FFF2-40B4-BE49-F238E27FC236}">
                <a16:creationId xmlns:a16="http://schemas.microsoft.com/office/drawing/2014/main" id="{0E667394-EFEE-409F-803D-DC46ADE336FF}"/>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14" name="Picture 13" descr="Text&#10;&#10;Description automatically generated">
            <a:extLst>
              <a:ext uri="{FF2B5EF4-FFF2-40B4-BE49-F238E27FC236}">
                <a16:creationId xmlns:a16="http://schemas.microsoft.com/office/drawing/2014/main" id="{96A3560A-AA4F-463E-A18A-1D5C43848A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sp>
        <p:nvSpPr>
          <p:cNvPr id="11" name="Rectangle 10">
            <a:extLst>
              <a:ext uri="{FF2B5EF4-FFF2-40B4-BE49-F238E27FC236}">
                <a16:creationId xmlns:a16="http://schemas.microsoft.com/office/drawing/2014/main" id="{9F6F8684-707E-4F85-AF7F-2A55B3071E6B}"/>
              </a:ext>
            </a:extLst>
          </p:cNvPr>
          <p:cNvSpPr/>
          <p:nvPr/>
        </p:nvSpPr>
        <p:spPr>
          <a:xfrm>
            <a:off x="11113476" y="105507"/>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12" name="Graphic 11">
            <a:extLst>
              <a:ext uri="{FF2B5EF4-FFF2-40B4-BE49-F238E27FC236}">
                <a16:creationId xmlns:a16="http://schemas.microsoft.com/office/drawing/2014/main" id="{EB67E7E9-4914-4D97-870C-71C494707A4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74639" y="152449"/>
            <a:ext cx="462675" cy="709197"/>
          </a:xfrm>
          <a:prstGeom prst="rect">
            <a:avLst/>
          </a:prstGeom>
        </p:spPr>
      </p:pic>
      <p:sp>
        <p:nvSpPr>
          <p:cNvPr id="8" name="CuadroTexto 7">
            <a:extLst>
              <a:ext uri="{FF2B5EF4-FFF2-40B4-BE49-F238E27FC236}">
                <a16:creationId xmlns:a16="http://schemas.microsoft.com/office/drawing/2014/main" id="{AE589113-1435-4724-B05C-D8AC472A0007}"/>
              </a:ext>
            </a:extLst>
          </p:cNvPr>
          <p:cNvSpPr txBox="1"/>
          <p:nvPr/>
        </p:nvSpPr>
        <p:spPr>
          <a:xfrm>
            <a:off x="765109" y="474345"/>
            <a:ext cx="10348365" cy="4708981"/>
          </a:xfrm>
          <a:prstGeom prst="rect">
            <a:avLst/>
          </a:prstGeom>
          <a:noFill/>
        </p:spPr>
        <p:txBody>
          <a:bodyPr wrap="square">
            <a:spAutoFit/>
          </a:bodyPr>
          <a:lstStyle/>
          <a:p>
            <a:r>
              <a:rPr lang="en-US" sz="4000" dirty="0" err="1"/>
              <a:t>Referências</a:t>
            </a:r>
            <a:r>
              <a:rPr lang="en-US" sz="4000" dirty="0"/>
              <a:t>: </a:t>
            </a:r>
            <a:endParaRPr lang="en-US" sz="2000" dirty="0"/>
          </a:p>
          <a:p>
            <a:endParaRPr lang="en-US" sz="2000" dirty="0"/>
          </a:p>
          <a:p>
            <a:pPr marL="342900" indent="-342900">
              <a:buFont typeface="Arial" panose="020B0604020202020204" pitchFamily="34" charset="0"/>
              <a:buChar char="•"/>
            </a:pPr>
            <a:r>
              <a:rPr lang="en-US" sz="2000" dirty="0">
                <a:effectLst/>
              </a:rPr>
              <a:t>‘Storytelling Traditions across the World: West Africa’. </a:t>
            </a:r>
            <a:r>
              <a:rPr lang="en-US" sz="2000" i="1" dirty="0">
                <a:effectLst/>
              </a:rPr>
              <a:t>All Good Tales</a:t>
            </a:r>
            <a:r>
              <a:rPr lang="en-US" sz="2000" dirty="0">
                <a:effectLst/>
              </a:rPr>
              <a:t>, 8 Nov. 2018, </a:t>
            </a:r>
            <a:r>
              <a:rPr lang="en-US" sz="2000" dirty="0">
                <a:effectLst/>
                <a:hlinkClick r:id="rId7"/>
              </a:rPr>
              <a:t>https://allgoodtales.com/storytelling-traditions-across-world-west-africa/</a:t>
            </a:r>
            <a:r>
              <a:rPr lang="en-US" sz="2000" dirty="0">
                <a:effectLst/>
              </a:rPr>
              <a:t>.</a:t>
            </a:r>
          </a:p>
          <a:p>
            <a:pPr marL="342900" indent="-342900">
              <a:buFont typeface="Arial" panose="020B0604020202020204" pitchFamily="34" charset="0"/>
              <a:buChar char="•"/>
            </a:pPr>
            <a:r>
              <a:rPr lang="en-US" sz="2000" dirty="0" err="1">
                <a:effectLst/>
              </a:rPr>
              <a:t>Tuwe</a:t>
            </a:r>
            <a:r>
              <a:rPr lang="en-US" sz="2000" dirty="0">
                <a:effectLst/>
              </a:rPr>
              <a:t>, Kudakwashe. </a:t>
            </a:r>
            <a:r>
              <a:rPr lang="en-US" sz="2000" i="1" dirty="0">
                <a:effectLst/>
              </a:rPr>
              <a:t>The African Oral Tradition Paradigm of Storytelling as a Methodological Framework: Employment Experiences for African Communities in New Zealand</a:t>
            </a:r>
            <a:r>
              <a:rPr lang="en-US" sz="2000" dirty="0">
                <a:effectLst/>
              </a:rPr>
              <a:t>. 2015, p. 18.</a:t>
            </a:r>
          </a:p>
          <a:p>
            <a:pPr marL="342900" indent="-342900">
              <a:buFont typeface="Arial" panose="020B0604020202020204" pitchFamily="34" charset="0"/>
              <a:buChar char="•"/>
            </a:pPr>
            <a:r>
              <a:rPr lang="en-US" sz="2000" i="1" dirty="0">
                <a:effectLst/>
              </a:rPr>
              <a:t>What Is a Griot and Why Are They Important?</a:t>
            </a:r>
            <a:r>
              <a:rPr lang="en-US" sz="2000" dirty="0">
                <a:effectLst/>
              </a:rPr>
              <a:t> </a:t>
            </a:r>
            <a:r>
              <a:rPr lang="en-US" sz="2000" dirty="0">
                <a:effectLst/>
                <a:hlinkClick r:id="rId8"/>
              </a:rPr>
              <a:t>https://theculturetrip.com/africa/mali/articles/what-is-a-griot-and-why-are-they-important/</a:t>
            </a:r>
            <a:r>
              <a:rPr lang="en-US" sz="2000" dirty="0">
                <a:effectLst/>
              </a:rPr>
              <a:t>. Accessed 20 June 2022.</a:t>
            </a:r>
          </a:p>
          <a:p>
            <a:pPr marL="342900" indent="-342900">
              <a:buFont typeface="Arial" panose="020B0604020202020204" pitchFamily="34" charset="0"/>
              <a:buChar char="•"/>
            </a:pPr>
            <a:r>
              <a:rPr lang="en-US" sz="2000" dirty="0">
                <a:effectLst/>
              </a:rPr>
              <a:t>Y, Dr. ‘The Griot, the Preserver of African Traditions’. </a:t>
            </a:r>
            <a:r>
              <a:rPr lang="en-US" sz="2000" i="1" dirty="0">
                <a:effectLst/>
              </a:rPr>
              <a:t>African Heritage</a:t>
            </a:r>
            <a:r>
              <a:rPr lang="en-US" sz="2000" dirty="0">
                <a:effectLst/>
              </a:rPr>
              <a:t>, 21 May 2018, </a:t>
            </a:r>
            <a:r>
              <a:rPr lang="en-US" sz="2000" dirty="0">
                <a:effectLst/>
                <a:hlinkClick r:id="rId9"/>
              </a:rPr>
              <a:t>https://afrolegends.com/2018/05/21/the-griot-the-preserver-of-african-traditions/</a:t>
            </a:r>
            <a:r>
              <a:rPr lang="en-US" sz="2000" dirty="0">
                <a:effectLst/>
              </a:rPr>
              <a:t>.</a:t>
            </a:r>
          </a:p>
          <a:p>
            <a:pPr marL="342900" indent="-342900">
              <a:buFont typeface="Arial" panose="020B0604020202020204" pitchFamily="34" charset="0"/>
              <a:buChar char="•"/>
            </a:pPr>
            <a:r>
              <a:rPr lang="en-IE" sz="2000" i="1" dirty="0">
                <a:effectLst/>
              </a:rPr>
              <a:t>- Yale National Initiative</a:t>
            </a:r>
            <a:r>
              <a:rPr lang="en-IE" sz="2000" dirty="0">
                <a:effectLst/>
              </a:rPr>
              <a:t>. </a:t>
            </a:r>
            <a:r>
              <a:rPr lang="en-IE" sz="2000" dirty="0">
                <a:effectLst/>
                <a:hlinkClick r:id="rId10"/>
              </a:rPr>
              <a:t>https://teachers.yale.edu/curriculum/units/2009/1</a:t>
            </a:r>
            <a:r>
              <a:rPr lang="en-IE" sz="2000" dirty="0">
                <a:effectLst/>
              </a:rPr>
              <a:t>. Accessed 20 June 2022.</a:t>
            </a:r>
          </a:p>
          <a:p>
            <a:endParaRPr lang="en-US" sz="2000" dirty="0">
              <a:effectLst/>
            </a:endParaRPr>
          </a:p>
        </p:txBody>
      </p:sp>
    </p:spTree>
    <p:extLst>
      <p:ext uri="{BB962C8B-B14F-4D97-AF65-F5344CB8AC3E}">
        <p14:creationId xmlns:p14="http://schemas.microsoft.com/office/powerpoint/2010/main" val="30987813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22EEF9A8-0EF0-4F47-9334-882352D03E6F}"/>
              </a:ext>
            </a:extLst>
          </p:cNvPr>
          <p:cNvSpPr txBox="1"/>
          <p:nvPr/>
        </p:nvSpPr>
        <p:spPr>
          <a:xfrm>
            <a:off x="3037812" y="6117162"/>
            <a:ext cx="6771640" cy="553998"/>
          </a:xfrm>
          <a:prstGeom prst="rect">
            <a:avLst/>
          </a:prstGeom>
          <a:noFill/>
        </p:spPr>
        <p:txBody>
          <a:bodyPr wrap="square" rtlCol="0">
            <a:spAutoFit/>
          </a:bodyPr>
          <a:lstStyle/>
          <a:p>
            <a:pPr algn="ctr"/>
            <a:r>
              <a:rPr lang="en-IE" sz="1000" dirty="0">
                <a:latin typeface="Arial" panose="020B0604020202020204" pitchFamily="34" charset="0"/>
                <a:ea typeface="Source Sans Pro" panose="020B0503030403020204" pitchFamily="34" charset="0"/>
                <a:cs typeface="Arial" panose="020B0604020202020204" pitchFamily="34" charset="0"/>
              </a:rPr>
              <a:t>"The European Commission's support for the production of this publication does not constitute an endorsement of the contents, which reflect the views only of the authors, and the Commission cannot be held responsible for any use which may be made of the information contained therein.” Project Number: 2020-1-FR01-KA227-ADU-095130</a:t>
            </a:r>
          </a:p>
        </p:txBody>
      </p:sp>
      <p:pic>
        <p:nvPicPr>
          <p:cNvPr id="16" name="Picture 15" descr="Text&#10;&#10;Description automatically generated">
            <a:extLst>
              <a:ext uri="{FF2B5EF4-FFF2-40B4-BE49-F238E27FC236}">
                <a16:creationId xmlns:a16="http://schemas.microsoft.com/office/drawing/2014/main" id="{1046E75C-E353-4A3C-B7E4-09408ABF9D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sp>
        <p:nvSpPr>
          <p:cNvPr id="13" name="Rectangle 12">
            <a:extLst>
              <a:ext uri="{FF2B5EF4-FFF2-40B4-BE49-F238E27FC236}">
                <a16:creationId xmlns:a16="http://schemas.microsoft.com/office/drawing/2014/main" id="{C406CC07-A3A8-44B0-BDA3-358556AFC3D7}"/>
              </a:ext>
            </a:extLst>
          </p:cNvPr>
          <p:cNvSpPr/>
          <p:nvPr/>
        </p:nvSpPr>
        <p:spPr>
          <a:xfrm>
            <a:off x="11113476" y="105507"/>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15" name="Graphic 14">
            <a:extLst>
              <a:ext uri="{FF2B5EF4-FFF2-40B4-BE49-F238E27FC236}">
                <a16:creationId xmlns:a16="http://schemas.microsoft.com/office/drawing/2014/main" id="{67E3D1A4-C212-403F-A86A-BD1ADF95EA5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374639" y="152449"/>
            <a:ext cx="462675" cy="709197"/>
          </a:xfrm>
          <a:prstGeom prst="rect">
            <a:avLst/>
          </a:prstGeom>
        </p:spPr>
      </p:pic>
      <p:grpSp>
        <p:nvGrpSpPr>
          <p:cNvPr id="36" name="Group 35">
            <a:extLst>
              <a:ext uri="{FF2B5EF4-FFF2-40B4-BE49-F238E27FC236}">
                <a16:creationId xmlns:a16="http://schemas.microsoft.com/office/drawing/2014/main" id="{951AAFF6-F606-4C24-8F4D-8AB0BF882349}"/>
              </a:ext>
            </a:extLst>
          </p:cNvPr>
          <p:cNvGrpSpPr/>
          <p:nvPr/>
        </p:nvGrpSpPr>
        <p:grpSpPr>
          <a:xfrm>
            <a:off x="2602130" y="3591659"/>
            <a:ext cx="6987740" cy="2019664"/>
            <a:chOff x="1671918" y="2487063"/>
            <a:chExt cx="6453775" cy="1865333"/>
          </a:xfrm>
        </p:grpSpPr>
        <p:pic>
          <p:nvPicPr>
            <p:cNvPr id="37" name="Graphic 36">
              <a:extLst>
                <a:ext uri="{FF2B5EF4-FFF2-40B4-BE49-F238E27FC236}">
                  <a16:creationId xmlns:a16="http://schemas.microsoft.com/office/drawing/2014/main" id="{66140CC0-DD31-4BF5-9D75-3E4A33AFDB3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28337" y="3554732"/>
              <a:ext cx="1131311" cy="754207"/>
            </a:xfrm>
            <a:prstGeom prst="rect">
              <a:avLst/>
            </a:prstGeom>
          </p:spPr>
        </p:pic>
        <p:pic>
          <p:nvPicPr>
            <p:cNvPr id="38" name="Picture 37" descr="Logo&#10;&#10;Description automatically generated">
              <a:extLst>
                <a:ext uri="{FF2B5EF4-FFF2-40B4-BE49-F238E27FC236}">
                  <a16:creationId xmlns:a16="http://schemas.microsoft.com/office/drawing/2014/main" id="{90CD0247-B095-4EFF-8307-A72C8D637A1C}"/>
                </a:ext>
              </a:extLst>
            </p:cNvPr>
            <p:cNvPicPr>
              <a:picLocks noChangeAspect="1"/>
            </p:cNvPicPr>
            <p:nvPr/>
          </p:nvPicPr>
          <p:blipFill>
            <a:blip r:embed="rId7"/>
            <a:stretch>
              <a:fillRect/>
            </a:stretch>
          </p:blipFill>
          <p:spPr>
            <a:xfrm>
              <a:off x="6637985" y="3567439"/>
              <a:ext cx="1487708" cy="741500"/>
            </a:xfrm>
            <a:prstGeom prst="rect">
              <a:avLst/>
            </a:prstGeom>
          </p:spPr>
        </p:pic>
        <p:pic>
          <p:nvPicPr>
            <p:cNvPr id="39" name="Picture 38" descr="A picture containing text, first-aid kit, sign&#10;&#10;Description automatically generated">
              <a:extLst>
                <a:ext uri="{FF2B5EF4-FFF2-40B4-BE49-F238E27FC236}">
                  <a16:creationId xmlns:a16="http://schemas.microsoft.com/office/drawing/2014/main" id="{C6F18F93-09C7-43BD-AB66-E8BC5E4D8BFB}"/>
                </a:ext>
              </a:extLst>
            </p:cNvPr>
            <p:cNvPicPr>
              <a:picLocks noChangeAspect="1"/>
            </p:cNvPicPr>
            <p:nvPr/>
          </p:nvPicPr>
          <p:blipFill>
            <a:blip r:embed="rId8"/>
            <a:stretch>
              <a:fillRect/>
            </a:stretch>
          </p:blipFill>
          <p:spPr>
            <a:xfrm>
              <a:off x="4572000" y="2510287"/>
              <a:ext cx="594745" cy="853963"/>
            </a:xfrm>
            <a:prstGeom prst="rect">
              <a:avLst/>
            </a:prstGeom>
          </p:spPr>
        </p:pic>
        <p:pic>
          <p:nvPicPr>
            <p:cNvPr id="40" name="Picture 39" descr="A picture containing text&#10;&#10;Description automatically generated">
              <a:extLst>
                <a:ext uri="{FF2B5EF4-FFF2-40B4-BE49-F238E27FC236}">
                  <a16:creationId xmlns:a16="http://schemas.microsoft.com/office/drawing/2014/main" id="{1F4DD8DE-2D9D-497A-A591-6D98B6674481}"/>
                </a:ext>
              </a:extLst>
            </p:cNvPr>
            <p:cNvPicPr>
              <a:picLocks noChangeAspect="1"/>
            </p:cNvPicPr>
            <p:nvPr/>
          </p:nvPicPr>
          <p:blipFill>
            <a:blip r:embed="rId9"/>
            <a:stretch>
              <a:fillRect/>
            </a:stretch>
          </p:blipFill>
          <p:spPr>
            <a:xfrm>
              <a:off x="5827597" y="2487063"/>
              <a:ext cx="1007918" cy="1007918"/>
            </a:xfrm>
            <a:prstGeom prst="rect">
              <a:avLst/>
            </a:prstGeom>
          </p:spPr>
        </p:pic>
        <p:pic>
          <p:nvPicPr>
            <p:cNvPr id="41" name="Picture 40" descr="A picture containing text&#10;&#10;Description automatically generated">
              <a:extLst>
                <a:ext uri="{FF2B5EF4-FFF2-40B4-BE49-F238E27FC236}">
                  <a16:creationId xmlns:a16="http://schemas.microsoft.com/office/drawing/2014/main" id="{A3F37A4B-D4D6-4B43-871C-F3519CC2C047}"/>
                </a:ext>
              </a:extLst>
            </p:cNvPr>
            <p:cNvPicPr>
              <a:picLocks noChangeAspect="1"/>
            </p:cNvPicPr>
            <p:nvPr/>
          </p:nvPicPr>
          <p:blipFill>
            <a:blip r:embed="rId10"/>
            <a:stretch>
              <a:fillRect/>
            </a:stretch>
          </p:blipFill>
          <p:spPr>
            <a:xfrm>
              <a:off x="5228359" y="3462417"/>
              <a:ext cx="889979" cy="889979"/>
            </a:xfrm>
            <a:prstGeom prst="rect">
              <a:avLst/>
            </a:prstGeom>
          </p:spPr>
        </p:pic>
        <p:pic>
          <p:nvPicPr>
            <p:cNvPr id="42" name="Picture 41" descr="Logo&#10;&#10;Description automatically generated with medium confidence">
              <a:extLst>
                <a:ext uri="{FF2B5EF4-FFF2-40B4-BE49-F238E27FC236}">
                  <a16:creationId xmlns:a16="http://schemas.microsoft.com/office/drawing/2014/main" id="{5C7CE113-8AC5-42D0-B42B-6E62F982A446}"/>
                </a:ext>
              </a:extLst>
            </p:cNvPr>
            <p:cNvPicPr>
              <a:picLocks noChangeAspect="1"/>
            </p:cNvPicPr>
            <p:nvPr/>
          </p:nvPicPr>
          <p:blipFill>
            <a:blip r:embed="rId11"/>
            <a:stretch>
              <a:fillRect/>
            </a:stretch>
          </p:blipFill>
          <p:spPr>
            <a:xfrm>
              <a:off x="1671918" y="3687222"/>
              <a:ext cx="1487708" cy="607605"/>
            </a:xfrm>
            <a:prstGeom prst="rect">
              <a:avLst/>
            </a:prstGeom>
          </p:spPr>
        </p:pic>
        <p:pic>
          <p:nvPicPr>
            <p:cNvPr id="43" name="Picture 42" descr="Logo&#10;&#10;Description automatically generated with medium confidence">
              <a:extLst>
                <a:ext uri="{FF2B5EF4-FFF2-40B4-BE49-F238E27FC236}">
                  <a16:creationId xmlns:a16="http://schemas.microsoft.com/office/drawing/2014/main" id="{7521D7B5-D7B5-4091-AD00-3EA0A7E831C4}"/>
                </a:ext>
              </a:extLst>
            </p:cNvPr>
            <p:cNvPicPr>
              <a:picLocks noChangeAspect="1"/>
            </p:cNvPicPr>
            <p:nvPr/>
          </p:nvPicPr>
          <p:blipFill>
            <a:blip r:embed="rId12"/>
            <a:stretch>
              <a:fillRect/>
            </a:stretch>
          </p:blipFill>
          <p:spPr>
            <a:xfrm>
              <a:off x="2822894" y="2510287"/>
              <a:ext cx="1007918" cy="984694"/>
            </a:xfrm>
            <a:prstGeom prst="rect">
              <a:avLst/>
            </a:prstGeom>
          </p:spPr>
        </p:pic>
      </p:grpSp>
      <p:pic>
        <p:nvPicPr>
          <p:cNvPr id="44" name="Graphic 43">
            <a:extLst>
              <a:ext uri="{FF2B5EF4-FFF2-40B4-BE49-F238E27FC236}">
                <a16:creationId xmlns:a16="http://schemas.microsoft.com/office/drawing/2014/main" id="{683C977E-5F8E-4FDE-B5D0-2BD4CAE2AAD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129963" y="398400"/>
            <a:ext cx="1932074" cy="2501140"/>
          </a:xfrm>
          <a:prstGeom prst="rect">
            <a:avLst/>
          </a:prstGeom>
        </p:spPr>
      </p:pic>
    </p:spTree>
    <p:extLst>
      <p:ext uri="{BB962C8B-B14F-4D97-AF65-F5344CB8AC3E}">
        <p14:creationId xmlns:p14="http://schemas.microsoft.com/office/powerpoint/2010/main" val="17934134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F50B82CC-7B20-45D4-BB0D-1F1DCA0CA45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16" name="Picture 15" descr="Text&#10;&#10;Description automatically generated">
            <a:extLst>
              <a:ext uri="{FF2B5EF4-FFF2-40B4-BE49-F238E27FC236}">
                <a16:creationId xmlns:a16="http://schemas.microsoft.com/office/drawing/2014/main" id="{1F7BAF40-FC82-436C-976B-CAD2D83A3DE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341" y="6247302"/>
            <a:ext cx="1964299" cy="427819"/>
          </a:xfrm>
          <a:prstGeom prst="rect">
            <a:avLst/>
          </a:prstGeom>
        </p:spPr>
      </p:pic>
      <p:pic>
        <p:nvPicPr>
          <p:cNvPr id="28" name="Graphic 27">
            <a:extLst>
              <a:ext uri="{FF2B5EF4-FFF2-40B4-BE49-F238E27FC236}">
                <a16:creationId xmlns:a16="http://schemas.microsoft.com/office/drawing/2014/main" id="{5D44FCDC-A949-482E-B4E3-6D6E5F4E65B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74639" y="152449"/>
            <a:ext cx="462675" cy="709197"/>
          </a:xfrm>
          <a:prstGeom prst="rect">
            <a:avLst/>
          </a:prstGeom>
        </p:spPr>
      </p:pic>
      <p:graphicFrame>
        <p:nvGraphicFramePr>
          <p:cNvPr id="4" name="Table 4">
            <a:extLst>
              <a:ext uri="{FF2B5EF4-FFF2-40B4-BE49-F238E27FC236}">
                <a16:creationId xmlns:a16="http://schemas.microsoft.com/office/drawing/2014/main" id="{E4F69498-219E-46A8-BB3B-903FA97A2AC3}"/>
              </a:ext>
            </a:extLst>
          </p:cNvPr>
          <p:cNvGraphicFramePr>
            <a:graphicFrameLocks noGrp="1"/>
          </p:cNvGraphicFramePr>
          <p:nvPr>
            <p:extLst>
              <p:ext uri="{D42A27DB-BD31-4B8C-83A1-F6EECF244321}">
                <p14:modId xmlns:p14="http://schemas.microsoft.com/office/powerpoint/2010/main" val="2304640690"/>
              </p:ext>
            </p:extLst>
          </p:nvPr>
        </p:nvGraphicFramePr>
        <p:xfrm>
          <a:off x="1363132" y="973117"/>
          <a:ext cx="9609668" cy="4649894"/>
        </p:xfrm>
        <a:graphic>
          <a:graphicData uri="http://schemas.openxmlformats.org/drawingml/2006/table">
            <a:tbl>
              <a:tblPr firstRow="1" bandRow="1">
                <a:tableStyleId>{21E4AEA4-8DFA-4A89-87EB-49C32662AFE0}</a:tableStyleId>
              </a:tblPr>
              <a:tblGrid>
                <a:gridCol w="2402417">
                  <a:extLst>
                    <a:ext uri="{9D8B030D-6E8A-4147-A177-3AD203B41FA5}">
                      <a16:colId xmlns:a16="http://schemas.microsoft.com/office/drawing/2014/main" val="4150462349"/>
                    </a:ext>
                  </a:extLst>
                </a:gridCol>
                <a:gridCol w="2402417">
                  <a:extLst>
                    <a:ext uri="{9D8B030D-6E8A-4147-A177-3AD203B41FA5}">
                      <a16:colId xmlns:a16="http://schemas.microsoft.com/office/drawing/2014/main" val="1414235333"/>
                    </a:ext>
                  </a:extLst>
                </a:gridCol>
                <a:gridCol w="2407074">
                  <a:extLst>
                    <a:ext uri="{9D8B030D-6E8A-4147-A177-3AD203B41FA5}">
                      <a16:colId xmlns:a16="http://schemas.microsoft.com/office/drawing/2014/main" val="2812861711"/>
                    </a:ext>
                  </a:extLst>
                </a:gridCol>
                <a:gridCol w="2397760">
                  <a:extLst>
                    <a:ext uri="{9D8B030D-6E8A-4147-A177-3AD203B41FA5}">
                      <a16:colId xmlns:a16="http://schemas.microsoft.com/office/drawing/2014/main" val="3102778799"/>
                    </a:ext>
                  </a:extLst>
                </a:gridCol>
              </a:tblGrid>
              <a:tr h="1075267">
                <a:tc>
                  <a:txBody>
                    <a:bodyPr/>
                    <a:lstStyle/>
                    <a:p>
                      <a:r>
                        <a:rPr lang="pt-PT" dirty="0"/>
                        <a:t>Após a conclusão com sucesso deste módulo, os alunos adultos poderão... </a:t>
                      </a:r>
                      <a:endParaRPr lang="en-IE" dirty="0"/>
                    </a:p>
                  </a:txBody>
                  <a:tcPr/>
                </a:tc>
                <a:tc>
                  <a:txBody>
                    <a:bodyPr/>
                    <a:lstStyle/>
                    <a:p>
                      <a:pPr algn="ctr"/>
                      <a:endParaRPr lang="en-US" dirty="0"/>
                    </a:p>
                    <a:p>
                      <a:pPr algn="ctr"/>
                      <a:r>
                        <a:rPr lang="en-US" dirty="0" err="1"/>
                        <a:t>Conhecimentos</a:t>
                      </a:r>
                      <a:r>
                        <a:rPr lang="en-US" dirty="0"/>
                        <a:t> </a:t>
                      </a:r>
                      <a:endParaRPr lang="en-IE" dirty="0"/>
                    </a:p>
                  </a:txBody>
                  <a:tcPr/>
                </a:tc>
                <a:tc>
                  <a:txBody>
                    <a:bodyPr/>
                    <a:lstStyle/>
                    <a:p>
                      <a:pPr algn="ctr"/>
                      <a:endParaRPr lang="en-US" dirty="0"/>
                    </a:p>
                    <a:p>
                      <a:pPr algn="ctr"/>
                      <a:r>
                        <a:rPr lang="en-US" dirty="0" err="1"/>
                        <a:t>Competências</a:t>
                      </a:r>
                      <a:r>
                        <a:rPr lang="en-US" dirty="0"/>
                        <a:t> </a:t>
                      </a:r>
                      <a:endParaRPr lang="en-IE" dirty="0"/>
                    </a:p>
                  </a:txBody>
                  <a:tcPr/>
                </a:tc>
                <a:tc>
                  <a:txBody>
                    <a:bodyPr/>
                    <a:lstStyle/>
                    <a:p>
                      <a:pPr algn="ctr"/>
                      <a:endParaRPr lang="en-US" dirty="0"/>
                    </a:p>
                    <a:p>
                      <a:pPr algn="ctr"/>
                      <a:r>
                        <a:rPr lang="en-US" dirty="0" err="1"/>
                        <a:t>Atitudes</a:t>
                      </a:r>
                      <a:r>
                        <a:rPr lang="en-US" dirty="0"/>
                        <a:t>
</a:t>
                      </a:r>
                      <a:endParaRPr lang="en-IE" dirty="0"/>
                    </a:p>
                  </a:txBody>
                  <a:tcPr/>
                </a:tc>
                <a:extLst>
                  <a:ext uri="{0D108BD9-81ED-4DB2-BD59-A6C34878D82A}">
                    <a16:rowId xmlns:a16="http://schemas.microsoft.com/office/drawing/2014/main" val="190821590"/>
                  </a:ext>
                </a:extLst>
              </a:tr>
              <a:tr h="1075267">
                <a:tc>
                  <a:txBody>
                    <a:bodyPr/>
                    <a:lstStyle/>
                    <a:p>
                      <a:endParaRPr lang="en-IE" dirty="0"/>
                    </a:p>
                  </a:txBody>
                  <a:tcPr/>
                </a:tc>
                <a:tc>
                  <a:txBody>
                    <a:bodyPr/>
                    <a:lstStyle/>
                    <a:p>
                      <a:pPr marL="285750" lvl="0" indent="-285750">
                        <a:buFont typeface="Courier New" panose="02070309020205020404" pitchFamily="49" charset="0"/>
                        <a:buChar char="o"/>
                      </a:pPr>
                      <a:r>
                        <a:rPr lang="pt-PT" sz="1600" kern="1200" dirty="0">
                          <a:solidFill>
                            <a:schemeClr val="dk1"/>
                          </a:solidFill>
                          <a:effectLst/>
                          <a:latin typeface="+mn-lt"/>
                          <a:ea typeface="+mn-ea"/>
                          <a:cs typeface="+mn-cs"/>
                        </a:rPr>
                        <a:t>Conhecimento prático sobre a importância e impacto da tradição oral da narrativa </a:t>
                      </a:r>
                      <a:endParaRPr lang="es-ES" sz="1600" kern="1200" dirty="0">
                        <a:solidFill>
                          <a:schemeClr val="dk1"/>
                        </a:solidFill>
                        <a:effectLst/>
                        <a:latin typeface="+mn-lt"/>
                        <a:ea typeface="+mn-ea"/>
                        <a:cs typeface="+mn-cs"/>
                      </a:endParaRP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pt-PT" sz="1600" kern="1200" dirty="0">
                          <a:solidFill>
                            <a:schemeClr val="dk1"/>
                          </a:solidFill>
                          <a:effectLst/>
                          <a:latin typeface="+mn-lt"/>
                          <a:ea typeface="+mn-ea"/>
                          <a:cs typeface="+mn-cs"/>
                        </a:rPr>
                        <a:t>Identificar vários rituais de narrativa </a:t>
                      </a:r>
                      <a:endParaRPr lang="en-IE" sz="1600" dirty="0"/>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lang="es-ES" sz="1600" kern="1200" dirty="0">
                        <a:solidFill>
                          <a:schemeClr val="dk1"/>
                        </a:solidFill>
                        <a:effectLst/>
                        <a:latin typeface="+mn-lt"/>
                        <a:ea typeface="+mn-ea"/>
                        <a:cs typeface="+mn-cs"/>
                      </a:endParaRPr>
                    </a:p>
                  </a:txBody>
                  <a:tcPr/>
                </a:tc>
                <a:extLst>
                  <a:ext uri="{0D108BD9-81ED-4DB2-BD59-A6C34878D82A}">
                    <a16:rowId xmlns:a16="http://schemas.microsoft.com/office/drawing/2014/main" val="1888922330"/>
                  </a:ext>
                </a:extLst>
              </a:tr>
              <a:tr h="1075267">
                <a:tc>
                  <a:txBody>
                    <a:bodyPr/>
                    <a:lstStyle/>
                    <a:p>
                      <a:endParaRPr lang="en-IE"/>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pt-PT" sz="1600" kern="1200" dirty="0">
                          <a:solidFill>
                            <a:schemeClr val="dk1"/>
                          </a:solidFill>
                          <a:effectLst/>
                          <a:latin typeface="+mn-lt"/>
                          <a:ea typeface="+mn-ea"/>
                          <a:cs typeface="+mn-cs"/>
                        </a:rPr>
                        <a:t>Conhecimento prático sobre os elementos-chave da narrativa africana </a:t>
                      </a:r>
                      <a:endParaRPr lang="es-ES" sz="1600" kern="1200" dirty="0">
                        <a:solidFill>
                          <a:schemeClr val="dk1"/>
                        </a:solidFill>
                        <a:effectLst/>
                        <a:latin typeface="+mn-lt"/>
                        <a:ea typeface="+mn-ea"/>
                        <a:cs typeface="+mn-cs"/>
                      </a:endParaRP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pt-PT" sz="1600" kern="1200" dirty="0">
                          <a:solidFill>
                            <a:schemeClr val="dk1"/>
                          </a:solidFill>
                          <a:effectLst/>
                          <a:latin typeface="+mn-lt"/>
                          <a:ea typeface="+mn-ea"/>
                          <a:cs typeface="+mn-cs"/>
                        </a:rPr>
                        <a:t>Reconhecer as influências geográficas, sociais e culturais nas histórias africanas </a:t>
                      </a:r>
                      <a:endParaRPr lang="es-ES" sz="1600" kern="1200" dirty="0">
                        <a:solidFill>
                          <a:schemeClr val="dk1"/>
                        </a:solidFill>
                        <a:effectLst/>
                        <a:latin typeface="+mn-lt"/>
                        <a:ea typeface="+mn-ea"/>
                        <a:cs typeface="+mn-cs"/>
                      </a:endParaRPr>
                    </a:p>
                  </a:txBody>
                  <a:tcPr/>
                </a:tc>
                <a:tc>
                  <a:txBody>
                    <a:bodyPr/>
                    <a:lstStyle/>
                    <a:p>
                      <a:pPr marL="285750" indent="-285750">
                        <a:buFont typeface="Courier New" panose="02070309020205020404" pitchFamily="49" charset="0"/>
                        <a:buChar char="o"/>
                      </a:pPr>
                      <a:endParaRPr lang="en-IE" sz="1600" dirty="0"/>
                    </a:p>
                  </a:txBody>
                  <a:tcPr/>
                </a:tc>
                <a:extLst>
                  <a:ext uri="{0D108BD9-81ED-4DB2-BD59-A6C34878D82A}">
                    <a16:rowId xmlns:a16="http://schemas.microsoft.com/office/drawing/2014/main" val="3122784904"/>
                  </a:ext>
                </a:extLst>
              </a:tr>
              <a:tr h="1075267">
                <a:tc>
                  <a:txBody>
                    <a:bodyPr/>
                    <a:lstStyle/>
                    <a:p>
                      <a:endParaRPr lang="en-IE"/>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pt-PT" sz="1600" kern="1200" dirty="0">
                          <a:solidFill>
                            <a:schemeClr val="dk1"/>
                          </a:solidFill>
                          <a:effectLst/>
                          <a:latin typeface="+mn-lt"/>
                          <a:ea typeface="+mn-ea"/>
                          <a:cs typeface="+mn-cs"/>
                        </a:rPr>
                        <a:t>Conhecimento factual sobre os tipos de histórias moldadas pela cultura africana </a:t>
                      </a:r>
                      <a:endParaRPr lang="es-ES" sz="1600" kern="1200" dirty="0">
                        <a:solidFill>
                          <a:schemeClr val="dk1"/>
                        </a:solidFill>
                        <a:effectLst/>
                        <a:latin typeface="+mn-lt"/>
                        <a:ea typeface="+mn-ea"/>
                        <a:cs typeface="+mn-cs"/>
                      </a:endParaRP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pt-PT" sz="1600" kern="1200" dirty="0">
                          <a:solidFill>
                            <a:schemeClr val="dk1"/>
                          </a:solidFill>
                          <a:effectLst/>
                          <a:latin typeface="+mn-lt"/>
                          <a:ea typeface="+mn-ea"/>
                          <a:cs typeface="+mn-cs"/>
                        </a:rPr>
                        <a:t>Determinar como contar histórias serve muitos propósitos, como 
</a:t>
                      </a:r>
                      <a:endParaRPr lang="es-ES" sz="1600" kern="1200" dirty="0">
                        <a:solidFill>
                          <a:schemeClr val="dk1"/>
                        </a:solidFill>
                        <a:effectLst/>
                        <a:latin typeface="+mn-lt"/>
                        <a:ea typeface="+mn-ea"/>
                        <a:cs typeface="+mn-cs"/>
                      </a:endParaRPr>
                    </a:p>
                  </a:txBody>
                  <a:tcPr/>
                </a:tc>
                <a:tc>
                  <a:txBody>
                    <a:bodyPr/>
                    <a:lstStyle/>
                    <a:p>
                      <a:pPr marL="285750" indent="-285750">
                        <a:buFont typeface="Courier New" panose="02070309020205020404" pitchFamily="49" charset="0"/>
                        <a:buChar char="o"/>
                      </a:pPr>
                      <a:endParaRPr lang="en-IE" sz="1600" dirty="0"/>
                    </a:p>
                  </a:txBody>
                  <a:tcPr/>
                </a:tc>
                <a:extLst>
                  <a:ext uri="{0D108BD9-81ED-4DB2-BD59-A6C34878D82A}">
                    <a16:rowId xmlns:a16="http://schemas.microsoft.com/office/drawing/2014/main" val="822328421"/>
                  </a:ext>
                </a:extLst>
              </a:tr>
            </a:tbl>
          </a:graphicData>
        </a:graphic>
      </p:graphicFrame>
    </p:spTree>
    <p:extLst>
      <p:ext uri="{BB962C8B-B14F-4D97-AF65-F5344CB8AC3E}">
        <p14:creationId xmlns:p14="http://schemas.microsoft.com/office/powerpoint/2010/main" val="35067159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F50B82CC-7B20-45D4-BB0D-1F1DCA0CA45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16" name="Picture 15" descr="Text&#10;&#10;Description automatically generated">
            <a:extLst>
              <a:ext uri="{FF2B5EF4-FFF2-40B4-BE49-F238E27FC236}">
                <a16:creationId xmlns:a16="http://schemas.microsoft.com/office/drawing/2014/main" id="{1F7BAF40-FC82-436C-976B-CAD2D83A3DE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341" y="6247302"/>
            <a:ext cx="1964299" cy="427819"/>
          </a:xfrm>
          <a:prstGeom prst="rect">
            <a:avLst/>
          </a:prstGeom>
        </p:spPr>
      </p:pic>
      <p:pic>
        <p:nvPicPr>
          <p:cNvPr id="28" name="Graphic 27">
            <a:extLst>
              <a:ext uri="{FF2B5EF4-FFF2-40B4-BE49-F238E27FC236}">
                <a16:creationId xmlns:a16="http://schemas.microsoft.com/office/drawing/2014/main" id="{5D44FCDC-A949-482E-B4E3-6D6E5F4E65B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74639" y="152449"/>
            <a:ext cx="462675" cy="709197"/>
          </a:xfrm>
          <a:prstGeom prst="rect">
            <a:avLst/>
          </a:prstGeom>
        </p:spPr>
      </p:pic>
      <p:graphicFrame>
        <p:nvGraphicFramePr>
          <p:cNvPr id="4" name="Table 4">
            <a:extLst>
              <a:ext uri="{FF2B5EF4-FFF2-40B4-BE49-F238E27FC236}">
                <a16:creationId xmlns:a16="http://schemas.microsoft.com/office/drawing/2014/main" id="{E4F69498-219E-46A8-BB3B-903FA97A2AC3}"/>
              </a:ext>
            </a:extLst>
          </p:cNvPr>
          <p:cNvGraphicFramePr>
            <a:graphicFrameLocks noGrp="1"/>
          </p:cNvGraphicFramePr>
          <p:nvPr>
            <p:extLst>
              <p:ext uri="{D42A27DB-BD31-4B8C-83A1-F6EECF244321}">
                <p14:modId xmlns:p14="http://schemas.microsoft.com/office/powerpoint/2010/main" val="3256260720"/>
              </p:ext>
            </p:extLst>
          </p:nvPr>
        </p:nvGraphicFramePr>
        <p:xfrm>
          <a:off x="1363132" y="973117"/>
          <a:ext cx="9609668" cy="5608320"/>
        </p:xfrm>
        <a:graphic>
          <a:graphicData uri="http://schemas.openxmlformats.org/drawingml/2006/table">
            <a:tbl>
              <a:tblPr firstRow="1" bandRow="1">
                <a:tableStyleId>{21E4AEA4-8DFA-4A89-87EB-49C32662AFE0}</a:tableStyleId>
              </a:tblPr>
              <a:tblGrid>
                <a:gridCol w="2402417">
                  <a:extLst>
                    <a:ext uri="{9D8B030D-6E8A-4147-A177-3AD203B41FA5}">
                      <a16:colId xmlns:a16="http://schemas.microsoft.com/office/drawing/2014/main" val="4150462349"/>
                    </a:ext>
                  </a:extLst>
                </a:gridCol>
                <a:gridCol w="2402417">
                  <a:extLst>
                    <a:ext uri="{9D8B030D-6E8A-4147-A177-3AD203B41FA5}">
                      <a16:colId xmlns:a16="http://schemas.microsoft.com/office/drawing/2014/main" val="1414235333"/>
                    </a:ext>
                  </a:extLst>
                </a:gridCol>
                <a:gridCol w="2402417">
                  <a:extLst>
                    <a:ext uri="{9D8B030D-6E8A-4147-A177-3AD203B41FA5}">
                      <a16:colId xmlns:a16="http://schemas.microsoft.com/office/drawing/2014/main" val="2812861711"/>
                    </a:ext>
                  </a:extLst>
                </a:gridCol>
                <a:gridCol w="2402417">
                  <a:extLst>
                    <a:ext uri="{9D8B030D-6E8A-4147-A177-3AD203B41FA5}">
                      <a16:colId xmlns:a16="http://schemas.microsoft.com/office/drawing/2014/main" val="3102778799"/>
                    </a:ext>
                  </a:extLst>
                </a:gridCol>
              </a:tblGrid>
              <a:tr h="1075267">
                <a:tc>
                  <a:txBody>
                    <a:bodyPr/>
                    <a:lstStyle/>
                    <a:p>
                      <a:r>
                        <a:rPr lang="pt-PT" dirty="0"/>
                        <a:t>Após a conclusão com sucesso deste módulo, os alunos adultos poderão... </a:t>
                      </a:r>
                      <a:endParaRPr lang="en-IE" dirty="0"/>
                    </a:p>
                  </a:txBody>
                  <a:tcPr/>
                </a:tc>
                <a:tc>
                  <a:txBody>
                    <a:bodyPr/>
                    <a:lstStyle/>
                    <a:p>
                      <a:pPr algn="ctr"/>
                      <a:endParaRPr lang="en-US" dirty="0"/>
                    </a:p>
                    <a:p>
                      <a:pPr algn="ctr"/>
                      <a:r>
                        <a:rPr lang="en-US" dirty="0" err="1"/>
                        <a:t>Conhecimentos</a:t>
                      </a:r>
                      <a:r>
                        <a:rPr lang="en-US" dirty="0"/>
                        <a:t> 
</a:t>
                      </a:r>
                      <a:endParaRPr lang="en-IE" dirty="0"/>
                    </a:p>
                  </a:txBody>
                  <a:tcPr/>
                </a:tc>
                <a:tc>
                  <a:txBody>
                    <a:bodyPr/>
                    <a:lstStyle/>
                    <a:p>
                      <a:pPr algn="ctr"/>
                      <a:endParaRPr lang="en-US" dirty="0"/>
                    </a:p>
                    <a:p>
                      <a:pPr algn="ctr"/>
                      <a:r>
                        <a:rPr lang="en-US" dirty="0" err="1"/>
                        <a:t>Competências</a:t>
                      </a:r>
                      <a:r>
                        <a:rPr lang="en-US" dirty="0"/>
                        <a:t> 
</a:t>
                      </a:r>
                      <a:endParaRPr lang="en-IE" dirty="0"/>
                    </a:p>
                  </a:txBody>
                  <a:tcPr/>
                </a:tc>
                <a:tc>
                  <a:txBody>
                    <a:bodyPr/>
                    <a:lstStyle/>
                    <a:p>
                      <a:pPr algn="ctr"/>
                      <a:endParaRPr lang="en-US" dirty="0"/>
                    </a:p>
                    <a:p>
                      <a:pPr algn="ctr"/>
                      <a:r>
                        <a:rPr lang="en-US" dirty="0" err="1"/>
                        <a:t>Atitudes</a:t>
                      </a:r>
                      <a:r>
                        <a:rPr lang="en-US" dirty="0"/>
                        <a:t> 
</a:t>
                      </a:r>
                      <a:endParaRPr lang="en-IE" dirty="0"/>
                    </a:p>
                  </a:txBody>
                  <a:tcPr/>
                </a:tc>
                <a:extLst>
                  <a:ext uri="{0D108BD9-81ED-4DB2-BD59-A6C34878D82A}">
                    <a16:rowId xmlns:a16="http://schemas.microsoft.com/office/drawing/2014/main" val="190821590"/>
                  </a:ext>
                </a:extLst>
              </a:tr>
              <a:tr h="1075267">
                <a:tc>
                  <a:txBody>
                    <a:bodyPr/>
                    <a:lstStyle/>
                    <a:p>
                      <a:endParaRPr lang="en-IE" dirty="0"/>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pt-PT" sz="1600" kern="1200" dirty="0">
                          <a:solidFill>
                            <a:schemeClr val="dk1"/>
                          </a:solidFill>
                          <a:effectLst/>
                          <a:latin typeface="+mn-lt"/>
                          <a:ea typeface="+mn-ea"/>
                          <a:cs typeface="+mn-cs"/>
                        </a:rPr>
                        <a:t>Conhecimento factual do papel da repetição, ritmo e música na narrativa africana</a:t>
                      </a:r>
                      <a:endParaRPr lang="es-ES" sz="1600" kern="1200" dirty="0">
                        <a:solidFill>
                          <a:schemeClr val="dk1"/>
                        </a:solidFill>
                        <a:effectLst/>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pt-PT" sz="1600" kern="1200" dirty="0">
                          <a:solidFill>
                            <a:schemeClr val="dk1"/>
                          </a:solidFill>
                          <a:effectLst/>
                          <a:latin typeface="+mn-lt"/>
                          <a:ea typeface="+mn-ea"/>
                          <a:cs typeface="+mn-cs"/>
                        </a:rPr>
                        <a:t>ensinar moral, manter valores culturais, métodos de sobrevivência, atos de adoração, etc. 
</a:t>
                      </a:r>
                      <a:endParaRPr lang="en-IE" sz="1600" dirty="0"/>
                    </a:p>
                  </a:txBody>
                  <a:tcPr/>
                </a:tc>
                <a:tc>
                  <a:txBody>
                    <a:bodyPr/>
                    <a:lstStyle/>
                    <a:p>
                      <a:pPr marL="285750" indent="-285750">
                        <a:buFont typeface="Courier New" panose="02070309020205020404" pitchFamily="49" charset="0"/>
                        <a:buChar char="o"/>
                      </a:pPr>
                      <a:endParaRPr lang="en-IE" sz="1600" dirty="0"/>
                    </a:p>
                  </a:txBody>
                  <a:tcPr/>
                </a:tc>
                <a:extLst>
                  <a:ext uri="{0D108BD9-81ED-4DB2-BD59-A6C34878D82A}">
                    <a16:rowId xmlns:a16="http://schemas.microsoft.com/office/drawing/2014/main" val="1888922330"/>
                  </a:ext>
                </a:extLst>
              </a:tr>
              <a:tr h="1075267">
                <a:tc>
                  <a:txBody>
                    <a:bodyPr/>
                    <a:lstStyle/>
                    <a:p>
                      <a:endParaRPr lang="en-IE"/>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pt-PT" sz="1600" kern="1200" dirty="0">
                          <a:solidFill>
                            <a:schemeClr val="dk1"/>
                          </a:solidFill>
                          <a:effectLst/>
                          <a:latin typeface="+mn-lt"/>
                          <a:ea typeface="+mn-ea"/>
                          <a:cs typeface="+mn-cs"/>
                        </a:rPr>
                        <a:t>Conhecimento teórico sobre fábulas africanas, contos folclóricos e genealogias, etc. </a:t>
                      </a:r>
                      <a:endParaRPr lang="es-ES" sz="1600" kern="1200" dirty="0">
                        <a:solidFill>
                          <a:schemeClr val="dk1"/>
                        </a:solidFill>
                        <a:effectLst/>
                        <a:latin typeface="+mn-lt"/>
                        <a:ea typeface="+mn-ea"/>
                        <a:cs typeface="+mn-cs"/>
                      </a:endParaRP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IE" sz="1600" kern="1200" dirty="0" err="1">
                          <a:solidFill>
                            <a:schemeClr val="dk1"/>
                          </a:solidFill>
                          <a:effectLst/>
                          <a:latin typeface="+mn-lt"/>
                          <a:ea typeface="+mn-ea"/>
                          <a:cs typeface="+mn-cs"/>
                        </a:rPr>
                        <a:t>Pesquisar</a:t>
                      </a:r>
                      <a:r>
                        <a:rPr lang="en-IE" sz="1600" kern="1200" dirty="0">
                          <a:solidFill>
                            <a:schemeClr val="dk1"/>
                          </a:solidFill>
                          <a:effectLst/>
                          <a:latin typeface="+mn-lt"/>
                          <a:ea typeface="+mn-ea"/>
                          <a:cs typeface="+mn-cs"/>
                        </a:rPr>
                        <a:t> </a:t>
                      </a:r>
                      <a:r>
                        <a:rPr lang="en-IE" sz="1600" kern="1200" dirty="0" err="1">
                          <a:solidFill>
                            <a:schemeClr val="dk1"/>
                          </a:solidFill>
                          <a:effectLst/>
                          <a:latin typeface="+mn-lt"/>
                          <a:ea typeface="+mn-ea"/>
                          <a:cs typeface="+mn-cs"/>
                        </a:rPr>
                        <a:t>histórias</a:t>
                      </a:r>
                      <a:r>
                        <a:rPr lang="en-IE" sz="1600" kern="1200" dirty="0">
                          <a:solidFill>
                            <a:schemeClr val="dk1"/>
                          </a:solidFill>
                          <a:effectLst/>
                          <a:latin typeface="+mn-lt"/>
                          <a:ea typeface="+mn-ea"/>
                          <a:cs typeface="+mn-cs"/>
                        </a:rPr>
                        <a:t> </a:t>
                      </a:r>
                      <a:r>
                        <a:rPr lang="en-IE" sz="1600" kern="1200" dirty="0" err="1">
                          <a:solidFill>
                            <a:schemeClr val="dk1"/>
                          </a:solidFill>
                          <a:effectLst/>
                          <a:latin typeface="+mn-lt"/>
                          <a:ea typeface="+mn-ea"/>
                          <a:cs typeface="+mn-cs"/>
                        </a:rPr>
                        <a:t>africanas</a:t>
                      </a:r>
                      <a:endParaRPr lang="en-IE" sz="1600" dirty="0"/>
                    </a:p>
                  </a:txBody>
                  <a:tcPr/>
                </a:tc>
                <a:tc>
                  <a:txBody>
                    <a:bodyPr/>
                    <a:lstStyle/>
                    <a:p>
                      <a:pPr marL="285750" indent="-285750">
                        <a:buFont typeface="Courier New" panose="02070309020205020404" pitchFamily="49" charset="0"/>
                        <a:buChar char="o"/>
                      </a:pPr>
                      <a:endParaRPr lang="en-IE" sz="1600" dirty="0"/>
                    </a:p>
                  </a:txBody>
                  <a:tcPr/>
                </a:tc>
                <a:extLst>
                  <a:ext uri="{0D108BD9-81ED-4DB2-BD59-A6C34878D82A}">
                    <a16:rowId xmlns:a16="http://schemas.microsoft.com/office/drawing/2014/main" val="3122784904"/>
                  </a:ext>
                </a:extLst>
              </a:tr>
              <a:tr h="1075267">
                <a:tc>
                  <a:txBody>
                    <a:bodyPr/>
                    <a:lstStyle/>
                    <a:p>
                      <a:endParaRPr lang="en-IE"/>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pt-PT" sz="1600" kern="1200" dirty="0">
                          <a:solidFill>
                            <a:schemeClr val="dk1"/>
                          </a:solidFill>
                          <a:effectLst/>
                          <a:latin typeface="+mn-lt"/>
                          <a:ea typeface="+mn-ea"/>
                          <a:cs typeface="+mn-cs"/>
                        </a:rPr>
                        <a:t>Conhecimento teórico sobre as várias formas de narrativa africana </a:t>
                      </a:r>
                      <a:endParaRPr lang="es-ES" sz="1600" kern="1200" dirty="0">
                        <a:solidFill>
                          <a:schemeClr val="dk1"/>
                        </a:solidFill>
                        <a:effectLst/>
                        <a:latin typeface="+mn-lt"/>
                        <a:ea typeface="+mn-ea"/>
                        <a:cs typeface="+mn-cs"/>
                      </a:endParaRP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pt-PT" sz="1600" kern="1200" dirty="0">
                          <a:solidFill>
                            <a:schemeClr val="dk1"/>
                          </a:solidFill>
                          <a:effectLst/>
                          <a:latin typeface="+mn-lt"/>
                          <a:ea typeface="+mn-ea"/>
                          <a:cs typeface="+mn-cs"/>
                        </a:rPr>
                        <a:t>Conte uma história africana e encontre uma história num cenário europeu que tenha uma moral/ensino semelhante</a:t>
                      </a:r>
                      <a:endParaRPr lang="es-ES" sz="1600" kern="1200" dirty="0">
                        <a:solidFill>
                          <a:schemeClr val="dk1"/>
                        </a:solidFill>
                        <a:effectLst/>
                        <a:latin typeface="+mn-lt"/>
                        <a:ea typeface="+mn-ea"/>
                        <a:cs typeface="+mn-cs"/>
                      </a:endParaRPr>
                    </a:p>
                  </a:txBody>
                  <a:tcPr/>
                </a:tc>
                <a:tc>
                  <a:txBody>
                    <a:bodyPr/>
                    <a:lstStyle/>
                    <a:p>
                      <a:pPr marL="285750" indent="-285750">
                        <a:buFont typeface="Courier New" panose="02070309020205020404" pitchFamily="49" charset="0"/>
                        <a:buChar char="o"/>
                      </a:pPr>
                      <a:endParaRPr lang="en-IE" sz="1600" dirty="0"/>
                    </a:p>
                  </a:txBody>
                  <a:tcPr/>
                </a:tc>
                <a:extLst>
                  <a:ext uri="{0D108BD9-81ED-4DB2-BD59-A6C34878D82A}">
                    <a16:rowId xmlns:a16="http://schemas.microsoft.com/office/drawing/2014/main" val="822328421"/>
                  </a:ext>
                </a:extLst>
              </a:tr>
            </a:tbl>
          </a:graphicData>
        </a:graphic>
      </p:graphicFrame>
    </p:spTree>
    <p:extLst>
      <p:ext uri="{BB962C8B-B14F-4D97-AF65-F5344CB8AC3E}">
        <p14:creationId xmlns:p14="http://schemas.microsoft.com/office/powerpoint/2010/main" val="28089187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F50B82CC-7B20-45D4-BB0D-1F1DCA0CA45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16" name="Picture 15" descr="Text&#10;&#10;Description automatically generated">
            <a:extLst>
              <a:ext uri="{FF2B5EF4-FFF2-40B4-BE49-F238E27FC236}">
                <a16:creationId xmlns:a16="http://schemas.microsoft.com/office/drawing/2014/main" id="{1F7BAF40-FC82-436C-976B-CAD2D83A3DE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341" y="6247302"/>
            <a:ext cx="1964299" cy="427819"/>
          </a:xfrm>
          <a:prstGeom prst="rect">
            <a:avLst/>
          </a:prstGeom>
        </p:spPr>
      </p:pic>
      <p:pic>
        <p:nvPicPr>
          <p:cNvPr id="28" name="Graphic 27">
            <a:extLst>
              <a:ext uri="{FF2B5EF4-FFF2-40B4-BE49-F238E27FC236}">
                <a16:creationId xmlns:a16="http://schemas.microsoft.com/office/drawing/2014/main" id="{5D44FCDC-A949-482E-B4E3-6D6E5F4E65B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74639" y="152449"/>
            <a:ext cx="462675" cy="709197"/>
          </a:xfrm>
          <a:prstGeom prst="rect">
            <a:avLst/>
          </a:prstGeom>
        </p:spPr>
      </p:pic>
      <p:graphicFrame>
        <p:nvGraphicFramePr>
          <p:cNvPr id="4" name="Table 4">
            <a:extLst>
              <a:ext uri="{FF2B5EF4-FFF2-40B4-BE49-F238E27FC236}">
                <a16:creationId xmlns:a16="http://schemas.microsoft.com/office/drawing/2014/main" id="{E4F69498-219E-46A8-BB3B-903FA97A2AC3}"/>
              </a:ext>
            </a:extLst>
          </p:cNvPr>
          <p:cNvGraphicFramePr>
            <a:graphicFrameLocks noGrp="1"/>
          </p:cNvGraphicFramePr>
          <p:nvPr>
            <p:extLst>
              <p:ext uri="{D42A27DB-BD31-4B8C-83A1-F6EECF244321}">
                <p14:modId xmlns:p14="http://schemas.microsoft.com/office/powerpoint/2010/main" val="416980114"/>
              </p:ext>
            </p:extLst>
          </p:nvPr>
        </p:nvGraphicFramePr>
        <p:xfrm>
          <a:off x="1363132" y="973117"/>
          <a:ext cx="9609668" cy="2743200"/>
        </p:xfrm>
        <a:graphic>
          <a:graphicData uri="http://schemas.openxmlformats.org/drawingml/2006/table">
            <a:tbl>
              <a:tblPr firstRow="1" bandRow="1">
                <a:tableStyleId>{21E4AEA4-8DFA-4A89-87EB-49C32662AFE0}</a:tableStyleId>
              </a:tblPr>
              <a:tblGrid>
                <a:gridCol w="2402417">
                  <a:extLst>
                    <a:ext uri="{9D8B030D-6E8A-4147-A177-3AD203B41FA5}">
                      <a16:colId xmlns:a16="http://schemas.microsoft.com/office/drawing/2014/main" val="4150462349"/>
                    </a:ext>
                  </a:extLst>
                </a:gridCol>
                <a:gridCol w="2402417">
                  <a:extLst>
                    <a:ext uri="{9D8B030D-6E8A-4147-A177-3AD203B41FA5}">
                      <a16:colId xmlns:a16="http://schemas.microsoft.com/office/drawing/2014/main" val="1414235333"/>
                    </a:ext>
                  </a:extLst>
                </a:gridCol>
                <a:gridCol w="2402417">
                  <a:extLst>
                    <a:ext uri="{9D8B030D-6E8A-4147-A177-3AD203B41FA5}">
                      <a16:colId xmlns:a16="http://schemas.microsoft.com/office/drawing/2014/main" val="2812861711"/>
                    </a:ext>
                  </a:extLst>
                </a:gridCol>
                <a:gridCol w="2402417">
                  <a:extLst>
                    <a:ext uri="{9D8B030D-6E8A-4147-A177-3AD203B41FA5}">
                      <a16:colId xmlns:a16="http://schemas.microsoft.com/office/drawing/2014/main" val="3102778799"/>
                    </a:ext>
                  </a:extLst>
                </a:gridCol>
              </a:tblGrid>
              <a:tr h="1075267">
                <a:tc>
                  <a:txBody>
                    <a:bodyPr/>
                    <a:lstStyle/>
                    <a:p>
                      <a:r>
                        <a:rPr lang="pt-PT" dirty="0"/>
                        <a:t>Após a conclusão com sucesso deste módulo, os alunos adultos poderão... </a:t>
                      </a:r>
                      <a:endParaRPr lang="en-IE" dirty="0"/>
                    </a:p>
                  </a:txBody>
                  <a:tcPr/>
                </a:tc>
                <a:tc>
                  <a:txBody>
                    <a:bodyPr/>
                    <a:lstStyle/>
                    <a:p>
                      <a:pPr algn="ctr"/>
                      <a:endParaRPr lang="en-US" dirty="0"/>
                    </a:p>
                    <a:p>
                      <a:pPr algn="ctr"/>
                      <a:r>
                        <a:rPr lang="en-US" dirty="0" err="1"/>
                        <a:t>Conhecimentos</a:t>
                      </a:r>
                      <a:r>
                        <a:rPr lang="en-US" dirty="0"/>
                        <a:t> 
</a:t>
                      </a:r>
                      <a:endParaRPr lang="en-IE" dirty="0"/>
                    </a:p>
                  </a:txBody>
                  <a:tcPr/>
                </a:tc>
                <a:tc>
                  <a:txBody>
                    <a:bodyPr/>
                    <a:lstStyle/>
                    <a:p>
                      <a:pPr algn="ctr"/>
                      <a:endParaRPr lang="en-US" dirty="0"/>
                    </a:p>
                    <a:p>
                      <a:pPr algn="ctr"/>
                      <a:r>
                        <a:rPr lang="en-US" dirty="0" err="1"/>
                        <a:t>Competências</a:t>
                      </a:r>
                      <a:r>
                        <a:rPr lang="en-US" dirty="0"/>
                        <a:t> 
</a:t>
                      </a:r>
                      <a:endParaRPr lang="en-IE" dirty="0"/>
                    </a:p>
                  </a:txBody>
                  <a:tcPr/>
                </a:tc>
                <a:tc>
                  <a:txBody>
                    <a:bodyPr/>
                    <a:lstStyle/>
                    <a:p>
                      <a:pPr algn="ctr"/>
                      <a:endParaRPr lang="en-US" dirty="0"/>
                    </a:p>
                    <a:p>
                      <a:pPr algn="ctr"/>
                      <a:r>
                        <a:rPr lang="en-US" dirty="0" err="1"/>
                        <a:t>Atitudes</a:t>
                      </a:r>
                      <a:r>
                        <a:rPr lang="en-US" dirty="0"/>
                        <a:t>
</a:t>
                      </a:r>
                      <a:endParaRPr lang="en-IE" dirty="0"/>
                    </a:p>
                  </a:txBody>
                  <a:tcPr/>
                </a:tc>
                <a:extLst>
                  <a:ext uri="{0D108BD9-81ED-4DB2-BD59-A6C34878D82A}">
                    <a16:rowId xmlns:a16="http://schemas.microsoft.com/office/drawing/2014/main" val="190821590"/>
                  </a:ext>
                </a:extLst>
              </a:tr>
              <a:tr h="1075267">
                <a:tc>
                  <a:txBody>
                    <a:bodyPr/>
                    <a:lstStyle/>
                    <a:p>
                      <a:endParaRPr lang="en-IE" sz="1600" kern="1200" dirty="0">
                        <a:solidFill>
                          <a:schemeClr val="dk1"/>
                        </a:solidFill>
                        <a:effectLst/>
                        <a:latin typeface="+mn-lt"/>
                        <a:ea typeface="+mn-ea"/>
                        <a:cs typeface="+mn-cs"/>
                      </a:endParaRP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pt-PT" sz="1600" kern="1200" dirty="0">
                          <a:solidFill>
                            <a:schemeClr val="dk1"/>
                          </a:solidFill>
                          <a:effectLst/>
                          <a:latin typeface="+mn-lt"/>
                          <a:ea typeface="+mn-ea"/>
                          <a:cs typeface="+mn-cs"/>
                        </a:rPr>
                        <a:t>Conhecimento teórico da importância da narrativa e das histórias como base da identidade e da cultura </a:t>
                      </a:r>
                      <a:endParaRPr lang="es-ES" sz="1600" kern="1200" dirty="0">
                        <a:solidFill>
                          <a:schemeClr val="dk1"/>
                        </a:solidFill>
                        <a:effectLst/>
                        <a:latin typeface="+mn-lt"/>
                        <a:ea typeface="+mn-ea"/>
                        <a:cs typeface="+mn-cs"/>
                      </a:endParaRPr>
                    </a:p>
                  </a:txBody>
                  <a:tcPr/>
                </a:tc>
                <a:tc>
                  <a:txBody>
                    <a:bodyPr/>
                    <a:lstStyle/>
                    <a:p>
                      <a:pPr marL="285750" indent="-285750">
                        <a:buFont typeface="Courier New" panose="02070309020205020404" pitchFamily="49" charset="0"/>
                        <a:buChar char="o"/>
                      </a:pPr>
                      <a:r>
                        <a:rPr lang="pt-PT" sz="1600" kern="1200" dirty="0">
                          <a:solidFill>
                            <a:schemeClr val="dk1"/>
                          </a:solidFill>
                          <a:effectLst/>
                          <a:latin typeface="+mn-lt"/>
                          <a:ea typeface="+mn-ea"/>
                          <a:cs typeface="+mn-cs"/>
                        </a:rPr>
                        <a:t>Pratique a narrativa africana usando técnicas de desempenho tradicionais
</a:t>
                      </a:r>
                      <a:endParaRPr lang="en-IE" sz="1600" kern="1200" dirty="0">
                        <a:solidFill>
                          <a:schemeClr val="dk1"/>
                        </a:solidFill>
                        <a:effectLst/>
                        <a:latin typeface="+mn-lt"/>
                        <a:ea typeface="+mn-ea"/>
                        <a:cs typeface="+mn-cs"/>
                      </a:endParaRPr>
                    </a:p>
                  </a:txBody>
                  <a:tcPr/>
                </a:tc>
                <a:tc>
                  <a:txBody>
                    <a:bodyPr/>
                    <a:lstStyle/>
                    <a:p>
                      <a:pPr marL="285750" indent="-285750">
                        <a:buFont typeface="Courier New" panose="02070309020205020404" pitchFamily="49" charset="0"/>
                        <a:buChar char="o"/>
                      </a:pPr>
                      <a:endParaRPr lang="en-IE" sz="1600" kern="1200" dirty="0">
                        <a:solidFill>
                          <a:schemeClr val="dk1"/>
                        </a:solidFill>
                        <a:effectLst/>
                        <a:latin typeface="+mn-lt"/>
                        <a:ea typeface="+mn-ea"/>
                        <a:cs typeface="+mn-cs"/>
                      </a:endParaRPr>
                    </a:p>
                  </a:txBody>
                  <a:tcPr/>
                </a:tc>
                <a:extLst>
                  <a:ext uri="{0D108BD9-81ED-4DB2-BD59-A6C34878D82A}">
                    <a16:rowId xmlns:a16="http://schemas.microsoft.com/office/drawing/2014/main" val="1888922330"/>
                  </a:ext>
                </a:extLst>
              </a:tr>
            </a:tbl>
          </a:graphicData>
        </a:graphic>
      </p:graphicFrame>
    </p:spTree>
    <p:extLst>
      <p:ext uri="{BB962C8B-B14F-4D97-AF65-F5344CB8AC3E}">
        <p14:creationId xmlns:p14="http://schemas.microsoft.com/office/powerpoint/2010/main" val="23460522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DE649EF9-5553-4BC9-802D-E5727617024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19" name="Graphic 18">
            <a:extLst>
              <a:ext uri="{FF2B5EF4-FFF2-40B4-BE49-F238E27FC236}">
                <a16:creationId xmlns:a16="http://schemas.microsoft.com/office/drawing/2014/main" id="{D0D085F6-C553-4A55-9352-6EC4949F87C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10836" y="461082"/>
            <a:ext cx="7363984" cy="4933766"/>
          </a:xfrm>
          <a:prstGeom prst="rect">
            <a:avLst/>
          </a:prstGeom>
        </p:spPr>
      </p:pic>
      <p:sp>
        <p:nvSpPr>
          <p:cNvPr id="10" name="Rectangle 9">
            <a:extLst>
              <a:ext uri="{FF2B5EF4-FFF2-40B4-BE49-F238E27FC236}">
                <a16:creationId xmlns:a16="http://schemas.microsoft.com/office/drawing/2014/main" id="{E249374D-3348-4A1C-9326-5E7780BA9123}"/>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11" name="Picture 10" descr="Text&#10;&#10;Description automatically generated">
            <a:extLst>
              <a:ext uri="{FF2B5EF4-FFF2-40B4-BE49-F238E27FC236}">
                <a16:creationId xmlns:a16="http://schemas.microsoft.com/office/drawing/2014/main" id="{6F8DC553-3085-417C-B38A-F5973F5C523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sp>
        <p:nvSpPr>
          <p:cNvPr id="12" name="Rectangle 11">
            <a:extLst>
              <a:ext uri="{FF2B5EF4-FFF2-40B4-BE49-F238E27FC236}">
                <a16:creationId xmlns:a16="http://schemas.microsoft.com/office/drawing/2014/main" id="{D105448E-D956-41DD-8A6E-1A1A50743E66}"/>
              </a:ext>
            </a:extLst>
          </p:cNvPr>
          <p:cNvSpPr/>
          <p:nvPr/>
        </p:nvSpPr>
        <p:spPr>
          <a:xfrm>
            <a:off x="11113476" y="105507"/>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13" name="Graphic 12">
            <a:extLst>
              <a:ext uri="{FF2B5EF4-FFF2-40B4-BE49-F238E27FC236}">
                <a16:creationId xmlns:a16="http://schemas.microsoft.com/office/drawing/2014/main" id="{7797828F-512B-4EBF-A670-1AF94F27F04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374639" y="152449"/>
            <a:ext cx="462675" cy="709197"/>
          </a:xfrm>
          <a:prstGeom prst="rect">
            <a:avLst/>
          </a:prstGeom>
        </p:spPr>
      </p:pic>
      <p:sp>
        <p:nvSpPr>
          <p:cNvPr id="8" name="TextBox 8">
            <a:extLst>
              <a:ext uri="{FF2B5EF4-FFF2-40B4-BE49-F238E27FC236}">
                <a16:creationId xmlns:a16="http://schemas.microsoft.com/office/drawing/2014/main" id="{077B579B-51EF-4E53-925A-938B66899B19}"/>
              </a:ext>
            </a:extLst>
          </p:cNvPr>
          <p:cNvSpPr txBox="1"/>
          <p:nvPr/>
        </p:nvSpPr>
        <p:spPr>
          <a:xfrm>
            <a:off x="2997272" y="2302278"/>
            <a:ext cx="6197455" cy="1200329"/>
          </a:xfrm>
          <a:prstGeom prst="rect">
            <a:avLst/>
          </a:prstGeom>
          <a:noFill/>
        </p:spPr>
        <p:txBody>
          <a:bodyPr wrap="square">
            <a:spAutoFit/>
          </a:bodyPr>
          <a:lstStyle/>
          <a:p>
            <a:pPr algn="ctr"/>
            <a:r>
              <a:rPr lang="en-IE" sz="3600" dirty="0" err="1">
                <a:solidFill>
                  <a:srgbClr val="35475C"/>
                </a:solidFill>
                <a:latin typeface="Arial Black" panose="020B0A04020102020204" pitchFamily="34" charset="0"/>
              </a:rPr>
              <a:t>Unidade</a:t>
            </a:r>
            <a:r>
              <a:rPr lang="en-IE" sz="3600" dirty="0">
                <a:solidFill>
                  <a:srgbClr val="35475C"/>
                </a:solidFill>
                <a:latin typeface="Arial Black" panose="020B0A04020102020204" pitchFamily="34" charset="0"/>
              </a:rPr>
              <a:t> 1
</a:t>
            </a:r>
            <a:r>
              <a:rPr lang="en-IE" sz="3600" dirty="0" err="1">
                <a:solidFill>
                  <a:srgbClr val="35475C"/>
                </a:solidFill>
                <a:latin typeface="Arial Black" panose="020B0A04020102020204" pitchFamily="34" charset="0"/>
              </a:rPr>
              <a:t>Narrativa</a:t>
            </a:r>
            <a:r>
              <a:rPr lang="en-IE" sz="3600" dirty="0">
                <a:solidFill>
                  <a:srgbClr val="35475C"/>
                </a:solidFill>
                <a:latin typeface="Arial Black" panose="020B0A04020102020204" pitchFamily="34" charset="0"/>
              </a:rPr>
              <a:t> </a:t>
            </a:r>
            <a:r>
              <a:rPr lang="en-IE" sz="3600" dirty="0" err="1">
                <a:solidFill>
                  <a:srgbClr val="35475C"/>
                </a:solidFill>
                <a:latin typeface="Arial Black" panose="020B0A04020102020204" pitchFamily="34" charset="0"/>
              </a:rPr>
              <a:t>africana</a:t>
            </a:r>
            <a:endParaRPr lang="en-IE" sz="3600" dirty="0">
              <a:solidFill>
                <a:srgbClr val="35475C"/>
              </a:solidFill>
              <a:latin typeface="Arial Black" panose="020B0A04020102020204" pitchFamily="34" charset="0"/>
            </a:endParaRPr>
          </a:p>
        </p:txBody>
      </p:sp>
    </p:spTree>
    <p:extLst>
      <p:ext uri="{BB962C8B-B14F-4D97-AF65-F5344CB8AC3E}">
        <p14:creationId xmlns:p14="http://schemas.microsoft.com/office/powerpoint/2010/main" val="29665777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8D941ED3-20A0-4644-99BE-9B5013579F9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DA9D5F8-D0F3-4C36-818E-D20791E16B56}"/>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18" name="Picture 17" descr="Text&#10;&#10;Description automatically generated">
            <a:extLst>
              <a:ext uri="{FF2B5EF4-FFF2-40B4-BE49-F238E27FC236}">
                <a16:creationId xmlns:a16="http://schemas.microsoft.com/office/drawing/2014/main" id="{AFCBF2DA-0AF6-4511-B58D-284706F4BC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sp>
        <p:nvSpPr>
          <p:cNvPr id="23" name="Rectangle 22">
            <a:extLst>
              <a:ext uri="{FF2B5EF4-FFF2-40B4-BE49-F238E27FC236}">
                <a16:creationId xmlns:a16="http://schemas.microsoft.com/office/drawing/2014/main" id="{01B383B6-DFE3-4E72-AA66-C417D5E5ACB0}"/>
              </a:ext>
            </a:extLst>
          </p:cNvPr>
          <p:cNvSpPr/>
          <p:nvPr/>
        </p:nvSpPr>
        <p:spPr>
          <a:xfrm>
            <a:off x="11113476" y="105507"/>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24" name="Graphic 23">
            <a:extLst>
              <a:ext uri="{FF2B5EF4-FFF2-40B4-BE49-F238E27FC236}">
                <a16:creationId xmlns:a16="http://schemas.microsoft.com/office/drawing/2014/main" id="{707A01FA-2283-42D9-9837-EAF33BAD349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74639" y="152449"/>
            <a:ext cx="462675" cy="709197"/>
          </a:xfrm>
          <a:prstGeom prst="rect">
            <a:avLst/>
          </a:prstGeom>
        </p:spPr>
      </p:pic>
      <p:sp>
        <p:nvSpPr>
          <p:cNvPr id="7" name="TextBox 8">
            <a:extLst>
              <a:ext uri="{FF2B5EF4-FFF2-40B4-BE49-F238E27FC236}">
                <a16:creationId xmlns:a16="http://schemas.microsoft.com/office/drawing/2014/main" id="{4F3D5561-76DE-45E2-9799-53D6DA9EFB24}"/>
              </a:ext>
            </a:extLst>
          </p:cNvPr>
          <p:cNvSpPr txBox="1"/>
          <p:nvPr/>
        </p:nvSpPr>
        <p:spPr>
          <a:xfrm>
            <a:off x="306199" y="2151727"/>
            <a:ext cx="3974841" cy="2554545"/>
          </a:xfrm>
          <a:prstGeom prst="rect">
            <a:avLst/>
          </a:prstGeom>
          <a:noFill/>
        </p:spPr>
        <p:txBody>
          <a:bodyPr wrap="square">
            <a:spAutoFit/>
          </a:bodyPr>
          <a:lstStyle/>
          <a:p>
            <a:r>
              <a:rPr lang="pt-PT" sz="4000" dirty="0">
                <a:solidFill>
                  <a:srgbClr val="35475C"/>
                </a:solidFill>
                <a:latin typeface="Arial Black" panose="020B0A04020102020204" pitchFamily="34" charset="0"/>
              </a:rPr>
              <a:t>O que entende por 
Contar histórias?</a:t>
            </a:r>
            <a:endParaRPr lang="en-IE" sz="4000" dirty="0">
              <a:solidFill>
                <a:srgbClr val="35475C"/>
              </a:solidFill>
              <a:latin typeface="Arial Black" panose="020B0A04020102020204" pitchFamily="34" charset="0"/>
            </a:endParaRPr>
          </a:p>
        </p:txBody>
      </p:sp>
    </p:spTree>
    <p:extLst>
      <p:ext uri="{BB962C8B-B14F-4D97-AF65-F5344CB8AC3E}">
        <p14:creationId xmlns:p14="http://schemas.microsoft.com/office/powerpoint/2010/main" val="18523444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3842</TotalTime>
  <Words>2989</Words>
  <Application>Microsoft Office PowerPoint</Application>
  <PresentationFormat>Ecrã Panorâmico</PresentationFormat>
  <Paragraphs>116</Paragraphs>
  <Slides>46</Slides>
  <Notes>0</Notes>
  <HiddenSlides>0</HiddenSlides>
  <MMClips>1</MMClips>
  <ScaleCrop>false</ScaleCrop>
  <HeadingPairs>
    <vt:vector size="6" baseType="variant">
      <vt:variant>
        <vt:lpstr>Tipos de letra usados</vt:lpstr>
      </vt:variant>
      <vt:variant>
        <vt:i4>5</vt:i4>
      </vt:variant>
      <vt:variant>
        <vt:lpstr>Tema</vt:lpstr>
      </vt:variant>
      <vt:variant>
        <vt:i4>1</vt:i4>
      </vt:variant>
      <vt:variant>
        <vt:lpstr>Títulos dos diapositivos</vt:lpstr>
      </vt:variant>
      <vt:variant>
        <vt:i4>46</vt:i4>
      </vt:variant>
    </vt:vector>
  </HeadingPairs>
  <TitlesOfParts>
    <vt:vector size="52" baseType="lpstr">
      <vt:lpstr>Arial</vt:lpstr>
      <vt:lpstr>Arial Black</vt:lpstr>
      <vt:lpstr>Calibri</vt:lpstr>
      <vt:lpstr>Calibri Light</vt:lpstr>
      <vt:lpstr>Courier New</vt:lpstr>
      <vt:lpstr>Office Theme</vt:lpstr>
      <vt:lpstr>Apresentação do PowerPoint</vt:lpstr>
      <vt:lpstr>Apresentação do PowerPoint</vt:lpstr>
      <vt:lpstr>Módulo 1  Introdução à Narrativa e Histórias Africanas</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Branding Guide</dc:title>
  <dc:creator>Gary</dc:creator>
  <cp:lastModifiedBy>Rightchallenge Associação</cp:lastModifiedBy>
  <cp:revision>142</cp:revision>
  <dcterms:created xsi:type="dcterms:W3CDTF">2021-04-20T08:47:25Z</dcterms:created>
  <dcterms:modified xsi:type="dcterms:W3CDTF">2022-07-08T10:01:18Z</dcterms:modified>
</cp:coreProperties>
</file>