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63" r:id="rId3"/>
    <p:sldId id="264" r:id="rId4"/>
    <p:sldId id="257" r:id="rId5"/>
    <p:sldId id="281" r:id="rId6"/>
    <p:sldId id="282" r:id="rId7"/>
    <p:sldId id="283" r:id="rId8"/>
    <p:sldId id="272" r:id="rId9"/>
    <p:sldId id="268" r:id="rId10"/>
    <p:sldId id="318" r:id="rId11"/>
    <p:sldId id="316" r:id="rId12"/>
    <p:sldId id="317" r:id="rId13"/>
    <p:sldId id="289" r:id="rId14"/>
    <p:sldId id="290" r:id="rId15"/>
    <p:sldId id="319" r:id="rId16"/>
    <p:sldId id="291" r:id="rId17"/>
    <p:sldId id="292" r:id="rId18"/>
    <p:sldId id="295" r:id="rId19"/>
    <p:sldId id="296" r:id="rId20"/>
    <p:sldId id="297" r:id="rId21"/>
    <p:sldId id="320" r:id="rId22"/>
    <p:sldId id="300" r:id="rId23"/>
    <p:sldId id="321" r:id="rId24"/>
    <p:sldId id="284" r:id="rId25"/>
    <p:sldId id="299" r:id="rId26"/>
    <p:sldId id="324" r:id="rId27"/>
    <p:sldId id="323" r:id="rId28"/>
    <p:sldId id="301" r:id="rId29"/>
    <p:sldId id="302" r:id="rId30"/>
    <p:sldId id="303" r:id="rId31"/>
    <p:sldId id="304" r:id="rId32"/>
    <p:sldId id="305" r:id="rId33"/>
    <p:sldId id="306" r:id="rId34"/>
    <p:sldId id="285" r:id="rId35"/>
    <p:sldId id="309" r:id="rId36"/>
    <p:sldId id="310" r:id="rId37"/>
    <p:sldId id="307" r:id="rId38"/>
    <p:sldId id="308" r:id="rId39"/>
    <p:sldId id="311" r:id="rId40"/>
    <p:sldId id="312" r:id="rId41"/>
    <p:sldId id="313" r:id="rId42"/>
    <p:sldId id="314" r:id="rId43"/>
    <p:sldId id="265" r:id="rId44"/>
    <p:sldId id="271" r:id="rId45"/>
    <p:sldId id="325" r:id="rId46"/>
    <p:sldId id="28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75C"/>
    <a:srgbClr val="FA9C27"/>
    <a:srgbClr val="FD3259"/>
    <a:srgbClr val="198EC3"/>
    <a:srgbClr val="2E3192"/>
    <a:srgbClr val="BDE5F5"/>
    <a:srgbClr val="F6A529"/>
    <a:srgbClr val="29ABE2"/>
    <a:srgbClr val="26B872"/>
    <a:srgbClr val="2289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74" autoAdjust="0"/>
    <p:restoredTop sz="94660"/>
  </p:normalViewPr>
  <p:slideViewPr>
    <p:cSldViewPr snapToGrid="0">
      <p:cViewPr varScale="1">
        <p:scale>
          <a:sx n="59" d="100"/>
          <a:sy n="59" d="100"/>
        </p:scale>
        <p:origin x="-422"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F10DB3-8622-43B8-8F03-328A016E4E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xmlns="" id="{ED9F8A26-530A-4044-A184-FC8C730FCC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xmlns="" id="{441E917D-0E03-49DA-BF92-F40B5858344C}"/>
              </a:ext>
            </a:extLst>
          </p:cNvPr>
          <p:cNvSpPr>
            <a:spLocks noGrp="1"/>
          </p:cNvSpPr>
          <p:nvPr>
            <p:ph type="dt" sz="half" idx="10"/>
          </p:nvPr>
        </p:nvSpPr>
        <p:spPr/>
        <p:txBody>
          <a:bodyPr/>
          <a:lstStyle/>
          <a:p>
            <a:fld id="{F387C834-A5CE-43E4-B625-AB789F6C3506}" type="datetimeFigureOut">
              <a:rPr lang="en-IE" smtClean="0"/>
              <a:t>15/11/2022</a:t>
            </a:fld>
            <a:endParaRPr lang="en-IE"/>
          </a:p>
        </p:txBody>
      </p:sp>
      <p:sp>
        <p:nvSpPr>
          <p:cNvPr id="5" name="Footer Placeholder 4">
            <a:extLst>
              <a:ext uri="{FF2B5EF4-FFF2-40B4-BE49-F238E27FC236}">
                <a16:creationId xmlns:a16="http://schemas.microsoft.com/office/drawing/2014/main" xmlns="" id="{C097F5EA-B805-46B9-BB91-FC0CECF5C5A6}"/>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xmlns="" id="{939F707F-9A9B-42F3-AF77-F355A3EDACC8}"/>
              </a:ext>
            </a:extLst>
          </p:cNvPr>
          <p:cNvSpPr>
            <a:spLocks noGrp="1"/>
          </p:cNvSpPr>
          <p:nvPr>
            <p:ph type="sldNum" sz="quarter" idx="12"/>
          </p:nvPr>
        </p:nvSpPr>
        <p:spPr/>
        <p:txBody>
          <a:bodyPr/>
          <a:lstStyle/>
          <a:p>
            <a:fld id="{590DC0E1-1BF4-49EF-B1C4-A6338AE8135E}" type="slidenum">
              <a:rPr lang="en-IE" smtClean="0"/>
              <a:t>‹Nº›</a:t>
            </a:fld>
            <a:endParaRPr lang="en-IE"/>
          </a:p>
        </p:txBody>
      </p:sp>
    </p:spTree>
    <p:extLst>
      <p:ext uri="{BB962C8B-B14F-4D97-AF65-F5344CB8AC3E}">
        <p14:creationId xmlns:p14="http://schemas.microsoft.com/office/powerpoint/2010/main" val="2116882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4435B5-1345-4390-ABF6-AB2BE94C96C7}"/>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xmlns="" id="{BED27764-A8D9-412B-94A1-4E7F652394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xmlns="" id="{2F02BF6F-1E67-4E1C-B37B-363F70A6C903}"/>
              </a:ext>
            </a:extLst>
          </p:cNvPr>
          <p:cNvSpPr>
            <a:spLocks noGrp="1"/>
          </p:cNvSpPr>
          <p:nvPr>
            <p:ph type="dt" sz="half" idx="10"/>
          </p:nvPr>
        </p:nvSpPr>
        <p:spPr/>
        <p:txBody>
          <a:bodyPr/>
          <a:lstStyle/>
          <a:p>
            <a:fld id="{F387C834-A5CE-43E4-B625-AB789F6C3506}" type="datetimeFigureOut">
              <a:rPr lang="en-IE" smtClean="0"/>
              <a:t>15/11/2022</a:t>
            </a:fld>
            <a:endParaRPr lang="en-IE"/>
          </a:p>
        </p:txBody>
      </p:sp>
      <p:sp>
        <p:nvSpPr>
          <p:cNvPr id="5" name="Footer Placeholder 4">
            <a:extLst>
              <a:ext uri="{FF2B5EF4-FFF2-40B4-BE49-F238E27FC236}">
                <a16:creationId xmlns:a16="http://schemas.microsoft.com/office/drawing/2014/main" xmlns="" id="{3C92106D-6913-4E05-B355-2DAF9461625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xmlns="" id="{2E89A64B-DF36-4E73-B4FF-5AD5DAA6E08F}"/>
              </a:ext>
            </a:extLst>
          </p:cNvPr>
          <p:cNvSpPr>
            <a:spLocks noGrp="1"/>
          </p:cNvSpPr>
          <p:nvPr>
            <p:ph type="sldNum" sz="quarter" idx="12"/>
          </p:nvPr>
        </p:nvSpPr>
        <p:spPr/>
        <p:txBody>
          <a:bodyPr/>
          <a:lstStyle/>
          <a:p>
            <a:fld id="{590DC0E1-1BF4-49EF-B1C4-A6338AE8135E}" type="slidenum">
              <a:rPr lang="en-IE" smtClean="0"/>
              <a:t>‹Nº›</a:t>
            </a:fld>
            <a:endParaRPr lang="en-IE"/>
          </a:p>
        </p:txBody>
      </p:sp>
    </p:spTree>
    <p:extLst>
      <p:ext uri="{BB962C8B-B14F-4D97-AF65-F5344CB8AC3E}">
        <p14:creationId xmlns:p14="http://schemas.microsoft.com/office/powerpoint/2010/main" val="2782464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0F292FF-A9F1-464A-A79D-EA6EB4A6AF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xmlns="" id="{04828A75-7C8D-42B2-93E7-180C8CD046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xmlns="" id="{54C562BC-2D92-4C40-8295-0A42695028A9}"/>
              </a:ext>
            </a:extLst>
          </p:cNvPr>
          <p:cNvSpPr>
            <a:spLocks noGrp="1"/>
          </p:cNvSpPr>
          <p:nvPr>
            <p:ph type="dt" sz="half" idx="10"/>
          </p:nvPr>
        </p:nvSpPr>
        <p:spPr/>
        <p:txBody>
          <a:bodyPr/>
          <a:lstStyle/>
          <a:p>
            <a:fld id="{F387C834-A5CE-43E4-B625-AB789F6C3506}" type="datetimeFigureOut">
              <a:rPr lang="en-IE" smtClean="0"/>
              <a:t>15/11/2022</a:t>
            </a:fld>
            <a:endParaRPr lang="en-IE"/>
          </a:p>
        </p:txBody>
      </p:sp>
      <p:sp>
        <p:nvSpPr>
          <p:cNvPr id="5" name="Footer Placeholder 4">
            <a:extLst>
              <a:ext uri="{FF2B5EF4-FFF2-40B4-BE49-F238E27FC236}">
                <a16:creationId xmlns:a16="http://schemas.microsoft.com/office/drawing/2014/main" xmlns="" id="{3A41ED42-88C6-462A-B6E4-39D1521C094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xmlns="" id="{373245CD-176A-423D-920E-FDCDCC2ACBF3}"/>
              </a:ext>
            </a:extLst>
          </p:cNvPr>
          <p:cNvSpPr>
            <a:spLocks noGrp="1"/>
          </p:cNvSpPr>
          <p:nvPr>
            <p:ph type="sldNum" sz="quarter" idx="12"/>
          </p:nvPr>
        </p:nvSpPr>
        <p:spPr/>
        <p:txBody>
          <a:bodyPr/>
          <a:lstStyle/>
          <a:p>
            <a:fld id="{590DC0E1-1BF4-49EF-B1C4-A6338AE8135E}" type="slidenum">
              <a:rPr lang="en-IE" smtClean="0"/>
              <a:t>‹Nº›</a:t>
            </a:fld>
            <a:endParaRPr lang="en-IE"/>
          </a:p>
        </p:txBody>
      </p:sp>
    </p:spTree>
    <p:extLst>
      <p:ext uri="{BB962C8B-B14F-4D97-AF65-F5344CB8AC3E}">
        <p14:creationId xmlns:p14="http://schemas.microsoft.com/office/powerpoint/2010/main" val="3036305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E65626-5053-4F53-AD86-D3C7AD14CCD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xmlns="" id="{7B7EFF34-5009-4FDB-A4E6-8CC660FEA4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xmlns="" id="{BB6188CF-8605-44D4-91B1-2D41EFB58F5B}"/>
              </a:ext>
            </a:extLst>
          </p:cNvPr>
          <p:cNvSpPr>
            <a:spLocks noGrp="1"/>
          </p:cNvSpPr>
          <p:nvPr>
            <p:ph type="dt" sz="half" idx="10"/>
          </p:nvPr>
        </p:nvSpPr>
        <p:spPr/>
        <p:txBody>
          <a:bodyPr/>
          <a:lstStyle/>
          <a:p>
            <a:fld id="{F387C834-A5CE-43E4-B625-AB789F6C3506}" type="datetimeFigureOut">
              <a:rPr lang="en-IE" smtClean="0"/>
              <a:t>15/11/2022</a:t>
            </a:fld>
            <a:endParaRPr lang="en-IE"/>
          </a:p>
        </p:txBody>
      </p:sp>
      <p:sp>
        <p:nvSpPr>
          <p:cNvPr id="5" name="Footer Placeholder 4">
            <a:extLst>
              <a:ext uri="{FF2B5EF4-FFF2-40B4-BE49-F238E27FC236}">
                <a16:creationId xmlns:a16="http://schemas.microsoft.com/office/drawing/2014/main" xmlns="" id="{BCE9CA68-90C4-44FC-81F7-F7D8DE8F73B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xmlns="" id="{CDF19B9A-6501-40FC-808A-48131EB7F8F9}"/>
              </a:ext>
            </a:extLst>
          </p:cNvPr>
          <p:cNvSpPr>
            <a:spLocks noGrp="1"/>
          </p:cNvSpPr>
          <p:nvPr>
            <p:ph type="sldNum" sz="quarter" idx="12"/>
          </p:nvPr>
        </p:nvSpPr>
        <p:spPr/>
        <p:txBody>
          <a:bodyPr/>
          <a:lstStyle/>
          <a:p>
            <a:fld id="{590DC0E1-1BF4-49EF-B1C4-A6338AE8135E}" type="slidenum">
              <a:rPr lang="en-IE" smtClean="0"/>
              <a:t>‹Nº›</a:t>
            </a:fld>
            <a:endParaRPr lang="en-IE"/>
          </a:p>
        </p:txBody>
      </p:sp>
    </p:spTree>
    <p:extLst>
      <p:ext uri="{BB962C8B-B14F-4D97-AF65-F5344CB8AC3E}">
        <p14:creationId xmlns:p14="http://schemas.microsoft.com/office/powerpoint/2010/main" val="1159074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D05224-4BD1-4DE4-A4D0-B20C58DDC5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xmlns="" id="{1F6F86E0-9E97-410C-B513-F3B361D0E5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C6E5D1C-C232-423C-B97D-100F561D6250}"/>
              </a:ext>
            </a:extLst>
          </p:cNvPr>
          <p:cNvSpPr>
            <a:spLocks noGrp="1"/>
          </p:cNvSpPr>
          <p:nvPr>
            <p:ph type="dt" sz="half" idx="10"/>
          </p:nvPr>
        </p:nvSpPr>
        <p:spPr/>
        <p:txBody>
          <a:bodyPr/>
          <a:lstStyle/>
          <a:p>
            <a:fld id="{F387C834-A5CE-43E4-B625-AB789F6C3506}" type="datetimeFigureOut">
              <a:rPr lang="en-IE" smtClean="0"/>
              <a:t>15/11/2022</a:t>
            </a:fld>
            <a:endParaRPr lang="en-IE"/>
          </a:p>
        </p:txBody>
      </p:sp>
      <p:sp>
        <p:nvSpPr>
          <p:cNvPr id="5" name="Footer Placeholder 4">
            <a:extLst>
              <a:ext uri="{FF2B5EF4-FFF2-40B4-BE49-F238E27FC236}">
                <a16:creationId xmlns:a16="http://schemas.microsoft.com/office/drawing/2014/main" xmlns="" id="{77C0A211-EBA1-4E9A-B9DA-9C81A23D6241}"/>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xmlns="" id="{1098FFBA-2A57-4F90-8487-7EF319C7AB70}"/>
              </a:ext>
            </a:extLst>
          </p:cNvPr>
          <p:cNvSpPr>
            <a:spLocks noGrp="1"/>
          </p:cNvSpPr>
          <p:nvPr>
            <p:ph type="sldNum" sz="quarter" idx="12"/>
          </p:nvPr>
        </p:nvSpPr>
        <p:spPr/>
        <p:txBody>
          <a:bodyPr/>
          <a:lstStyle/>
          <a:p>
            <a:fld id="{590DC0E1-1BF4-49EF-B1C4-A6338AE8135E}" type="slidenum">
              <a:rPr lang="en-IE" smtClean="0"/>
              <a:t>‹Nº›</a:t>
            </a:fld>
            <a:endParaRPr lang="en-IE"/>
          </a:p>
        </p:txBody>
      </p:sp>
    </p:spTree>
    <p:extLst>
      <p:ext uri="{BB962C8B-B14F-4D97-AF65-F5344CB8AC3E}">
        <p14:creationId xmlns:p14="http://schemas.microsoft.com/office/powerpoint/2010/main" val="2563770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3D77E8-D0ED-497A-AEDA-87C4D7E1445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xmlns="" id="{E39CFDF8-C344-4E1E-ABEC-13AEFB9734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xmlns="" id="{9D1C0642-E239-4556-A434-7203359EB5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xmlns="" id="{83BD8258-D387-4762-A4C0-D05B2D5367A1}"/>
              </a:ext>
            </a:extLst>
          </p:cNvPr>
          <p:cNvSpPr>
            <a:spLocks noGrp="1"/>
          </p:cNvSpPr>
          <p:nvPr>
            <p:ph type="dt" sz="half" idx="10"/>
          </p:nvPr>
        </p:nvSpPr>
        <p:spPr/>
        <p:txBody>
          <a:bodyPr/>
          <a:lstStyle/>
          <a:p>
            <a:fld id="{F387C834-A5CE-43E4-B625-AB789F6C3506}" type="datetimeFigureOut">
              <a:rPr lang="en-IE" smtClean="0"/>
              <a:t>15/11/2022</a:t>
            </a:fld>
            <a:endParaRPr lang="en-IE"/>
          </a:p>
        </p:txBody>
      </p:sp>
      <p:sp>
        <p:nvSpPr>
          <p:cNvPr id="6" name="Footer Placeholder 5">
            <a:extLst>
              <a:ext uri="{FF2B5EF4-FFF2-40B4-BE49-F238E27FC236}">
                <a16:creationId xmlns:a16="http://schemas.microsoft.com/office/drawing/2014/main" xmlns="" id="{06FD8A61-6A1D-4124-9F58-BD5F57CD141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xmlns="" id="{1F3F7F21-8865-42F3-A675-E2533EE74EBA}"/>
              </a:ext>
            </a:extLst>
          </p:cNvPr>
          <p:cNvSpPr>
            <a:spLocks noGrp="1"/>
          </p:cNvSpPr>
          <p:nvPr>
            <p:ph type="sldNum" sz="quarter" idx="12"/>
          </p:nvPr>
        </p:nvSpPr>
        <p:spPr/>
        <p:txBody>
          <a:bodyPr/>
          <a:lstStyle/>
          <a:p>
            <a:fld id="{590DC0E1-1BF4-49EF-B1C4-A6338AE8135E}" type="slidenum">
              <a:rPr lang="en-IE" smtClean="0"/>
              <a:t>‹Nº›</a:t>
            </a:fld>
            <a:endParaRPr lang="en-IE"/>
          </a:p>
        </p:txBody>
      </p:sp>
    </p:spTree>
    <p:extLst>
      <p:ext uri="{BB962C8B-B14F-4D97-AF65-F5344CB8AC3E}">
        <p14:creationId xmlns:p14="http://schemas.microsoft.com/office/powerpoint/2010/main" val="2010715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143296-F4B2-478A-956A-C9ED60DA91B4}"/>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xmlns="" id="{5BB4CAB0-4909-4ED2-A1F8-8BCA8945A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DD377DE-6D42-4C54-A671-F369C3E881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xmlns="" id="{1BBC6379-94BA-4EAF-A5F0-56D5D8A34A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76703CD-3AF4-40DA-8ACB-AC8C3B1BD8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xmlns="" id="{1CAD97B6-D14D-4492-981D-9E5985ABD771}"/>
              </a:ext>
            </a:extLst>
          </p:cNvPr>
          <p:cNvSpPr>
            <a:spLocks noGrp="1"/>
          </p:cNvSpPr>
          <p:nvPr>
            <p:ph type="dt" sz="half" idx="10"/>
          </p:nvPr>
        </p:nvSpPr>
        <p:spPr/>
        <p:txBody>
          <a:bodyPr/>
          <a:lstStyle/>
          <a:p>
            <a:fld id="{F387C834-A5CE-43E4-B625-AB789F6C3506}" type="datetimeFigureOut">
              <a:rPr lang="en-IE" smtClean="0"/>
              <a:t>15/11/2022</a:t>
            </a:fld>
            <a:endParaRPr lang="en-IE"/>
          </a:p>
        </p:txBody>
      </p:sp>
      <p:sp>
        <p:nvSpPr>
          <p:cNvPr id="8" name="Footer Placeholder 7">
            <a:extLst>
              <a:ext uri="{FF2B5EF4-FFF2-40B4-BE49-F238E27FC236}">
                <a16:creationId xmlns:a16="http://schemas.microsoft.com/office/drawing/2014/main" xmlns="" id="{4EAF5ACA-2978-4461-B567-C1828EEBF183}"/>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xmlns="" id="{22C78FD9-CB2B-47C6-BBB1-34C37D9BD3D1}"/>
              </a:ext>
            </a:extLst>
          </p:cNvPr>
          <p:cNvSpPr>
            <a:spLocks noGrp="1"/>
          </p:cNvSpPr>
          <p:nvPr>
            <p:ph type="sldNum" sz="quarter" idx="12"/>
          </p:nvPr>
        </p:nvSpPr>
        <p:spPr/>
        <p:txBody>
          <a:bodyPr/>
          <a:lstStyle/>
          <a:p>
            <a:fld id="{590DC0E1-1BF4-49EF-B1C4-A6338AE8135E}" type="slidenum">
              <a:rPr lang="en-IE" smtClean="0"/>
              <a:t>‹Nº›</a:t>
            </a:fld>
            <a:endParaRPr lang="en-IE"/>
          </a:p>
        </p:txBody>
      </p:sp>
    </p:spTree>
    <p:extLst>
      <p:ext uri="{BB962C8B-B14F-4D97-AF65-F5344CB8AC3E}">
        <p14:creationId xmlns:p14="http://schemas.microsoft.com/office/powerpoint/2010/main" val="399944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F062B0-2AAE-47B3-B372-3873DE83828C}"/>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xmlns="" id="{21668849-2ECA-41D6-8B99-8AEF7D789173}"/>
              </a:ext>
            </a:extLst>
          </p:cNvPr>
          <p:cNvSpPr>
            <a:spLocks noGrp="1"/>
          </p:cNvSpPr>
          <p:nvPr>
            <p:ph type="dt" sz="half" idx="10"/>
          </p:nvPr>
        </p:nvSpPr>
        <p:spPr/>
        <p:txBody>
          <a:bodyPr/>
          <a:lstStyle/>
          <a:p>
            <a:fld id="{F387C834-A5CE-43E4-B625-AB789F6C3506}" type="datetimeFigureOut">
              <a:rPr lang="en-IE" smtClean="0"/>
              <a:t>15/11/2022</a:t>
            </a:fld>
            <a:endParaRPr lang="en-IE"/>
          </a:p>
        </p:txBody>
      </p:sp>
      <p:sp>
        <p:nvSpPr>
          <p:cNvPr id="4" name="Footer Placeholder 3">
            <a:extLst>
              <a:ext uri="{FF2B5EF4-FFF2-40B4-BE49-F238E27FC236}">
                <a16:creationId xmlns:a16="http://schemas.microsoft.com/office/drawing/2014/main" xmlns="" id="{9CA92668-5314-4E22-A07D-FD58100A1D2F}"/>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xmlns="" id="{554ABE01-6B71-4074-B5BB-31D11FC989A3}"/>
              </a:ext>
            </a:extLst>
          </p:cNvPr>
          <p:cNvSpPr>
            <a:spLocks noGrp="1"/>
          </p:cNvSpPr>
          <p:nvPr>
            <p:ph type="sldNum" sz="quarter" idx="12"/>
          </p:nvPr>
        </p:nvSpPr>
        <p:spPr/>
        <p:txBody>
          <a:bodyPr/>
          <a:lstStyle/>
          <a:p>
            <a:fld id="{590DC0E1-1BF4-49EF-B1C4-A6338AE8135E}" type="slidenum">
              <a:rPr lang="en-IE" smtClean="0"/>
              <a:t>‹Nº›</a:t>
            </a:fld>
            <a:endParaRPr lang="en-IE"/>
          </a:p>
        </p:txBody>
      </p:sp>
    </p:spTree>
    <p:extLst>
      <p:ext uri="{BB962C8B-B14F-4D97-AF65-F5344CB8AC3E}">
        <p14:creationId xmlns:p14="http://schemas.microsoft.com/office/powerpoint/2010/main" val="2295834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D6ADACF-9141-475B-A768-629D6B5DD3D1}"/>
              </a:ext>
            </a:extLst>
          </p:cNvPr>
          <p:cNvSpPr>
            <a:spLocks noGrp="1"/>
          </p:cNvSpPr>
          <p:nvPr>
            <p:ph type="dt" sz="half" idx="10"/>
          </p:nvPr>
        </p:nvSpPr>
        <p:spPr/>
        <p:txBody>
          <a:bodyPr/>
          <a:lstStyle/>
          <a:p>
            <a:fld id="{F387C834-A5CE-43E4-B625-AB789F6C3506}" type="datetimeFigureOut">
              <a:rPr lang="en-IE" smtClean="0"/>
              <a:t>15/11/2022</a:t>
            </a:fld>
            <a:endParaRPr lang="en-IE"/>
          </a:p>
        </p:txBody>
      </p:sp>
      <p:sp>
        <p:nvSpPr>
          <p:cNvPr id="3" name="Footer Placeholder 2">
            <a:extLst>
              <a:ext uri="{FF2B5EF4-FFF2-40B4-BE49-F238E27FC236}">
                <a16:creationId xmlns:a16="http://schemas.microsoft.com/office/drawing/2014/main" xmlns="" id="{6D0C1420-8C9C-4FAB-A47A-7EBBD9FB23F7}"/>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xmlns="" id="{6C1776D2-042E-4A42-A66E-8F17957372F0}"/>
              </a:ext>
            </a:extLst>
          </p:cNvPr>
          <p:cNvSpPr>
            <a:spLocks noGrp="1"/>
          </p:cNvSpPr>
          <p:nvPr>
            <p:ph type="sldNum" sz="quarter" idx="12"/>
          </p:nvPr>
        </p:nvSpPr>
        <p:spPr/>
        <p:txBody>
          <a:bodyPr/>
          <a:lstStyle/>
          <a:p>
            <a:fld id="{590DC0E1-1BF4-49EF-B1C4-A6338AE8135E}" type="slidenum">
              <a:rPr lang="en-IE" smtClean="0"/>
              <a:t>‹Nº›</a:t>
            </a:fld>
            <a:endParaRPr lang="en-IE"/>
          </a:p>
        </p:txBody>
      </p:sp>
    </p:spTree>
    <p:extLst>
      <p:ext uri="{BB962C8B-B14F-4D97-AF65-F5344CB8AC3E}">
        <p14:creationId xmlns:p14="http://schemas.microsoft.com/office/powerpoint/2010/main" val="764751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7C000A-E381-47D4-AF28-55BB0241B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xmlns="" id="{21AB8355-5A5E-429E-8F48-A00C18A284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xmlns="" id="{200CB366-EC27-4962-870E-2EE927152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7CF9126-C51B-4E7A-B8D9-60D71C13A91D}"/>
              </a:ext>
            </a:extLst>
          </p:cNvPr>
          <p:cNvSpPr>
            <a:spLocks noGrp="1"/>
          </p:cNvSpPr>
          <p:nvPr>
            <p:ph type="dt" sz="half" idx="10"/>
          </p:nvPr>
        </p:nvSpPr>
        <p:spPr/>
        <p:txBody>
          <a:bodyPr/>
          <a:lstStyle/>
          <a:p>
            <a:fld id="{F387C834-A5CE-43E4-B625-AB789F6C3506}" type="datetimeFigureOut">
              <a:rPr lang="en-IE" smtClean="0"/>
              <a:t>15/11/2022</a:t>
            </a:fld>
            <a:endParaRPr lang="en-IE"/>
          </a:p>
        </p:txBody>
      </p:sp>
      <p:sp>
        <p:nvSpPr>
          <p:cNvPr id="6" name="Footer Placeholder 5">
            <a:extLst>
              <a:ext uri="{FF2B5EF4-FFF2-40B4-BE49-F238E27FC236}">
                <a16:creationId xmlns:a16="http://schemas.microsoft.com/office/drawing/2014/main" xmlns="" id="{77FB720E-66A7-4BDF-A0AD-A966490D89A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xmlns="" id="{28C8B8C2-0DC4-4088-A1DB-E6830AB10058}"/>
              </a:ext>
            </a:extLst>
          </p:cNvPr>
          <p:cNvSpPr>
            <a:spLocks noGrp="1"/>
          </p:cNvSpPr>
          <p:nvPr>
            <p:ph type="sldNum" sz="quarter" idx="12"/>
          </p:nvPr>
        </p:nvSpPr>
        <p:spPr/>
        <p:txBody>
          <a:bodyPr/>
          <a:lstStyle/>
          <a:p>
            <a:fld id="{590DC0E1-1BF4-49EF-B1C4-A6338AE8135E}" type="slidenum">
              <a:rPr lang="en-IE" smtClean="0"/>
              <a:t>‹Nº›</a:t>
            </a:fld>
            <a:endParaRPr lang="en-IE"/>
          </a:p>
        </p:txBody>
      </p:sp>
    </p:spTree>
    <p:extLst>
      <p:ext uri="{BB962C8B-B14F-4D97-AF65-F5344CB8AC3E}">
        <p14:creationId xmlns:p14="http://schemas.microsoft.com/office/powerpoint/2010/main" val="2246785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FDA93C-6AE5-42EF-AC5A-BAE80D1D52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xmlns="" id="{D6ACB862-24A1-4C73-874F-5ABF0A6C9D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xmlns="" id="{A3A8982A-E55E-40AB-8D33-87CAA5E954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E86B1FB-6F77-44FF-A74B-DD36F0C636A9}"/>
              </a:ext>
            </a:extLst>
          </p:cNvPr>
          <p:cNvSpPr>
            <a:spLocks noGrp="1"/>
          </p:cNvSpPr>
          <p:nvPr>
            <p:ph type="dt" sz="half" idx="10"/>
          </p:nvPr>
        </p:nvSpPr>
        <p:spPr/>
        <p:txBody>
          <a:bodyPr/>
          <a:lstStyle/>
          <a:p>
            <a:fld id="{F387C834-A5CE-43E4-B625-AB789F6C3506}" type="datetimeFigureOut">
              <a:rPr lang="en-IE" smtClean="0"/>
              <a:t>15/11/2022</a:t>
            </a:fld>
            <a:endParaRPr lang="en-IE"/>
          </a:p>
        </p:txBody>
      </p:sp>
      <p:sp>
        <p:nvSpPr>
          <p:cNvPr id="6" name="Footer Placeholder 5">
            <a:extLst>
              <a:ext uri="{FF2B5EF4-FFF2-40B4-BE49-F238E27FC236}">
                <a16:creationId xmlns:a16="http://schemas.microsoft.com/office/drawing/2014/main" xmlns="" id="{6D46FFC8-9077-4EE8-A16D-40FF4AD281D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xmlns="" id="{DEC64BA2-0198-47D5-B30B-9937B57EA2B8}"/>
              </a:ext>
            </a:extLst>
          </p:cNvPr>
          <p:cNvSpPr>
            <a:spLocks noGrp="1"/>
          </p:cNvSpPr>
          <p:nvPr>
            <p:ph type="sldNum" sz="quarter" idx="12"/>
          </p:nvPr>
        </p:nvSpPr>
        <p:spPr/>
        <p:txBody>
          <a:bodyPr/>
          <a:lstStyle/>
          <a:p>
            <a:fld id="{590DC0E1-1BF4-49EF-B1C4-A6338AE8135E}" type="slidenum">
              <a:rPr lang="en-IE" smtClean="0"/>
              <a:t>‹Nº›</a:t>
            </a:fld>
            <a:endParaRPr lang="en-IE"/>
          </a:p>
        </p:txBody>
      </p:sp>
    </p:spTree>
    <p:extLst>
      <p:ext uri="{BB962C8B-B14F-4D97-AF65-F5344CB8AC3E}">
        <p14:creationId xmlns:p14="http://schemas.microsoft.com/office/powerpoint/2010/main" val="2004794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57FADBC-06E6-4DC7-A36E-0B230B924C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xmlns="" id="{67F3DEDC-F874-4218-9AE2-21426387A3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xmlns="" id="{C543A371-3A0C-4CBA-8B38-8209AC153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87C834-A5CE-43E4-B625-AB789F6C3506}" type="datetimeFigureOut">
              <a:rPr lang="en-IE" smtClean="0"/>
              <a:t>15/11/2022</a:t>
            </a:fld>
            <a:endParaRPr lang="en-IE"/>
          </a:p>
        </p:txBody>
      </p:sp>
      <p:sp>
        <p:nvSpPr>
          <p:cNvPr id="5" name="Footer Placeholder 4">
            <a:extLst>
              <a:ext uri="{FF2B5EF4-FFF2-40B4-BE49-F238E27FC236}">
                <a16:creationId xmlns:a16="http://schemas.microsoft.com/office/drawing/2014/main" xmlns="" id="{CA72A1FB-42AD-46D0-8125-81AD06BA46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xmlns="" id="{1A7D6539-CE22-465C-8A3F-3056CA46A8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0DC0E1-1BF4-49EF-B1C4-A6338AE8135E}" type="slidenum">
              <a:rPr lang="en-IE" smtClean="0"/>
              <a:t>‹Nº›</a:t>
            </a:fld>
            <a:endParaRPr lang="en-IE"/>
          </a:p>
        </p:txBody>
      </p:sp>
    </p:spTree>
    <p:extLst>
      <p:ext uri="{BB962C8B-B14F-4D97-AF65-F5344CB8AC3E}">
        <p14:creationId xmlns:p14="http://schemas.microsoft.com/office/powerpoint/2010/main" val="3814990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sv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sv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11.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sv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7.sv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9.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sv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1.sv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sv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1.sv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1.svg"/></Relationships>
</file>

<file path=ppt/slides/_rels/slide2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5.sv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7.sv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sv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1.sv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sv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1.svg"/></Relationships>
</file>

<file path=ppt/slides/_rels/slide2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5.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5.jpeg"/></Relationships>
</file>

<file path=ppt/slides/_rels/slide3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5.sv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7.sv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sv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1.svg"/></Relationships>
</file>

<file path=ppt/slides/_rels/slide3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sv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sv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1.svg"/></Relationships>
</file>

<file path=ppt/slides/_rels/slide4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1.png"/><Relationship Id="rId7" Type="http://schemas.openxmlformats.org/officeDocument/2006/relationships/image" Target="../media/image5.svg"/><Relationship Id="rId2" Type="http://schemas.openxmlformats.org/officeDocument/2006/relationships/slideLayout" Target="../slideLayouts/slideLayout2.xml"/><Relationship Id="rId1" Type="http://schemas.openxmlformats.org/officeDocument/2006/relationships/video" Target="https://www.youtube.com/embed/OJhFrd05zY8?feature=oembed" TargetMode="Externa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42.svg"/></Relationships>
</file>

<file path=ppt/slides/_rels/slide44.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hyperlink" Target="https://theculturetrip.com/africa/mali/articles/what-is-a-griot-and-why-are-they-important/" TargetMode="External"/><Relationship Id="rId3" Type="http://schemas.openxmlformats.org/officeDocument/2006/relationships/image" Target="../media/image45.svg"/><Relationship Id="rId7" Type="http://schemas.openxmlformats.org/officeDocument/2006/relationships/hyperlink" Target="https://allgoodtales.com/storytelling-traditions-across-world-west-africa/" TargetMode="Externa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3.png"/><Relationship Id="rId10" Type="http://schemas.openxmlformats.org/officeDocument/2006/relationships/hyperlink" Target="https://teachers.yale.edu/curriculum/units/2009/1" TargetMode="External"/><Relationship Id="rId4" Type="http://schemas.openxmlformats.org/officeDocument/2006/relationships/image" Target="../media/image1.png"/><Relationship Id="rId9" Type="http://schemas.openxmlformats.org/officeDocument/2006/relationships/hyperlink" Target="https://afrolegends.com/2018/05/21/the-griot-the-preserver-of-african-traditions/"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35.png"/><Relationship Id="rId12"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7.sv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jpg"/><Relationship Id="rId4" Type="http://schemas.openxmlformats.org/officeDocument/2006/relationships/image" Target="../media/image5.svg"/><Relationship Id="rId9" Type="http://schemas.openxmlformats.org/officeDocument/2006/relationships/image" Target="../media/image37.png"/><Relationship Id="rId1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5.svg"/><Relationship Id="rId7"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7.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xmlns="" id="{C6906A27-D795-4865-B42F-92014B3472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pic>
        <p:nvPicPr>
          <p:cNvPr id="6" name="Graphic 5">
            <a:extLst>
              <a:ext uri="{FF2B5EF4-FFF2-40B4-BE49-F238E27FC236}">
                <a16:creationId xmlns:a16="http://schemas.microsoft.com/office/drawing/2014/main" xmlns="" id="{5982A0D7-DF0E-4556-A8F2-A190411D8E0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542691" y="769716"/>
            <a:ext cx="3106618" cy="4021632"/>
          </a:xfrm>
          <a:prstGeom prst="rect">
            <a:avLst/>
          </a:prstGeom>
        </p:spPr>
      </p:pic>
      <p:pic>
        <p:nvPicPr>
          <p:cNvPr id="9" name="Graphic 8">
            <a:extLst>
              <a:ext uri="{FF2B5EF4-FFF2-40B4-BE49-F238E27FC236}">
                <a16:creationId xmlns:a16="http://schemas.microsoft.com/office/drawing/2014/main" xmlns="" id="{AE0DC6B8-EF2F-4450-B28B-03E3B14C648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1012648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uadroTexto 13">
            <a:extLst>
              <a:ext uri="{FF2B5EF4-FFF2-40B4-BE49-F238E27FC236}">
                <a16:creationId xmlns:a16="http://schemas.microsoft.com/office/drawing/2014/main" xmlns="" id="{DD4935B1-9619-4611-AEE8-1105BAEC0103}"/>
              </a:ext>
            </a:extLst>
          </p:cNvPr>
          <p:cNvSpPr txBox="1"/>
          <p:nvPr/>
        </p:nvSpPr>
        <p:spPr>
          <a:xfrm>
            <a:off x="904672" y="861647"/>
            <a:ext cx="5914418" cy="4976330"/>
          </a:xfrm>
          <a:prstGeom prst="rect">
            <a:avLst/>
          </a:prstGeom>
        </p:spPr>
        <p:txBody>
          <a:bodyPr vert="horz" lIns="91440" tIns="45720" rIns="91440" bIns="45720" rtlCol="0">
            <a:normAutofit fontScale="92500" lnSpcReduction="20000"/>
          </a:bodyPr>
          <a:lstStyle/>
          <a:p>
            <a:pPr>
              <a:lnSpc>
                <a:spcPct val="90000"/>
              </a:lnSpc>
              <a:spcAft>
                <a:spcPts val="1200"/>
              </a:spcAft>
            </a:pPr>
            <a:r>
              <a:rPr lang="es-ES" sz="2800" dirty="0"/>
              <a:t>Contar historias es un método para registrar y expresar sentimientos, actitudes y respuestas de las experiencias vividas y del entorno</a:t>
            </a:r>
            <a:r>
              <a:rPr lang="es-ES" sz="2800" dirty="0" smtClean="0"/>
              <a:t>.</a:t>
            </a:r>
            <a:endParaRPr lang="en-US" sz="2800" dirty="0"/>
          </a:p>
          <a:p>
            <a:pPr>
              <a:lnSpc>
                <a:spcPct val="90000"/>
              </a:lnSpc>
              <a:spcAft>
                <a:spcPts val="1200"/>
              </a:spcAft>
            </a:pPr>
            <a:r>
              <a:rPr lang="en-US" sz="2800" dirty="0"/>
              <a:t> </a:t>
            </a:r>
          </a:p>
          <a:p>
            <a:pPr>
              <a:lnSpc>
                <a:spcPct val="90000"/>
              </a:lnSpc>
              <a:spcAft>
                <a:spcPts val="1200"/>
              </a:spcAft>
            </a:pPr>
            <a:r>
              <a:rPr lang="es-ES" sz="2800" dirty="0"/>
              <a:t>La función de la narración de historias ha sido identificada como mediadora y transmisora de conocimientos e información a través de las generaciones, informando a las generaciones más jóvenes sobre la cultura, las visiones del mundo, la moral y las expectativas, las normas y los valores</a:t>
            </a:r>
            <a:r>
              <a:rPr lang="en-US" sz="2800" dirty="0"/>
              <a:t>.</a:t>
            </a:r>
          </a:p>
          <a:p>
            <a:pPr>
              <a:lnSpc>
                <a:spcPct val="90000"/>
              </a:lnSpc>
              <a:spcAft>
                <a:spcPts val="1200"/>
              </a:spcAft>
            </a:pPr>
            <a:endParaRPr lang="en-US" sz="2800" dirty="0"/>
          </a:p>
          <a:p>
            <a:pPr>
              <a:lnSpc>
                <a:spcPct val="90000"/>
              </a:lnSpc>
              <a:spcAft>
                <a:spcPts val="1200"/>
              </a:spcAft>
            </a:pPr>
            <a:r>
              <a:rPr lang="en-US" sz="2800" dirty="0"/>
              <a:t>(</a:t>
            </a:r>
            <a:r>
              <a:rPr lang="en-US" sz="2800" dirty="0" err="1"/>
              <a:t>Tuwe</a:t>
            </a:r>
            <a:r>
              <a:rPr lang="en-US" sz="2800" dirty="0"/>
              <a:t>, 2015)</a:t>
            </a:r>
          </a:p>
        </p:txBody>
      </p:sp>
      <p:grpSp>
        <p:nvGrpSpPr>
          <p:cNvPr id="76" name="Group 75">
            <a:extLst>
              <a:ext uri="{FF2B5EF4-FFF2-40B4-BE49-F238E27FC236}">
                <a16:creationId xmlns:a16="http://schemas.microsoft.com/office/drawing/2014/main" xmlns="" id="{5995D10D-E9C9-47DB-AE7E-801FEF38F5C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219290" y="1"/>
            <a:ext cx="972709" cy="1935307"/>
            <a:chOff x="10918968" y="713127"/>
            <a:chExt cx="1273032" cy="2532832"/>
          </a:xfrm>
        </p:grpSpPr>
        <p:sp>
          <p:nvSpPr>
            <p:cNvPr id="77" name="Rectangle 76">
              <a:extLst>
                <a:ext uri="{FF2B5EF4-FFF2-40B4-BE49-F238E27FC236}">
                  <a16:creationId xmlns:a16="http://schemas.microsoft.com/office/drawing/2014/main" xmlns="" id="{CC1A72C6-3DE4-4EC3-9AD5-9E0D40D8CE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xmlns="" id="{0B0DA1F1-C391-4EDF-9FE0-23E86E1377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Graphic 3">
            <a:extLst>
              <a:ext uri="{FF2B5EF4-FFF2-40B4-BE49-F238E27FC236}">
                <a16:creationId xmlns:a16="http://schemas.microsoft.com/office/drawing/2014/main" xmlns="" id="{E6A3848C-D3BE-4C27-B5E9-E9A17BA1147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521742" y="1670241"/>
            <a:ext cx="3591734" cy="2116558"/>
          </a:xfrm>
          <a:prstGeom prst="rect">
            <a:avLst/>
          </a:prstGeom>
        </p:spPr>
      </p:pic>
      <p:grpSp>
        <p:nvGrpSpPr>
          <p:cNvPr id="80" name="Group 79">
            <a:extLst>
              <a:ext uri="{FF2B5EF4-FFF2-40B4-BE49-F238E27FC236}">
                <a16:creationId xmlns:a16="http://schemas.microsoft.com/office/drawing/2014/main" xmlns="" id="{828A5161-06F1-46CF-8AD7-844680A59E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4601497"/>
            <a:ext cx="1014060" cy="2017580"/>
            <a:chOff x="0" y="4601497"/>
            <a:chExt cx="1014060" cy="2017580"/>
          </a:xfrm>
        </p:grpSpPr>
        <p:sp>
          <p:nvSpPr>
            <p:cNvPr id="81" name="Isosceles Triangle 80">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Storytelling, comunicación y ONG">
            <a:extLst>
              <a:ext uri="{FF2B5EF4-FFF2-40B4-BE49-F238E27FC236}">
                <a16:creationId xmlns:a16="http://schemas.microsoft.com/office/drawing/2014/main" xmlns="" id="{19957D7C-A673-4308-9D55-99008E7ADD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464749" y="4092496"/>
            <a:ext cx="3705719" cy="2084467"/>
          </a:xfrm>
          <a:prstGeom prst="rect">
            <a:avLst/>
          </a:prstGeom>
          <a:noFill/>
          <a:extLst>
            <a:ext uri="{909E8E84-426E-40DD-AFC4-6F175D3DCCD1}">
              <a14:hiddenFill xmlns:a14="http://schemas.microsoft.com/office/drawing/2010/main">
                <a:solidFill>
                  <a:srgbClr val="FFFFFF"/>
                </a:solidFill>
              </a14:hiddenFill>
            </a:ext>
          </a:extLst>
        </p:spPr>
      </p:pic>
      <p:sp>
        <p:nvSpPr>
          <p:cNvPr id="797" name="Rectangle 796">
            <a:extLst>
              <a:ext uri="{FF2B5EF4-FFF2-40B4-BE49-F238E27FC236}">
                <a16:creationId xmlns:a16="http://schemas.microsoft.com/office/drawing/2014/main" xmlns=""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xmlns=""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xmlns=""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xmlns=""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xmlns="" id="{A507D2DF-0C99-4EBD-8C41-C66619ED5F7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0657811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uadroTexto 13">
            <a:extLst>
              <a:ext uri="{FF2B5EF4-FFF2-40B4-BE49-F238E27FC236}">
                <a16:creationId xmlns:a16="http://schemas.microsoft.com/office/drawing/2014/main" xmlns="" id="{DD4935B1-9619-4611-AEE8-1105BAEC0103}"/>
              </a:ext>
            </a:extLst>
          </p:cNvPr>
          <p:cNvSpPr txBox="1"/>
          <p:nvPr/>
        </p:nvSpPr>
        <p:spPr>
          <a:xfrm>
            <a:off x="1014060" y="861646"/>
            <a:ext cx="6399357" cy="4766495"/>
          </a:xfrm>
          <a:prstGeom prst="rect">
            <a:avLst/>
          </a:prstGeom>
        </p:spPr>
        <p:txBody>
          <a:bodyPr vert="horz" lIns="91440" tIns="45720" rIns="91440" bIns="45720" rtlCol="0">
            <a:normAutofit fontScale="85000" lnSpcReduction="20000"/>
          </a:bodyPr>
          <a:lstStyle/>
          <a:p>
            <a:pPr>
              <a:lnSpc>
                <a:spcPct val="90000"/>
              </a:lnSpc>
              <a:spcAft>
                <a:spcPts val="1200"/>
              </a:spcAft>
            </a:pPr>
            <a:r>
              <a:rPr lang="es-ES" sz="2800" dirty="0"/>
              <a:t>La narración de cuentos es el acto de volver a contar una historia o una narración a uno o más oyentes utilizando la voz y los gestos. No es lo mismo que recitar una pieza de memoria o leer una historia en voz alta.</a:t>
            </a:r>
          </a:p>
          <a:p>
            <a:pPr>
              <a:lnSpc>
                <a:spcPct val="90000"/>
              </a:lnSpc>
              <a:spcAft>
                <a:spcPts val="1200"/>
              </a:spcAft>
            </a:pPr>
            <a:r>
              <a:rPr lang="es-ES" sz="2800" dirty="0"/>
              <a:t>El narrador crea y genera una serie de metáforas e imágenes mentales asociadas a las palabras.</a:t>
            </a:r>
          </a:p>
          <a:p>
            <a:pPr>
              <a:lnSpc>
                <a:spcPct val="90000"/>
              </a:lnSpc>
              <a:spcAft>
                <a:spcPts val="1200"/>
              </a:spcAft>
            </a:pPr>
            <a:r>
              <a:rPr lang="es-ES" sz="2800" dirty="0"/>
              <a:t>Esto significa que la narración puede adoptar la forma de canciones, música, bailes, obras de teatro, dramas y poesía. Los cuentos cantados pueden ir acompañados de música con un instrumento específico.</a:t>
            </a:r>
          </a:p>
          <a:p>
            <a:pPr>
              <a:lnSpc>
                <a:spcPct val="90000"/>
              </a:lnSpc>
              <a:spcAft>
                <a:spcPts val="1200"/>
              </a:spcAft>
            </a:pPr>
            <a:endParaRPr lang="es-ES" sz="2800" dirty="0"/>
          </a:p>
          <a:p>
            <a:pPr>
              <a:lnSpc>
                <a:spcPct val="90000"/>
              </a:lnSpc>
              <a:spcAft>
                <a:spcPts val="1200"/>
              </a:spcAft>
            </a:pPr>
            <a:r>
              <a:rPr lang="es-ES" sz="2800" dirty="0"/>
              <a:t>(Iniciativa Nacional de Yale, 2008)</a:t>
            </a:r>
            <a:endParaRPr lang="en-US" sz="2800" dirty="0"/>
          </a:p>
        </p:txBody>
      </p:sp>
      <p:grpSp>
        <p:nvGrpSpPr>
          <p:cNvPr id="76" name="Group 75">
            <a:extLst>
              <a:ext uri="{FF2B5EF4-FFF2-40B4-BE49-F238E27FC236}">
                <a16:creationId xmlns:a16="http://schemas.microsoft.com/office/drawing/2014/main" xmlns="" id="{5995D10D-E9C9-47DB-AE7E-801FEF38F5C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219290" y="1"/>
            <a:ext cx="972709" cy="1935307"/>
            <a:chOff x="10918968" y="713127"/>
            <a:chExt cx="1273032" cy="2532832"/>
          </a:xfrm>
        </p:grpSpPr>
        <p:sp>
          <p:nvSpPr>
            <p:cNvPr id="77" name="Rectangle 76">
              <a:extLst>
                <a:ext uri="{FF2B5EF4-FFF2-40B4-BE49-F238E27FC236}">
                  <a16:creationId xmlns:a16="http://schemas.microsoft.com/office/drawing/2014/main" xmlns="" id="{CC1A72C6-3DE4-4EC3-9AD5-9E0D40D8CE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xmlns="" id="{0B0DA1F1-C391-4EDF-9FE0-23E86E1377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0" name="Group 79">
            <a:extLst>
              <a:ext uri="{FF2B5EF4-FFF2-40B4-BE49-F238E27FC236}">
                <a16:creationId xmlns:a16="http://schemas.microsoft.com/office/drawing/2014/main" xmlns="" id="{828A5161-06F1-46CF-8AD7-844680A59E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4601497"/>
            <a:ext cx="1014060" cy="2017580"/>
            <a:chOff x="0" y="4601497"/>
            <a:chExt cx="1014060" cy="2017580"/>
          </a:xfrm>
        </p:grpSpPr>
        <p:sp>
          <p:nvSpPr>
            <p:cNvPr id="81" name="Isosceles Triangle 80">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Persian story teller stock image | Look and Learn">
            <a:extLst>
              <a:ext uri="{FF2B5EF4-FFF2-40B4-BE49-F238E27FC236}">
                <a16:creationId xmlns:a16="http://schemas.microsoft.com/office/drawing/2014/main" xmlns="" id="{8CF91DE0-7AD2-4675-B5F0-8BE8E7EE63D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72921" y="936380"/>
            <a:ext cx="3047033" cy="3857003"/>
          </a:xfrm>
          <a:prstGeom prst="rect">
            <a:avLst/>
          </a:prstGeom>
          <a:noFill/>
          <a:extLst>
            <a:ext uri="{909E8E84-426E-40DD-AFC4-6F175D3DCCD1}">
              <a14:hiddenFill xmlns:a14="http://schemas.microsoft.com/office/drawing/2010/main">
                <a:solidFill>
                  <a:srgbClr val="FFFFFF"/>
                </a:solidFill>
              </a14:hiddenFill>
            </a:ext>
          </a:extLst>
        </p:spPr>
      </p:pic>
      <p:sp>
        <p:nvSpPr>
          <p:cNvPr id="797" name="Rectangle 796">
            <a:extLst>
              <a:ext uri="{FF2B5EF4-FFF2-40B4-BE49-F238E27FC236}">
                <a16:creationId xmlns:a16="http://schemas.microsoft.com/office/drawing/2014/main" xmlns=""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xmlns=""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xmlns="" id="{27D8DDC0-E570-4532-A0F1-120FDC56E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xmlns=""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xmlns="" id="{A507D2DF-0C99-4EBD-8C41-C66619ED5F7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374639" y="152449"/>
            <a:ext cx="462675" cy="709197"/>
          </a:xfrm>
          <a:prstGeom prst="rect">
            <a:avLst/>
          </a:prstGeom>
        </p:spPr>
      </p:pic>
      <p:pic>
        <p:nvPicPr>
          <p:cNvPr id="4" name="Graphic 3">
            <a:extLst>
              <a:ext uri="{FF2B5EF4-FFF2-40B4-BE49-F238E27FC236}">
                <a16:creationId xmlns:a16="http://schemas.microsoft.com/office/drawing/2014/main" xmlns="" id="{E6A3848C-D3BE-4C27-B5E9-E9A17BA1147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972921" y="4857699"/>
            <a:ext cx="3047033" cy="1795573"/>
          </a:xfrm>
          <a:prstGeom prst="rect">
            <a:avLst/>
          </a:prstGeom>
        </p:spPr>
      </p:pic>
    </p:spTree>
    <p:extLst>
      <p:ext uri="{BB962C8B-B14F-4D97-AF65-F5344CB8AC3E}">
        <p14:creationId xmlns:p14="http://schemas.microsoft.com/office/powerpoint/2010/main" val="15821683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 name="Rectangle 198">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uadroTexto 13">
            <a:extLst>
              <a:ext uri="{FF2B5EF4-FFF2-40B4-BE49-F238E27FC236}">
                <a16:creationId xmlns:a16="http://schemas.microsoft.com/office/drawing/2014/main" xmlns="" id="{DD4935B1-9619-4611-AEE8-1105BAEC0103}"/>
              </a:ext>
            </a:extLst>
          </p:cNvPr>
          <p:cNvSpPr txBox="1"/>
          <p:nvPr/>
        </p:nvSpPr>
        <p:spPr>
          <a:xfrm>
            <a:off x="749394" y="861646"/>
            <a:ext cx="10625243" cy="1834714"/>
          </a:xfrm>
          <a:prstGeom prst="rect">
            <a:avLst/>
          </a:prstGeom>
        </p:spPr>
        <p:txBody>
          <a:bodyPr vert="horz" lIns="91440" tIns="45720" rIns="91440" bIns="45720" rtlCol="0">
            <a:noAutofit/>
          </a:bodyPr>
          <a:lstStyle/>
          <a:p>
            <a:pPr>
              <a:lnSpc>
                <a:spcPct val="90000"/>
              </a:lnSpc>
              <a:spcAft>
                <a:spcPts val="1200"/>
              </a:spcAft>
            </a:pPr>
            <a:r>
              <a:rPr lang="es-ES" sz="2800" dirty="0"/>
              <a:t>Todas las culturas humanas del planeta parecen contar historias como medio para dar sentido al mundo. Las tradiciones de narración varían en todo el mundo, pero muchas cosas permanecen constantes, como la narración oral, las enseñanzas morales, los gestos y la repetición</a:t>
            </a:r>
            <a:r>
              <a:rPr lang="en-US" sz="2800" dirty="0"/>
              <a:t>.</a:t>
            </a:r>
          </a:p>
        </p:txBody>
      </p:sp>
      <p:grpSp>
        <p:nvGrpSpPr>
          <p:cNvPr id="201" name="Group 200">
            <a:extLst>
              <a:ext uri="{FF2B5EF4-FFF2-40B4-BE49-F238E27FC236}">
                <a16:creationId xmlns:a16="http://schemas.microsoft.com/office/drawing/2014/main" xmlns="" id="{5995D10D-E9C9-47DB-AE7E-801FEF38F5C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219290" y="1"/>
            <a:ext cx="972709" cy="1935307"/>
            <a:chOff x="10918968" y="713127"/>
            <a:chExt cx="1273032" cy="2532832"/>
          </a:xfrm>
        </p:grpSpPr>
        <p:sp>
          <p:nvSpPr>
            <p:cNvPr id="202" name="Rectangle 201">
              <a:extLst>
                <a:ext uri="{FF2B5EF4-FFF2-40B4-BE49-F238E27FC236}">
                  <a16:creationId xmlns:a16="http://schemas.microsoft.com/office/drawing/2014/main" xmlns="" id="{CC1A72C6-3DE4-4EC3-9AD5-9E0D40D8CE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Isosceles Triangle 202">
              <a:extLst>
                <a:ext uri="{FF2B5EF4-FFF2-40B4-BE49-F238E27FC236}">
                  <a16:creationId xmlns:a16="http://schemas.microsoft.com/office/drawing/2014/main" xmlns="" id="{0B0DA1F1-C391-4EDF-9FE0-23E86E1377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5" name="Group 204">
            <a:extLst>
              <a:ext uri="{FF2B5EF4-FFF2-40B4-BE49-F238E27FC236}">
                <a16:creationId xmlns:a16="http://schemas.microsoft.com/office/drawing/2014/main" xmlns="" id="{828A5161-06F1-46CF-8AD7-844680A59E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4601497"/>
            <a:ext cx="1014060" cy="2017580"/>
            <a:chOff x="0" y="4601497"/>
            <a:chExt cx="1014060" cy="2017580"/>
          </a:xfrm>
        </p:grpSpPr>
        <p:sp>
          <p:nvSpPr>
            <p:cNvPr id="206" name="Isosceles Triangle 205">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Graphic 3">
            <a:extLst>
              <a:ext uri="{FF2B5EF4-FFF2-40B4-BE49-F238E27FC236}">
                <a16:creationId xmlns:a16="http://schemas.microsoft.com/office/drawing/2014/main" xmlns="" id="{E6A3848C-D3BE-4C27-B5E9-E9A17BA1147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06068" y="2796954"/>
            <a:ext cx="5764233" cy="3391710"/>
          </a:xfrm>
          <a:prstGeom prst="rect">
            <a:avLst/>
          </a:prstGeom>
        </p:spPr>
      </p:pic>
      <p:pic>
        <p:nvPicPr>
          <p:cNvPr id="3074" name="Picture 2" descr="4,004 Storyteller Stock Photos, Pictures &amp;amp; Royalty-Free Images - iStock">
            <a:extLst>
              <a:ext uri="{FF2B5EF4-FFF2-40B4-BE49-F238E27FC236}">
                <a16:creationId xmlns:a16="http://schemas.microsoft.com/office/drawing/2014/main" xmlns="" id="{4C5722C7-5EB3-47BC-ADC0-35C5DC6BB57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26625" y="2796955"/>
            <a:ext cx="4792666" cy="3402792"/>
          </a:xfrm>
          <a:prstGeom prst="rect">
            <a:avLst/>
          </a:prstGeom>
          <a:noFill/>
          <a:extLst>
            <a:ext uri="{909E8E84-426E-40DD-AFC4-6F175D3DCCD1}">
              <a14:hiddenFill xmlns:a14="http://schemas.microsoft.com/office/drawing/2010/main">
                <a:solidFill>
                  <a:srgbClr val="FFFFFF"/>
                </a:solidFill>
              </a14:hiddenFill>
            </a:ext>
          </a:extLst>
        </p:spPr>
      </p:pic>
      <p:sp>
        <p:nvSpPr>
          <p:cNvPr id="797" name="Rectangle 796">
            <a:extLst>
              <a:ext uri="{FF2B5EF4-FFF2-40B4-BE49-F238E27FC236}">
                <a16:creationId xmlns:a16="http://schemas.microsoft.com/office/drawing/2014/main" xmlns=""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xmlns=""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xmlns=""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xmlns=""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xmlns="" id="{A507D2DF-0C99-4EBD-8C41-C66619ED5F7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42536578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xmlns="" id="{8D941ED3-20A0-4644-99BE-9B5013579F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xmlns=""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xmlns=""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xmlns=""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xmlns="" id="{707A01FA-2283-42D9-9837-EAF33BAD349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xmlns="" id="{4F3D5561-76DE-45E2-9799-53D6DA9EFB24}"/>
              </a:ext>
            </a:extLst>
          </p:cNvPr>
          <p:cNvSpPr txBox="1"/>
          <p:nvPr/>
        </p:nvSpPr>
        <p:spPr>
          <a:xfrm>
            <a:off x="212219" y="2542506"/>
            <a:ext cx="3974841" cy="2554545"/>
          </a:xfrm>
          <a:prstGeom prst="rect">
            <a:avLst/>
          </a:prstGeom>
          <a:noFill/>
        </p:spPr>
        <p:txBody>
          <a:bodyPr wrap="square">
            <a:spAutoFit/>
          </a:bodyPr>
          <a:lstStyle/>
          <a:p>
            <a:r>
              <a:rPr lang="es-ES" sz="4000" dirty="0">
                <a:solidFill>
                  <a:srgbClr val="35475C"/>
                </a:solidFill>
                <a:latin typeface="Arial Black" panose="020B0A04020102020204" pitchFamily="34" charset="0"/>
              </a:rPr>
              <a:t>¿Qué es la narración de cuentos africanos?</a:t>
            </a:r>
            <a:endParaRPr lang="en-IE" sz="40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37561405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xmlns="" id="{8761DDFE-071F-4200-B0AA-394476C2D2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xmlns="" id="{764D62B8-C6A3-4C06-9AB5-C7AD926F7F74}"/>
              </a:ext>
            </a:extLst>
          </p:cNvPr>
          <p:cNvSpPr txBox="1"/>
          <p:nvPr/>
        </p:nvSpPr>
        <p:spPr>
          <a:xfrm>
            <a:off x="853523" y="547815"/>
            <a:ext cx="10512056" cy="1891380"/>
          </a:xfrm>
          <a:prstGeom prst="rect">
            <a:avLst/>
          </a:prstGeom>
        </p:spPr>
        <p:txBody>
          <a:bodyPr vert="horz" lIns="91440" tIns="45720" rIns="91440" bIns="45720" rtlCol="0" anchor="ctr">
            <a:normAutofit fontScale="92500"/>
          </a:bodyPr>
          <a:lstStyle/>
          <a:p>
            <a:pPr algn="just">
              <a:lnSpc>
                <a:spcPct val="90000"/>
              </a:lnSpc>
              <a:spcAft>
                <a:spcPts val="1200"/>
              </a:spcAft>
            </a:pPr>
            <a:r>
              <a:rPr lang="es-ES" sz="2400" dirty="0"/>
              <a:t>Los africanos han valorado tradicionalmente las buenas historias y los narradores vibrantes porque están arraigados en las culturas y tradiciones orales.</a:t>
            </a:r>
          </a:p>
          <a:p>
            <a:pPr algn="just">
              <a:lnSpc>
                <a:spcPct val="90000"/>
              </a:lnSpc>
              <a:spcAft>
                <a:spcPts val="1200"/>
              </a:spcAft>
            </a:pPr>
            <a:r>
              <a:rPr lang="es-ES" sz="2400" dirty="0"/>
              <a:t>Aunque existen antiguas tradiciones de escritura en el continente africano, la mayoría de los africanos de hoy, al igual que en el pasado, son pueblos principalmente hablantes, y sus formas de arte e historias se cuentan oralmente en lugar de por escrito</a:t>
            </a:r>
            <a:r>
              <a:rPr lang="en-US" sz="2400" dirty="0"/>
              <a:t>.</a:t>
            </a:r>
          </a:p>
        </p:txBody>
      </p:sp>
      <p:pic>
        <p:nvPicPr>
          <p:cNvPr id="4" name="Graphic 3">
            <a:extLst>
              <a:ext uri="{FF2B5EF4-FFF2-40B4-BE49-F238E27FC236}">
                <a16:creationId xmlns:a16="http://schemas.microsoft.com/office/drawing/2014/main" xmlns="" id="{E6A3848C-D3BE-4C27-B5E9-E9A17BA1147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200369" y="2494661"/>
            <a:ext cx="6174270" cy="3638409"/>
          </a:xfrm>
          <a:prstGeom prst="rect">
            <a:avLst/>
          </a:prstGeom>
        </p:spPr>
      </p:pic>
      <p:sp>
        <p:nvSpPr>
          <p:cNvPr id="797" name="Rectangle 796">
            <a:extLst>
              <a:ext uri="{FF2B5EF4-FFF2-40B4-BE49-F238E27FC236}">
                <a16:creationId xmlns:a16="http://schemas.microsoft.com/office/drawing/2014/main" xmlns=""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xmlns=""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xmlns="" id="{27D8DDC0-E570-4532-A0F1-120FDC56E7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pic>
        <p:nvPicPr>
          <p:cNvPr id="23" name="Graphic 22">
            <a:extLst>
              <a:ext uri="{FF2B5EF4-FFF2-40B4-BE49-F238E27FC236}">
                <a16:creationId xmlns:a16="http://schemas.microsoft.com/office/drawing/2014/main" xmlns="" id="{A507D2DF-0C99-4EBD-8C41-C66619ED5F7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374639" y="152449"/>
            <a:ext cx="462675" cy="709197"/>
          </a:xfrm>
          <a:prstGeom prst="rect">
            <a:avLst/>
          </a:prstGeom>
        </p:spPr>
      </p:pic>
      <p:pic>
        <p:nvPicPr>
          <p:cNvPr id="4098" name="Picture 2" descr="Why The Most Important Person in Africa is the Storyteller | Afrocentric  Confessions">
            <a:extLst>
              <a:ext uri="{FF2B5EF4-FFF2-40B4-BE49-F238E27FC236}">
                <a16:creationId xmlns:a16="http://schemas.microsoft.com/office/drawing/2014/main" xmlns="" id="{1D74EB7C-AF1F-4F9F-928B-0B5A49816AA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53523" y="2421924"/>
            <a:ext cx="5136534" cy="3711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7956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3" name="Rectangle 134">
            <a:extLst>
              <a:ext uri="{FF2B5EF4-FFF2-40B4-BE49-F238E27FC236}">
                <a16:creationId xmlns:a16="http://schemas.microsoft.com/office/drawing/2014/main" xmlns="" id="{84DF55BE-B4AB-4BA1-BDE1-E9F7FB3F11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xmlns="" id="{764D62B8-C6A3-4C06-9AB5-C7AD926F7F74}"/>
              </a:ext>
            </a:extLst>
          </p:cNvPr>
          <p:cNvSpPr txBox="1"/>
          <p:nvPr/>
        </p:nvSpPr>
        <p:spPr>
          <a:xfrm>
            <a:off x="867384" y="1215957"/>
            <a:ext cx="5981278" cy="5026837"/>
          </a:xfrm>
          <a:prstGeom prst="rect">
            <a:avLst/>
          </a:prstGeom>
        </p:spPr>
        <p:txBody>
          <a:bodyPr vert="horz" lIns="91440" tIns="45720" rIns="91440" bIns="45720" rtlCol="0">
            <a:normAutofit/>
          </a:bodyPr>
          <a:lstStyle/>
          <a:p>
            <a:pPr>
              <a:lnSpc>
                <a:spcPct val="90000"/>
              </a:lnSpc>
              <a:spcAft>
                <a:spcPts val="1200"/>
              </a:spcAft>
            </a:pPr>
            <a:r>
              <a:rPr lang="es-ES" sz="2400" dirty="0"/>
              <a:t>La narración de historias se ha utilizado durante mucho tiempo en la cultura africana para transmitir las tradiciones, los códigos y los valores del comportamiento aceptable, así como para mantener y preservar el orden social.</a:t>
            </a:r>
          </a:p>
          <a:p>
            <a:pPr>
              <a:lnSpc>
                <a:spcPct val="90000"/>
              </a:lnSpc>
              <a:spcAft>
                <a:spcPts val="1200"/>
              </a:spcAft>
            </a:pPr>
            <a:r>
              <a:rPr lang="es-ES" sz="2400" dirty="0"/>
              <a:t>Antes de que se inventara la escritura y la lectura, los africanos utilizaban la narración para preservar su historia, su cultura tradicional y sus ceremonias rituales.</a:t>
            </a:r>
          </a:p>
          <a:p>
            <a:pPr>
              <a:lnSpc>
                <a:spcPct val="90000"/>
              </a:lnSpc>
              <a:spcAft>
                <a:spcPts val="1200"/>
              </a:spcAft>
            </a:pPr>
            <a:r>
              <a:rPr lang="es-ES" sz="2400" dirty="0"/>
              <a:t>La narración de cuentos africanos es una de las tradiciones más antiguas de la cultura africana, que abarca todo el continente</a:t>
            </a:r>
            <a:r>
              <a:rPr lang="en-US" sz="2400" dirty="0"/>
              <a:t>.</a:t>
            </a:r>
          </a:p>
        </p:txBody>
      </p:sp>
      <p:sp>
        <p:nvSpPr>
          <p:cNvPr id="797" name="Rectangle 796">
            <a:extLst>
              <a:ext uri="{FF2B5EF4-FFF2-40B4-BE49-F238E27FC236}">
                <a16:creationId xmlns:a16="http://schemas.microsoft.com/office/drawing/2014/main" xmlns=""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xmlns=""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xmlns="" id="{27D8DDC0-E570-4532-A0F1-120FDC56E7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xmlns=""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xmlns="" id="{A507D2DF-0C99-4EBD-8C41-C66619ED5F7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374639" y="152449"/>
            <a:ext cx="462675" cy="709197"/>
          </a:xfrm>
          <a:prstGeom prst="rect">
            <a:avLst/>
          </a:prstGeom>
        </p:spPr>
      </p:pic>
      <p:pic>
        <p:nvPicPr>
          <p:cNvPr id="4" name="Graphic 3">
            <a:extLst>
              <a:ext uri="{FF2B5EF4-FFF2-40B4-BE49-F238E27FC236}">
                <a16:creationId xmlns:a16="http://schemas.microsoft.com/office/drawing/2014/main" xmlns="" id="{E6A3848C-D3BE-4C27-B5E9-E9A17BA1147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194974" y="3824715"/>
            <a:ext cx="4129642" cy="2631989"/>
          </a:xfrm>
          <a:prstGeom prst="rect">
            <a:avLst/>
          </a:prstGeom>
        </p:spPr>
      </p:pic>
      <p:pic>
        <p:nvPicPr>
          <p:cNvPr id="6146" name="Picture 2" descr="Pin on Storytelling Around the World">
            <a:extLst>
              <a:ext uri="{FF2B5EF4-FFF2-40B4-BE49-F238E27FC236}">
                <a16:creationId xmlns:a16="http://schemas.microsoft.com/office/drawing/2014/main" xmlns="" id="{33918C9D-FB39-42D1-A58F-9A73FCD84B2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241948" y="1300044"/>
            <a:ext cx="4132691" cy="3419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2843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xmlns="" id="{8D941ED3-20A0-4644-99BE-9B5013579F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xmlns=""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xmlns=""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xmlns=""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xmlns="" id="{707A01FA-2283-42D9-9837-EAF33BAD349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xmlns="" id="{4F3D5561-76DE-45E2-9799-53D6DA9EFB24}"/>
              </a:ext>
            </a:extLst>
          </p:cNvPr>
          <p:cNvSpPr txBox="1"/>
          <p:nvPr/>
        </p:nvSpPr>
        <p:spPr>
          <a:xfrm>
            <a:off x="212219" y="2542506"/>
            <a:ext cx="3974841" cy="1938992"/>
          </a:xfrm>
          <a:prstGeom prst="rect">
            <a:avLst/>
          </a:prstGeom>
          <a:noFill/>
        </p:spPr>
        <p:txBody>
          <a:bodyPr wrap="square">
            <a:spAutoFit/>
          </a:bodyPr>
          <a:lstStyle/>
          <a:p>
            <a:r>
              <a:rPr lang="en-IE" sz="4000" dirty="0" err="1">
                <a:solidFill>
                  <a:srgbClr val="35475C"/>
                </a:solidFill>
                <a:latin typeface="Arial Black" panose="020B0A04020102020204" pitchFamily="34" charset="0"/>
              </a:rPr>
              <a:t>Concepto</a:t>
            </a:r>
            <a:r>
              <a:rPr lang="en-IE" sz="4000" dirty="0">
                <a:solidFill>
                  <a:srgbClr val="35475C"/>
                </a:solidFill>
                <a:latin typeface="Arial Black" panose="020B0A04020102020204" pitchFamily="34" charset="0"/>
              </a:rPr>
              <a:t> </a:t>
            </a:r>
            <a:r>
              <a:rPr lang="en-IE" sz="4000" dirty="0" err="1">
                <a:solidFill>
                  <a:srgbClr val="35475C"/>
                </a:solidFill>
                <a:latin typeface="Arial Black" panose="020B0A04020102020204" pitchFamily="34" charset="0"/>
              </a:rPr>
              <a:t>africano</a:t>
            </a:r>
            <a:r>
              <a:rPr lang="en-IE" sz="4000" dirty="0">
                <a:solidFill>
                  <a:srgbClr val="35475C"/>
                </a:solidFill>
                <a:latin typeface="Arial Black" panose="020B0A04020102020204" pitchFamily="34" charset="0"/>
              </a:rPr>
              <a:t> de Ubuntu</a:t>
            </a:r>
          </a:p>
        </p:txBody>
      </p:sp>
    </p:spTree>
    <p:extLst>
      <p:ext uri="{BB962C8B-B14F-4D97-AF65-F5344CB8AC3E}">
        <p14:creationId xmlns:p14="http://schemas.microsoft.com/office/powerpoint/2010/main" val="40825134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xmlns="" id="{84DF55BE-B4AB-4BA1-BDE1-E9F7FB3F11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xmlns="" id="{764D62B8-C6A3-4C06-9AB5-C7AD926F7F74}"/>
              </a:ext>
            </a:extLst>
          </p:cNvPr>
          <p:cNvSpPr txBox="1"/>
          <p:nvPr/>
        </p:nvSpPr>
        <p:spPr>
          <a:xfrm>
            <a:off x="838201" y="861646"/>
            <a:ext cx="6169920" cy="5238473"/>
          </a:xfrm>
          <a:prstGeom prst="rect">
            <a:avLst/>
          </a:prstGeom>
        </p:spPr>
        <p:txBody>
          <a:bodyPr vert="horz" lIns="91440" tIns="45720" rIns="91440" bIns="45720" rtlCol="0">
            <a:normAutofit fontScale="92500" lnSpcReduction="20000"/>
          </a:bodyPr>
          <a:lstStyle/>
          <a:p>
            <a:pPr>
              <a:lnSpc>
                <a:spcPct val="90000"/>
              </a:lnSpc>
              <a:spcAft>
                <a:spcPts val="1200"/>
              </a:spcAft>
            </a:pPr>
            <a:r>
              <a:rPr lang="es-ES" sz="2000" dirty="0"/>
              <a:t>Las historias tradicionales sobre los pueblos africanos se han tejido a partir de la sustancia de la experiencia humana, incluyendo las luchas con la tierra y los elementos, el movimiento y la migración, las guerras entre reinos, los conflictos por los pastos y los abrevaderos, la lucha contra los misterios de la existencia y la vida y la muerte.</a:t>
            </a:r>
          </a:p>
          <a:p>
            <a:pPr>
              <a:lnSpc>
                <a:spcPct val="90000"/>
              </a:lnSpc>
              <a:spcAft>
                <a:spcPts val="1200"/>
              </a:spcAft>
            </a:pPr>
            <a:r>
              <a:rPr lang="es-ES" sz="2000" dirty="0"/>
              <a:t>Las historias africanas reflejan las relaciones entre humanos, entre hombres y entre animales. El concepto africano de "Ubuntu" lo venera. "Soy lo que soy gracias a ti", dice Ubuntu. Todo el concepto gira en torno a las personas o la humanidad.</a:t>
            </a:r>
          </a:p>
          <a:p>
            <a:pPr>
              <a:lnSpc>
                <a:spcPct val="90000"/>
              </a:lnSpc>
              <a:spcAft>
                <a:spcPts val="1200"/>
              </a:spcAft>
            </a:pPr>
            <a:r>
              <a:rPr lang="es-ES" sz="2000" dirty="0"/>
              <a:t>Estas historias explican los fenómenos naturales, enseñan la moral, dan a los africanos un sentido de identidad y son a la vez entretenidas e instructivas.</a:t>
            </a:r>
          </a:p>
          <a:p>
            <a:pPr>
              <a:lnSpc>
                <a:spcPct val="90000"/>
              </a:lnSpc>
              <a:spcAft>
                <a:spcPts val="1200"/>
              </a:spcAft>
            </a:pPr>
            <a:r>
              <a:rPr lang="es-ES" sz="2000" dirty="0"/>
              <a:t>Las historias de animales embaucadores son las más populares entre los cuentos populares porque presentan a un animal embaucador que tiene hábitos, creencias y debilidades humanas. Estos cuentos inculcan valores morales a los miembros de la tribu o comunidad.</a:t>
            </a:r>
          </a:p>
          <a:p>
            <a:pPr>
              <a:lnSpc>
                <a:spcPct val="90000"/>
              </a:lnSpc>
              <a:spcAft>
                <a:spcPts val="1200"/>
              </a:spcAft>
            </a:pPr>
            <a:endParaRPr lang="es-ES" sz="2000" dirty="0"/>
          </a:p>
          <a:p>
            <a:pPr>
              <a:lnSpc>
                <a:spcPct val="90000"/>
              </a:lnSpc>
              <a:spcAft>
                <a:spcPts val="1200"/>
              </a:spcAft>
            </a:pPr>
            <a:r>
              <a:rPr lang="es-ES" sz="2000" dirty="0"/>
              <a:t>(Iniciativa Nacional de Yale, 2008)</a:t>
            </a:r>
            <a:endParaRPr lang="en-US" sz="2000" dirty="0"/>
          </a:p>
        </p:txBody>
      </p:sp>
      <p:pic>
        <p:nvPicPr>
          <p:cNvPr id="4" name="Graphic 3">
            <a:extLst>
              <a:ext uri="{FF2B5EF4-FFF2-40B4-BE49-F238E27FC236}">
                <a16:creationId xmlns:a16="http://schemas.microsoft.com/office/drawing/2014/main" xmlns="" id="{E6A3848C-D3BE-4C27-B5E9-E9A17BA1147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359758" y="168876"/>
            <a:ext cx="4466405" cy="2631989"/>
          </a:xfrm>
          <a:prstGeom prst="rect">
            <a:avLst/>
          </a:prstGeom>
        </p:spPr>
      </p:pic>
      <p:pic>
        <p:nvPicPr>
          <p:cNvPr id="5122" name="Picture 2" descr="Oral Literature in Africa - 1. The &amp;#39;Oral&amp;#39; Nature of African Unwritten  Literature - Open Book Publishers">
            <a:extLst>
              <a:ext uri="{FF2B5EF4-FFF2-40B4-BE49-F238E27FC236}">
                <a16:creationId xmlns:a16="http://schemas.microsoft.com/office/drawing/2014/main" xmlns="" id="{F4A3A681-E0BA-4AEE-AFF8-EC19A1F952E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425888" y="2961503"/>
            <a:ext cx="4153534" cy="3281292"/>
          </a:xfrm>
          <a:prstGeom prst="rect">
            <a:avLst/>
          </a:prstGeom>
          <a:noFill/>
          <a:extLst>
            <a:ext uri="{909E8E84-426E-40DD-AFC4-6F175D3DCCD1}">
              <a14:hiddenFill xmlns:a14="http://schemas.microsoft.com/office/drawing/2010/main">
                <a:solidFill>
                  <a:srgbClr val="FFFFFF"/>
                </a:solidFill>
              </a14:hiddenFill>
            </a:ext>
          </a:extLst>
        </p:spPr>
      </p:pic>
      <p:sp>
        <p:nvSpPr>
          <p:cNvPr id="797" name="Rectangle 796">
            <a:extLst>
              <a:ext uri="{FF2B5EF4-FFF2-40B4-BE49-F238E27FC236}">
                <a16:creationId xmlns:a16="http://schemas.microsoft.com/office/drawing/2014/main" xmlns=""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xmlns=""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xmlns=""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xmlns=""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xmlns="" id="{A507D2DF-0C99-4EBD-8C41-C66619ED5F7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5719175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xmlns="" id="{8D941ED3-20A0-4644-99BE-9B5013579F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xmlns=""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xmlns=""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xmlns=""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xmlns="" id="{707A01FA-2283-42D9-9837-EAF33BAD349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xmlns="" id="{4F3D5561-76DE-45E2-9799-53D6DA9EFB24}"/>
              </a:ext>
            </a:extLst>
          </p:cNvPr>
          <p:cNvSpPr txBox="1"/>
          <p:nvPr/>
        </p:nvSpPr>
        <p:spPr>
          <a:xfrm>
            <a:off x="212219" y="2151727"/>
            <a:ext cx="3974841" cy="3170099"/>
          </a:xfrm>
          <a:prstGeom prst="rect">
            <a:avLst/>
          </a:prstGeom>
          <a:noFill/>
        </p:spPr>
        <p:txBody>
          <a:bodyPr wrap="square">
            <a:spAutoFit/>
          </a:bodyPr>
          <a:lstStyle/>
          <a:p>
            <a:r>
              <a:rPr lang="es-ES" sz="4000" dirty="0">
                <a:solidFill>
                  <a:srgbClr val="35475C"/>
                </a:solidFill>
                <a:latin typeface="Arial Black" panose="020B0A04020102020204" pitchFamily="34" charset="0"/>
              </a:rPr>
              <a:t>La singularidad de la narración africana</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8166336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xmlns="" id="{2CB962CF-61A3-4EF9-94F6-7C59B03295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xmlns="" id="{764D62B8-C6A3-4C06-9AB5-C7AD926F7F74}"/>
              </a:ext>
            </a:extLst>
          </p:cNvPr>
          <p:cNvSpPr txBox="1"/>
          <p:nvPr/>
        </p:nvSpPr>
        <p:spPr>
          <a:xfrm>
            <a:off x="838200" y="951785"/>
            <a:ext cx="6797405" cy="5168929"/>
          </a:xfrm>
          <a:prstGeom prst="rect">
            <a:avLst/>
          </a:prstGeom>
        </p:spPr>
        <p:txBody>
          <a:bodyPr vert="horz" lIns="91440" tIns="45720" rIns="91440" bIns="45720" rtlCol="0">
            <a:normAutofit fontScale="92500" lnSpcReduction="20000"/>
          </a:bodyPr>
          <a:lstStyle/>
          <a:p>
            <a:pPr>
              <a:lnSpc>
                <a:spcPct val="90000"/>
              </a:lnSpc>
              <a:spcAft>
                <a:spcPts val="1200"/>
              </a:spcAft>
            </a:pPr>
            <a:r>
              <a:rPr lang="es-ES" sz="2000" dirty="0"/>
              <a:t>El carácter distintivo de la narración africana radica en su capacidad para proporcionar entretenimiento, satisfacer las curiosidades del pueblo africano y enseñar y comunicar las importantes lecciones morales de la vida cotidiana.</a:t>
            </a:r>
          </a:p>
          <a:p>
            <a:pPr>
              <a:lnSpc>
                <a:spcPct val="90000"/>
              </a:lnSpc>
              <a:spcAft>
                <a:spcPts val="1200"/>
              </a:spcAft>
            </a:pPr>
            <a:r>
              <a:rPr lang="es-ES" sz="2000" dirty="0"/>
              <a:t>La repetición del lenguaje, el ritmo y los gestos son aspectos importantes de la narración oral africana. Los narradores repiten palabras, frases, gestos y versos o estrofas. El uso de técnicas de repetición facilita la comprensión y el recuerdo de las historias de memoria.</a:t>
            </a:r>
          </a:p>
          <a:p>
            <a:pPr>
              <a:lnSpc>
                <a:spcPct val="90000"/>
              </a:lnSpc>
              <a:spcAft>
                <a:spcPts val="1200"/>
              </a:spcAft>
            </a:pPr>
            <a:r>
              <a:rPr lang="es-ES" sz="2000" dirty="0"/>
              <a:t>Cuando el público está familiarizado con las historias, participa activamente en el aprendizaje de aspectos importantes de su cultura.</a:t>
            </a:r>
          </a:p>
          <a:p>
            <a:pPr>
              <a:lnSpc>
                <a:spcPct val="90000"/>
              </a:lnSpc>
              <a:spcAft>
                <a:spcPts val="1200"/>
              </a:spcAft>
            </a:pPr>
            <a:r>
              <a:rPr lang="es-ES" sz="2000" dirty="0"/>
              <a:t>La narración de cuentos en África se ha demostrado de diversas maneras y ha servido para diversos propósitos. Muchos niños valoran la narración de cuentos porque a los alumnos de la escuela primaria se les pide con frecuencia que cuenten cuentos a sus clases como parte del plan de estudios</a:t>
            </a:r>
            <a:r>
              <a:rPr lang="en-US" sz="2000" dirty="0"/>
              <a:t>.</a:t>
            </a:r>
          </a:p>
          <a:p>
            <a:pPr>
              <a:lnSpc>
                <a:spcPct val="90000"/>
              </a:lnSpc>
              <a:spcAft>
                <a:spcPts val="1200"/>
              </a:spcAft>
            </a:pPr>
            <a:endParaRPr lang="en-US" sz="2000" dirty="0"/>
          </a:p>
          <a:p>
            <a:pPr>
              <a:lnSpc>
                <a:spcPct val="90000"/>
              </a:lnSpc>
              <a:spcAft>
                <a:spcPts val="1200"/>
              </a:spcAft>
            </a:pPr>
            <a:r>
              <a:rPr lang="en-US" sz="2000" dirty="0"/>
              <a:t>(</a:t>
            </a:r>
            <a:r>
              <a:rPr lang="en-US" sz="2000" dirty="0" err="1"/>
              <a:t>Tuwe</a:t>
            </a:r>
            <a:r>
              <a:rPr lang="en-US" sz="2000" dirty="0"/>
              <a:t>, 2015)</a:t>
            </a:r>
          </a:p>
        </p:txBody>
      </p:sp>
      <p:pic>
        <p:nvPicPr>
          <p:cNvPr id="7170" name="Picture 2" descr="Donate to my African Night Entertainment project - Rotimi Ogunjobi">
            <a:extLst>
              <a:ext uri="{FF2B5EF4-FFF2-40B4-BE49-F238E27FC236}">
                <a16:creationId xmlns:a16="http://schemas.microsoft.com/office/drawing/2014/main" xmlns="" id="{8C62CD24-43A2-400F-AE44-D3DE65F0EDB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997556" y="951785"/>
            <a:ext cx="3995623" cy="2707656"/>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xmlns="" id="{E6A3848C-D3BE-4C27-B5E9-E9A17BA1147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97556" y="3734175"/>
            <a:ext cx="3995623" cy="2354563"/>
          </a:xfrm>
          <a:prstGeom prst="rect">
            <a:avLst/>
          </a:prstGeom>
        </p:spPr>
      </p:pic>
      <p:sp>
        <p:nvSpPr>
          <p:cNvPr id="797" name="Rectangle 796">
            <a:extLst>
              <a:ext uri="{FF2B5EF4-FFF2-40B4-BE49-F238E27FC236}">
                <a16:creationId xmlns:a16="http://schemas.microsoft.com/office/drawing/2014/main" xmlns=""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xmlns=""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xmlns=""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xmlns=""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xmlns="" id="{A507D2DF-0C99-4EBD-8C41-C66619ED5F7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7583915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xmlns="" id="{6DA0BF3F-EEC0-4CBE-8538-A53FA358AC1F}"/>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37250"/>
            <a:ext cx="12192000" cy="6858000"/>
          </a:xfrm>
          <a:prstGeom prst="rect">
            <a:avLst/>
          </a:prstGeom>
        </p:spPr>
      </p:pic>
      <p:pic>
        <p:nvPicPr>
          <p:cNvPr id="12" name="Graphic 11">
            <a:extLst>
              <a:ext uri="{FF2B5EF4-FFF2-40B4-BE49-F238E27FC236}">
                <a16:creationId xmlns:a16="http://schemas.microsoft.com/office/drawing/2014/main" xmlns="" id="{810C572A-78C9-41F5-8546-9C1AF3354C1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rot="5400000">
            <a:off x="4017639" y="-488420"/>
            <a:ext cx="4156720" cy="7335722"/>
          </a:xfrm>
          <a:prstGeom prst="rect">
            <a:avLst/>
          </a:prstGeom>
        </p:spPr>
      </p:pic>
      <p:sp>
        <p:nvSpPr>
          <p:cNvPr id="9" name="TextBox 8">
            <a:extLst>
              <a:ext uri="{FF2B5EF4-FFF2-40B4-BE49-F238E27FC236}">
                <a16:creationId xmlns:a16="http://schemas.microsoft.com/office/drawing/2014/main" xmlns="" id="{A574137D-553B-4DB1-8A61-5AB814518B52}"/>
              </a:ext>
            </a:extLst>
          </p:cNvPr>
          <p:cNvSpPr txBox="1"/>
          <p:nvPr/>
        </p:nvSpPr>
        <p:spPr>
          <a:xfrm>
            <a:off x="2997272" y="2302278"/>
            <a:ext cx="6197455" cy="2308324"/>
          </a:xfrm>
          <a:prstGeom prst="rect">
            <a:avLst/>
          </a:prstGeom>
          <a:noFill/>
        </p:spPr>
        <p:txBody>
          <a:bodyPr wrap="square">
            <a:spAutoFit/>
          </a:bodyPr>
          <a:lstStyle/>
          <a:p>
            <a:pPr algn="ctr"/>
            <a:r>
              <a:rPr lang="es-ES" sz="3600" dirty="0">
                <a:solidFill>
                  <a:srgbClr val="FD3259"/>
                </a:solidFill>
                <a:latin typeface="Arial Black" panose="020B0A04020102020204" pitchFamily="34" charset="0"/>
              </a:rPr>
              <a:t>Módulo 1</a:t>
            </a:r>
          </a:p>
          <a:p>
            <a:pPr algn="ctr"/>
            <a:r>
              <a:rPr lang="es-ES" sz="3600" dirty="0">
                <a:solidFill>
                  <a:srgbClr val="FD3259"/>
                </a:solidFill>
                <a:latin typeface="Arial Black" panose="020B0A04020102020204" pitchFamily="34" charset="0"/>
              </a:rPr>
              <a:t>Introducción a lo africano. Narración y cuentos</a:t>
            </a:r>
            <a:r>
              <a:rPr lang="fr-FR" sz="3600" dirty="0">
                <a:solidFill>
                  <a:srgbClr val="FD3259"/>
                </a:solidFill>
                <a:latin typeface="Arial Black" panose="020B0A04020102020204" pitchFamily="34" charset="0"/>
              </a:rPr>
              <a:t> </a:t>
            </a:r>
            <a:r>
              <a:rPr lang="en-IE" sz="3600" dirty="0">
                <a:solidFill>
                  <a:srgbClr val="FD3259"/>
                </a:solidFill>
                <a:latin typeface="Arial Black" panose="020B0A04020102020204" pitchFamily="34" charset="0"/>
              </a:rPr>
              <a:t> </a:t>
            </a:r>
          </a:p>
        </p:txBody>
      </p:sp>
      <p:sp>
        <p:nvSpPr>
          <p:cNvPr id="15" name="Rectangle 14">
            <a:extLst>
              <a:ext uri="{FF2B5EF4-FFF2-40B4-BE49-F238E27FC236}">
                <a16:creationId xmlns:a16="http://schemas.microsoft.com/office/drawing/2014/main" xmlns="" id="{F7D73DF4-2B76-4323-80B6-2532243EBF9E}"/>
              </a:ext>
            </a:extLst>
          </p:cNvPr>
          <p:cNvSpPr/>
          <p:nvPr/>
        </p:nvSpPr>
        <p:spPr>
          <a:xfrm>
            <a:off x="0" y="6198244"/>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3" name="Picture 12" descr="Text&#10;&#10;Description automatically generated">
            <a:extLst>
              <a:ext uri="{FF2B5EF4-FFF2-40B4-BE49-F238E27FC236}">
                <a16:creationId xmlns:a16="http://schemas.microsoft.com/office/drawing/2014/main" xmlns="" id="{156A8989-763A-4EFF-9DBE-363C9C2A3E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sp>
        <p:nvSpPr>
          <p:cNvPr id="22" name="Rectangle 21">
            <a:extLst>
              <a:ext uri="{FF2B5EF4-FFF2-40B4-BE49-F238E27FC236}">
                <a16:creationId xmlns:a16="http://schemas.microsoft.com/office/drawing/2014/main" xmlns="" id="{CC0D7A0A-3C4B-4272-AC01-DE4BA56C4E11}"/>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7" name="Graphic 26">
            <a:extLst>
              <a:ext uri="{FF2B5EF4-FFF2-40B4-BE49-F238E27FC236}">
                <a16:creationId xmlns:a16="http://schemas.microsoft.com/office/drawing/2014/main" xmlns="" id="{3BE1F441-96E3-4057-93CB-F16A76E988E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32222811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xmlns="" id="{8D941ED3-20A0-4644-99BE-9B5013579F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xmlns=""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xmlns=""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xmlns=""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xmlns="" id="{707A01FA-2283-42D9-9837-EAF33BAD349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xmlns="" id="{4F3D5561-76DE-45E2-9799-53D6DA9EFB24}"/>
              </a:ext>
            </a:extLst>
          </p:cNvPr>
          <p:cNvSpPr txBox="1"/>
          <p:nvPr/>
        </p:nvSpPr>
        <p:spPr>
          <a:xfrm>
            <a:off x="212219" y="1228397"/>
            <a:ext cx="3974841" cy="4401205"/>
          </a:xfrm>
          <a:prstGeom prst="rect">
            <a:avLst/>
          </a:prstGeom>
          <a:noFill/>
        </p:spPr>
        <p:txBody>
          <a:bodyPr wrap="square">
            <a:spAutoFit/>
          </a:bodyPr>
          <a:lstStyle/>
          <a:p>
            <a:r>
              <a:rPr lang="es-ES" sz="4000" dirty="0">
                <a:solidFill>
                  <a:srgbClr val="35475C"/>
                </a:solidFill>
                <a:latin typeface="Arial Black" panose="020B0A04020102020204" pitchFamily="34" charset="0"/>
              </a:rPr>
              <a:t>Narración de cuentos africanos: Una experiencia comunitaria participativa</a:t>
            </a:r>
            <a:endParaRPr lang="en-IE" sz="40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31758495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9" name="Rectangle 75">
            <a:extLst>
              <a:ext uri="{FF2B5EF4-FFF2-40B4-BE49-F238E27FC236}">
                <a16:creationId xmlns:a16="http://schemas.microsoft.com/office/drawing/2014/main" xmlns=""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210" name="Group 77">
            <a:extLst>
              <a:ext uri="{FF2B5EF4-FFF2-40B4-BE49-F238E27FC236}">
                <a16:creationId xmlns:a16="http://schemas.microsoft.com/office/drawing/2014/main" xmlns="" id="{C34A4475-365F-4381-A542-4698D63774B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0" y="0"/>
            <a:ext cx="1097280" cy="1097280"/>
            <a:chOff x="11094720" y="0"/>
            <a:chExt cx="1097280" cy="1097280"/>
          </a:xfrm>
        </p:grpSpPr>
        <p:sp>
          <p:nvSpPr>
            <p:cNvPr id="79" name="Isosceles Triangle 78">
              <a:extLst>
                <a:ext uri="{FF2B5EF4-FFF2-40B4-BE49-F238E27FC236}">
                  <a16:creationId xmlns:a16="http://schemas.microsoft.com/office/drawing/2014/main" xmlns="" id="{148F8F8B-B172-475E-9119-57F2A1C879F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xmlns="" id="{1B0349D0-97A5-4654-A515-C72EA9E0B02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196" name="Picture 4" descr="African Storyteller: imágenes, fotos de stock y vectores | Shutterstock">
            <a:extLst>
              <a:ext uri="{FF2B5EF4-FFF2-40B4-BE49-F238E27FC236}">
                <a16:creationId xmlns:a16="http://schemas.microsoft.com/office/drawing/2014/main" xmlns="" id="{357BE87A-6954-40B4-8BD8-B7965744C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360"/>
          <a:stretch/>
        </p:blipFill>
        <p:spPr bwMode="auto">
          <a:xfrm>
            <a:off x="877727" y="713128"/>
            <a:ext cx="3181351" cy="2467818"/>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xmlns="" id="{E6A3848C-D3BE-4C27-B5E9-E9A17BA1147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43467" y="3509433"/>
            <a:ext cx="3415612" cy="2012771"/>
          </a:xfrm>
          <a:prstGeom prst="rect">
            <a:avLst/>
          </a:prstGeom>
        </p:spPr>
      </p:pic>
      <p:sp>
        <p:nvSpPr>
          <p:cNvPr id="8" name="CuadroTexto 7">
            <a:extLst>
              <a:ext uri="{FF2B5EF4-FFF2-40B4-BE49-F238E27FC236}">
                <a16:creationId xmlns:a16="http://schemas.microsoft.com/office/drawing/2014/main" xmlns="" id="{764D62B8-C6A3-4C06-9AB5-C7AD926F7F74}"/>
              </a:ext>
            </a:extLst>
          </p:cNvPr>
          <p:cNvSpPr txBox="1"/>
          <p:nvPr/>
        </p:nvSpPr>
        <p:spPr>
          <a:xfrm>
            <a:off x="4479546" y="858949"/>
            <a:ext cx="6895092" cy="2176176"/>
          </a:xfrm>
          <a:prstGeom prst="rect">
            <a:avLst/>
          </a:prstGeom>
        </p:spPr>
        <p:txBody>
          <a:bodyPr vert="horz" lIns="91440" tIns="45720" rIns="91440" bIns="45720" rtlCol="0">
            <a:normAutofit fontScale="85000" lnSpcReduction="10000"/>
          </a:bodyPr>
          <a:lstStyle/>
          <a:p>
            <a:pPr>
              <a:lnSpc>
                <a:spcPct val="90000"/>
              </a:lnSpc>
              <a:spcAft>
                <a:spcPts val="1200"/>
              </a:spcAft>
            </a:pPr>
            <a:r>
              <a:rPr lang="es-ES" sz="2400" dirty="0"/>
              <a:t>La narración oral africana es esencialmente una experiencia y un fenómeno participativo comunitario. Es un acontecimiento comunitario compartido en el que las personas se reúnen, escuchan y participan en relatos e historias de hechos pasados, creencias, sabiduría, consejos, moral, tabúes y mitos</a:t>
            </a:r>
            <a:r>
              <a:rPr lang="en-US" sz="2400" dirty="0"/>
              <a:t>. </a:t>
            </a:r>
          </a:p>
          <a:p>
            <a:pPr>
              <a:lnSpc>
                <a:spcPct val="90000"/>
              </a:lnSpc>
              <a:spcAft>
                <a:spcPts val="1200"/>
              </a:spcAft>
            </a:pPr>
            <a:endParaRPr lang="en-US" sz="2400" dirty="0"/>
          </a:p>
          <a:p>
            <a:pPr>
              <a:lnSpc>
                <a:spcPct val="90000"/>
              </a:lnSpc>
              <a:spcAft>
                <a:spcPts val="1200"/>
              </a:spcAft>
            </a:pPr>
            <a:r>
              <a:rPr lang="en-US" sz="2400" dirty="0"/>
              <a:t>(</a:t>
            </a:r>
            <a:r>
              <a:rPr lang="en-US" sz="2400" dirty="0" err="1"/>
              <a:t>Tuwe</a:t>
            </a:r>
            <a:r>
              <a:rPr lang="en-US" sz="2400" dirty="0"/>
              <a:t>, 2015)</a:t>
            </a:r>
          </a:p>
        </p:txBody>
      </p:sp>
      <p:grpSp>
        <p:nvGrpSpPr>
          <p:cNvPr id="8211" name="Group 81">
            <a:extLst>
              <a:ext uri="{FF2B5EF4-FFF2-40B4-BE49-F238E27FC236}">
                <a16:creationId xmlns:a16="http://schemas.microsoft.com/office/drawing/2014/main" xmlns="" id="{DC8D6E3B-FFED-480F-941D-FE376375B8B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177940" y="4601497"/>
            <a:ext cx="1014060" cy="2017580"/>
            <a:chOff x="11177940" y="4601497"/>
            <a:chExt cx="1014060" cy="2017580"/>
          </a:xfrm>
        </p:grpSpPr>
        <p:sp>
          <p:nvSpPr>
            <p:cNvPr id="83" name="Isosceles Triangle 82">
              <a:extLst>
                <a:ext uri="{FF2B5EF4-FFF2-40B4-BE49-F238E27FC236}">
                  <a16:creationId xmlns:a16="http://schemas.microsoft.com/office/drawing/2014/main" xmlns=""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xmlns=""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7" name="Rectangle 796">
            <a:extLst>
              <a:ext uri="{FF2B5EF4-FFF2-40B4-BE49-F238E27FC236}">
                <a16:creationId xmlns:a16="http://schemas.microsoft.com/office/drawing/2014/main" xmlns=""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xmlns=""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xmlns=""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xmlns=""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xmlns="" id="{A507D2DF-0C99-4EBD-8C41-C66619ED5F7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374639" y="152449"/>
            <a:ext cx="462675" cy="709197"/>
          </a:xfrm>
          <a:prstGeom prst="rect">
            <a:avLst/>
          </a:prstGeom>
        </p:spPr>
      </p:pic>
      <p:sp>
        <p:nvSpPr>
          <p:cNvPr id="2" name="AutoShape 2" descr="African Storyteller: imágenes, fotos de stock y vectores | Shutterstock">
            <a:extLst>
              <a:ext uri="{FF2B5EF4-FFF2-40B4-BE49-F238E27FC236}">
                <a16:creationId xmlns:a16="http://schemas.microsoft.com/office/drawing/2014/main" xmlns="" id="{65EA4B50-F302-42F9-AFFE-8BE010D34B8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0" name="Graphic 3">
            <a:extLst>
              <a:ext uri="{FF2B5EF4-FFF2-40B4-BE49-F238E27FC236}">
                <a16:creationId xmlns:a16="http://schemas.microsoft.com/office/drawing/2014/main" xmlns="" id="{2070DAA9-3650-425F-B87E-84EEDF82817D}"/>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680388" y="3569542"/>
            <a:ext cx="3415612" cy="2012771"/>
          </a:xfrm>
          <a:prstGeom prst="rect">
            <a:avLst/>
          </a:prstGeom>
        </p:spPr>
      </p:pic>
      <p:pic>
        <p:nvPicPr>
          <p:cNvPr id="31" name="Graphic 3">
            <a:extLst>
              <a:ext uri="{FF2B5EF4-FFF2-40B4-BE49-F238E27FC236}">
                <a16:creationId xmlns:a16="http://schemas.microsoft.com/office/drawing/2014/main" xmlns="" id="{30F0DFA9-6F13-4554-BB40-47FD7107C08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697864" y="3615370"/>
            <a:ext cx="3415612" cy="2012771"/>
          </a:xfrm>
          <a:prstGeom prst="rect">
            <a:avLst/>
          </a:prstGeom>
        </p:spPr>
      </p:pic>
      <p:pic>
        <p:nvPicPr>
          <p:cNvPr id="32" name="Graphic 3">
            <a:extLst>
              <a:ext uri="{FF2B5EF4-FFF2-40B4-BE49-F238E27FC236}">
                <a16:creationId xmlns:a16="http://schemas.microsoft.com/office/drawing/2014/main" xmlns="" id="{78E2FE98-23A0-4417-80C2-A4B62F710C0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533412" y="3509432"/>
            <a:ext cx="3415612" cy="2012771"/>
          </a:xfrm>
          <a:prstGeom prst="rect">
            <a:avLst/>
          </a:prstGeom>
        </p:spPr>
      </p:pic>
    </p:spTree>
    <p:extLst>
      <p:ext uri="{BB962C8B-B14F-4D97-AF65-F5344CB8AC3E}">
        <p14:creationId xmlns:p14="http://schemas.microsoft.com/office/powerpoint/2010/main" val="23268991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xmlns="" id="{53E60C6D-4E85-4E14-BCDF-BF15C241F7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Maimouna performing">
            <a:extLst>
              <a:ext uri="{FF2B5EF4-FFF2-40B4-BE49-F238E27FC236}">
                <a16:creationId xmlns:a16="http://schemas.microsoft.com/office/drawing/2014/main" xmlns="" id="{C67E8A2A-E95D-446C-A9A3-F02C6739505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8353" y="1040724"/>
            <a:ext cx="4555700" cy="2562581"/>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sp>
        <p:nvSpPr>
          <p:cNvPr id="76" name="Freeform: Shape 75">
            <a:extLst>
              <a:ext uri="{FF2B5EF4-FFF2-40B4-BE49-F238E27FC236}">
                <a16:creationId xmlns:a16="http://schemas.microsoft.com/office/drawing/2014/main" xmlns="" id="{7D42D292-4C48-479B-9E59-E29CD9871C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xmlns="" id="{E6A3848C-D3BE-4C27-B5E9-E9A17BA1147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98353" y="3589283"/>
            <a:ext cx="4555700" cy="2684608"/>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8" name="CuadroTexto 7">
            <a:extLst>
              <a:ext uri="{FF2B5EF4-FFF2-40B4-BE49-F238E27FC236}">
                <a16:creationId xmlns:a16="http://schemas.microsoft.com/office/drawing/2014/main" xmlns="" id="{764D62B8-C6A3-4C06-9AB5-C7AD926F7F74}"/>
              </a:ext>
            </a:extLst>
          </p:cNvPr>
          <p:cNvSpPr txBox="1"/>
          <p:nvPr/>
        </p:nvSpPr>
        <p:spPr>
          <a:xfrm>
            <a:off x="6569893" y="1202473"/>
            <a:ext cx="5397237" cy="5389434"/>
          </a:xfrm>
          <a:prstGeom prst="rect">
            <a:avLst/>
          </a:prstGeom>
        </p:spPr>
        <p:txBody>
          <a:bodyPr vert="horz" lIns="91440" tIns="45720" rIns="91440" bIns="45720" rtlCol="0">
            <a:normAutofit lnSpcReduction="10000"/>
          </a:bodyPr>
          <a:lstStyle/>
          <a:p>
            <a:pPr>
              <a:lnSpc>
                <a:spcPct val="90000"/>
              </a:lnSpc>
              <a:spcAft>
                <a:spcPts val="1200"/>
              </a:spcAft>
            </a:pPr>
            <a:r>
              <a:rPr lang="es-ES" sz="2400" dirty="0"/>
              <a:t>En la mayoría de los casos, la narración africana tiene lugar en un entorno en el que el narrador y el público interactúan, y ambas partes tienen derechos y obligaciones. Esto es análogo a la configuración de los grupos de discusión occidentales modernos. En la mayoría de las sociedades africanas tradicionales, todo el mundo participa en la narración formal e informal de historias como una actuación oral interactiva. La participación en este tipo de actividades es una parte esencial de la vida comunal tradicional africana, y la formación básica en las artes y habilidades orales de una cultura específica es una parte esencial de la educación y los valores indígenas tradicionales de los niños.</a:t>
            </a:r>
            <a:endParaRPr lang="en-US" sz="2400" dirty="0"/>
          </a:p>
        </p:txBody>
      </p:sp>
      <p:sp>
        <p:nvSpPr>
          <p:cNvPr id="78" name="Arc 77">
            <a:extLst>
              <a:ext uri="{FF2B5EF4-FFF2-40B4-BE49-F238E27FC236}">
                <a16:creationId xmlns:a16="http://schemas.microsoft.com/office/drawing/2014/main" xmlns="" id="{533DF362-939D-4EEE-8DC4-6B54607E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xmlns=""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xmlns=""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xmlns=""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xmlns=""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xmlns="" id="{A507D2DF-0C99-4EBD-8C41-C66619ED5F7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989793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9" name="Rectangle 198">
            <a:extLst>
              <a:ext uri="{FF2B5EF4-FFF2-40B4-BE49-F238E27FC236}">
                <a16:creationId xmlns:a16="http://schemas.microsoft.com/office/drawing/2014/main" xmlns="" id="{8761DDFE-071F-4200-B0AA-394476C2D2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xmlns="" id="{764D62B8-C6A3-4C06-9AB5-C7AD926F7F74}"/>
              </a:ext>
            </a:extLst>
          </p:cNvPr>
          <p:cNvSpPr txBox="1"/>
          <p:nvPr/>
        </p:nvSpPr>
        <p:spPr>
          <a:xfrm>
            <a:off x="924128" y="677702"/>
            <a:ext cx="10441451" cy="1680519"/>
          </a:xfrm>
          <a:prstGeom prst="rect">
            <a:avLst/>
          </a:prstGeom>
        </p:spPr>
        <p:txBody>
          <a:bodyPr vert="horz" lIns="91440" tIns="45720" rIns="91440" bIns="45720" rtlCol="0" anchor="ctr">
            <a:normAutofit/>
          </a:bodyPr>
          <a:lstStyle/>
          <a:p>
            <a:pPr>
              <a:lnSpc>
                <a:spcPct val="90000"/>
              </a:lnSpc>
              <a:spcAft>
                <a:spcPts val="1200"/>
              </a:spcAft>
            </a:pPr>
            <a:r>
              <a:rPr lang="es-ES" sz="2400" dirty="0"/>
              <a:t>Muchos narradores consumados de estas culturas africanas son miembros respetados de la comunidad que han dominado muchos usos verbales complejos de proverbios y parábolas, habilidades musicales y de memoria tras años de formación comunitaria-tradicional</a:t>
            </a:r>
            <a:r>
              <a:rPr lang="en-US" sz="2400" dirty="0"/>
              <a:t>.</a:t>
            </a:r>
          </a:p>
        </p:txBody>
      </p:sp>
      <p:pic>
        <p:nvPicPr>
          <p:cNvPr id="10242" name="Picture 2" descr="NNE AGWU AFRIKAN STORYTELLING FESTIVAL | July 27 - August 1 - 2016 - Whats  On Africa">
            <a:extLst>
              <a:ext uri="{FF2B5EF4-FFF2-40B4-BE49-F238E27FC236}">
                <a16:creationId xmlns:a16="http://schemas.microsoft.com/office/drawing/2014/main" xmlns="" id="{ED1D4CDF-8406-493B-8E93-040DB28D77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4" t="7577" r="1949"/>
          <a:stretch/>
        </p:blipFill>
        <p:spPr bwMode="auto">
          <a:xfrm>
            <a:off x="924128" y="2665374"/>
            <a:ext cx="4980561" cy="3151918"/>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xmlns="" id="{E6A3848C-D3BE-4C27-B5E9-E9A17BA1147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198394" y="2664210"/>
            <a:ext cx="5167185" cy="3151918"/>
          </a:xfrm>
          <a:prstGeom prst="rect">
            <a:avLst/>
          </a:prstGeom>
        </p:spPr>
      </p:pic>
      <p:sp>
        <p:nvSpPr>
          <p:cNvPr id="797" name="Rectangle 796">
            <a:extLst>
              <a:ext uri="{FF2B5EF4-FFF2-40B4-BE49-F238E27FC236}">
                <a16:creationId xmlns:a16="http://schemas.microsoft.com/office/drawing/2014/main" xmlns=""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xmlns=""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xmlns=""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xmlns=""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xmlns="" id="{A507D2DF-0C99-4EBD-8C41-C66619ED5F7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3028519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DE649EF9-5553-4BC9-802D-E5727617024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pic>
        <p:nvPicPr>
          <p:cNvPr id="19" name="Graphic 18">
            <a:extLst>
              <a:ext uri="{FF2B5EF4-FFF2-40B4-BE49-F238E27FC236}">
                <a16:creationId xmlns:a16="http://schemas.microsoft.com/office/drawing/2014/main" xmlns="" id="{D0D085F6-C553-4A55-9352-6EC4949F87C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410836" y="461082"/>
            <a:ext cx="7363984" cy="4933766"/>
          </a:xfrm>
          <a:prstGeom prst="rect">
            <a:avLst/>
          </a:prstGeom>
        </p:spPr>
      </p:pic>
      <p:sp>
        <p:nvSpPr>
          <p:cNvPr id="10" name="Rectangle 9">
            <a:extLst>
              <a:ext uri="{FF2B5EF4-FFF2-40B4-BE49-F238E27FC236}">
                <a16:creationId xmlns:a16="http://schemas.microsoft.com/office/drawing/2014/main" xmlns="" id="{E249374D-3348-4A1C-9326-5E7780BA9123}"/>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1" name="Picture 10" descr="Text&#10;&#10;Description automatically generated">
            <a:extLst>
              <a:ext uri="{FF2B5EF4-FFF2-40B4-BE49-F238E27FC236}">
                <a16:creationId xmlns:a16="http://schemas.microsoft.com/office/drawing/2014/main" xmlns="" id="{6F8DC553-3085-417C-B38A-F5973F5C5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2" name="Rectangle 11">
            <a:extLst>
              <a:ext uri="{FF2B5EF4-FFF2-40B4-BE49-F238E27FC236}">
                <a16:creationId xmlns:a16="http://schemas.microsoft.com/office/drawing/2014/main" xmlns="" id="{D105448E-D956-41DD-8A6E-1A1A50743E66}"/>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3" name="Graphic 12">
            <a:extLst>
              <a:ext uri="{FF2B5EF4-FFF2-40B4-BE49-F238E27FC236}">
                <a16:creationId xmlns:a16="http://schemas.microsoft.com/office/drawing/2014/main" xmlns="" id="{7797828F-512B-4EBF-A670-1AF94F27F04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374639" y="152449"/>
            <a:ext cx="462675" cy="709197"/>
          </a:xfrm>
          <a:prstGeom prst="rect">
            <a:avLst/>
          </a:prstGeom>
        </p:spPr>
      </p:pic>
      <p:sp>
        <p:nvSpPr>
          <p:cNvPr id="8" name="TextBox 8">
            <a:extLst>
              <a:ext uri="{FF2B5EF4-FFF2-40B4-BE49-F238E27FC236}">
                <a16:creationId xmlns:a16="http://schemas.microsoft.com/office/drawing/2014/main" xmlns="" id="{077B579B-51EF-4E53-925A-938B66899B19}"/>
              </a:ext>
            </a:extLst>
          </p:cNvPr>
          <p:cNvSpPr txBox="1"/>
          <p:nvPr/>
        </p:nvSpPr>
        <p:spPr>
          <a:xfrm>
            <a:off x="2997272" y="2302278"/>
            <a:ext cx="6197455" cy="1200329"/>
          </a:xfrm>
          <a:prstGeom prst="rect">
            <a:avLst/>
          </a:prstGeom>
          <a:noFill/>
        </p:spPr>
        <p:txBody>
          <a:bodyPr wrap="square">
            <a:spAutoFit/>
          </a:bodyPr>
          <a:lstStyle/>
          <a:p>
            <a:pPr algn="ctr"/>
            <a:r>
              <a:rPr lang="en-IE" sz="3600" dirty="0">
                <a:solidFill>
                  <a:srgbClr val="35475C"/>
                </a:solidFill>
                <a:latin typeface="Arial Black" panose="020B0A04020102020204" pitchFamily="34" charset="0"/>
              </a:rPr>
              <a:t>Unidad 2</a:t>
            </a:r>
          </a:p>
          <a:p>
            <a:pPr algn="ctr"/>
            <a:r>
              <a:rPr lang="en-IE" sz="3600" dirty="0" err="1">
                <a:solidFill>
                  <a:srgbClr val="35475C"/>
                </a:solidFill>
                <a:latin typeface="Arial Black" panose="020B0A04020102020204" pitchFamily="34" charset="0"/>
              </a:rPr>
              <a:t>Cuentos</a:t>
            </a:r>
            <a:r>
              <a:rPr lang="en-IE" sz="3600" dirty="0">
                <a:solidFill>
                  <a:srgbClr val="35475C"/>
                </a:solidFill>
                <a:latin typeface="Arial Black" panose="020B0A04020102020204" pitchFamily="34" charset="0"/>
              </a:rPr>
              <a:t> </a:t>
            </a:r>
            <a:r>
              <a:rPr lang="en-IE" sz="3600" dirty="0" err="1">
                <a:solidFill>
                  <a:srgbClr val="35475C"/>
                </a:solidFill>
                <a:latin typeface="Arial Black" panose="020B0A04020102020204" pitchFamily="34" charset="0"/>
              </a:rPr>
              <a:t>africanos</a:t>
            </a:r>
            <a:endParaRPr lang="en-IE" sz="36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23708314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xmlns="" id="{8D941ED3-20A0-4644-99BE-9B5013579F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xmlns=""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xmlns=""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xmlns=""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xmlns="" id="{707A01FA-2283-42D9-9837-EAF33BAD349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xmlns="" id="{4F3D5561-76DE-45E2-9799-53D6DA9EFB24}"/>
              </a:ext>
            </a:extLst>
          </p:cNvPr>
          <p:cNvSpPr txBox="1"/>
          <p:nvPr/>
        </p:nvSpPr>
        <p:spPr>
          <a:xfrm>
            <a:off x="212219" y="2459504"/>
            <a:ext cx="3501365" cy="2554545"/>
          </a:xfrm>
          <a:prstGeom prst="rect">
            <a:avLst/>
          </a:prstGeom>
          <a:noFill/>
        </p:spPr>
        <p:txBody>
          <a:bodyPr wrap="square">
            <a:spAutoFit/>
          </a:bodyPr>
          <a:lstStyle/>
          <a:p>
            <a:r>
              <a:rPr lang="es-ES" sz="4000" dirty="0">
                <a:solidFill>
                  <a:srgbClr val="35475C"/>
                </a:solidFill>
                <a:latin typeface="Arial Black" panose="020B0A04020102020204" pitchFamily="34" charset="0"/>
              </a:rPr>
              <a:t>Estructura de los cuentos africanos</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21408798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xmlns="" id="{53E60C6D-4E85-4E14-BCDF-BF15C241F7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African Tales – Words of Wisdom: Intro to Philosophy">
            <a:extLst>
              <a:ext uri="{FF2B5EF4-FFF2-40B4-BE49-F238E27FC236}">
                <a16:creationId xmlns:a16="http://schemas.microsoft.com/office/drawing/2014/main" xmlns="" id="{51617FC3-1073-4830-95D2-F2724EECD9A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8353" y="899755"/>
            <a:ext cx="4555700" cy="2562581"/>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sp>
        <p:nvSpPr>
          <p:cNvPr id="137" name="Freeform: Shape 136">
            <a:extLst>
              <a:ext uri="{FF2B5EF4-FFF2-40B4-BE49-F238E27FC236}">
                <a16:creationId xmlns:a16="http://schemas.microsoft.com/office/drawing/2014/main" xmlns="" id="{7D42D292-4C48-479B-9E59-E29CD9871C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xmlns="" id="{E6A3848C-D3BE-4C27-B5E9-E9A17BA1147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98353" y="3550371"/>
            <a:ext cx="4555700" cy="2684608"/>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8" name="CuadroTexto 7">
            <a:extLst>
              <a:ext uri="{FF2B5EF4-FFF2-40B4-BE49-F238E27FC236}">
                <a16:creationId xmlns:a16="http://schemas.microsoft.com/office/drawing/2014/main" xmlns="" id="{764D62B8-C6A3-4C06-9AB5-C7AD926F7F74}"/>
              </a:ext>
            </a:extLst>
          </p:cNvPr>
          <p:cNvSpPr txBox="1"/>
          <p:nvPr/>
        </p:nvSpPr>
        <p:spPr>
          <a:xfrm>
            <a:off x="5817140" y="836579"/>
            <a:ext cx="6139519" cy="5964271"/>
          </a:xfrm>
          <a:prstGeom prst="rect">
            <a:avLst/>
          </a:prstGeom>
        </p:spPr>
        <p:txBody>
          <a:bodyPr vert="horz" lIns="91440" tIns="45720" rIns="91440" bIns="45720" rtlCol="0">
            <a:normAutofit fontScale="85000" lnSpcReduction="20000"/>
          </a:bodyPr>
          <a:lstStyle/>
          <a:p>
            <a:pPr>
              <a:lnSpc>
                <a:spcPct val="90000"/>
              </a:lnSpc>
              <a:spcAft>
                <a:spcPts val="1200"/>
              </a:spcAft>
            </a:pPr>
            <a:r>
              <a:rPr lang="es-ES" sz="2400" dirty="0"/>
              <a:t>La mayoría de las historias en un entorno africano se dividen en tres secciones: la introducción, la sección del cuerpo del texto y la conclusión.</a:t>
            </a:r>
          </a:p>
          <a:p>
            <a:pPr>
              <a:lnSpc>
                <a:spcPct val="90000"/>
              </a:lnSpc>
              <a:spcAft>
                <a:spcPts val="1200"/>
              </a:spcAft>
            </a:pPr>
            <a:r>
              <a:rPr lang="es-ES" sz="2400" dirty="0"/>
              <a:t>Después de conseguir la participación del público, el narrador prepara la escena presentando a los personajes y definiendo el conflicto con diversas técnicas y gestos.</a:t>
            </a:r>
          </a:p>
          <a:p>
            <a:pPr>
              <a:lnSpc>
                <a:spcPct val="90000"/>
              </a:lnSpc>
              <a:spcAft>
                <a:spcPts val="1200"/>
              </a:spcAft>
            </a:pPr>
            <a:r>
              <a:rPr lang="es-ES" sz="2400" dirty="0"/>
              <a:t>En Zimbabue, por ejemplo, el público participa en una verdadera obra dramática cantando, bailando y gritando rítmicamente en respuesta al narrador. En cuanto al estilo, el narrador decide y el público responde en consecuencia.</a:t>
            </a:r>
          </a:p>
          <a:p>
            <a:pPr>
              <a:lnSpc>
                <a:spcPct val="90000"/>
              </a:lnSpc>
              <a:spcAft>
                <a:spcPts val="1200"/>
              </a:spcAft>
            </a:pPr>
            <a:r>
              <a:rPr lang="es-ES" sz="2400" dirty="0"/>
              <a:t>El narrador emplea un lenguaje vibrante y rico en imágenes y símbolos. Muchos de los personajes de la historia son personificados por el narrador.</a:t>
            </a:r>
          </a:p>
          <a:p>
            <a:pPr>
              <a:lnSpc>
                <a:spcPct val="90000"/>
              </a:lnSpc>
              <a:spcAft>
                <a:spcPts val="1200"/>
              </a:spcAft>
            </a:pPr>
            <a:r>
              <a:rPr lang="es-ES" sz="2400" dirty="0"/>
              <a:t>La conclusión de la historia enfatiza una moraleja o declaración final que se insinuó inicialmente tanto en la introducción como en el cuerpo de la historia.</a:t>
            </a:r>
          </a:p>
          <a:p>
            <a:pPr>
              <a:lnSpc>
                <a:spcPct val="90000"/>
              </a:lnSpc>
              <a:spcAft>
                <a:spcPts val="1200"/>
              </a:spcAft>
            </a:pPr>
            <a:r>
              <a:rPr lang="es-ES" sz="2400" dirty="0"/>
              <a:t>La estructura de la historia demuestra su importancia y significado</a:t>
            </a:r>
            <a:r>
              <a:rPr lang="en-US" sz="2400" dirty="0"/>
              <a:t>.</a:t>
            </a:r>
          </a:p>
          <a:p>
            <a:pPr>
              <a:lnSpc>
                <a:spcPct val="90000"/>
              </a:lnSpc>
              <a:spcAft>
                <a:spcPts val="1200"/>
              </a:spcAft>
            </a:pPr>
            <a:endParaRPr lang="en-US" sz="2400" dirty="0"/>
          </a:p>
          <a:p>
            <a:pPr>
              <a:lnSpc>
                <a:spcPct val="90000"/>
              </a:lnSpc>
              <a:spcAft>
                <a:spcPts val="1200"/>
              </a:spcAft>
            </a:pPr>
            <a:r>
              <a:rPr lang="en-US" sz="2400" dirty="0"/>
              <a:t>(</a:t>
            </a:r>
            <a:r>
              <a:rPr lang="en-US" sz="2400" dirty="0" err="1"/>
              <a:t>Tuwe</a:t>
            </a:r>
            <a:r>
              <a:rPr lang="en-US" sz="2400" dirty="0"/>
              <a:t>, 2015)</a:t>
            </a:r>
          </a:p>
        </p:txBody>
      </p:sp>
      <p:sp>
        <p:nvSpPr>
          <p:cNvPr id="139" name="Arc 138">
            <a:extLst>
              <a:ext uri="{FF2B5EF4-FFF2-40B4-BE49-F238E27FC236}">
                <a16:creationId xmlns:a16="http://schemas.microsoft.com/office/drawing/2014/main" xmlns="" id="{533DF362-939D-4EEE-8DC4-6B54607E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xmlns=""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xmlns=""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xmlns=""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xmlns="" id="{5260274E-DBA9-4433-B2B0-C87875A7F80E}"/>
              </a:ext>
            </a:extLst>
          </p:cNvPr>
          <p:cNvSpPr/>
          <p:nvPr/>
        </p:nvSpPr>
        <p:spPr>
          <a:xfrm>
            <a:off x="11113477" y="57150"/>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xmlns="" id="{A507D2DF-0C99-4EBD-8C41-C66619ED5F7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6342637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xmlns="" id="{99ED5833-B85B-4103-8A3B-CAB0308E6C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a:extLst>
              <a:ext uri="{FF2B5EF4-FFF2-40B4-BE49-F238E27FC236}">
                <a16:creationId xmlns:a16="http://schemas.microsoft.com/office/drawing/2014/main" xmlns="" id="{764D62B8-C6A3-4C06-9AB5-C7AD926F7F74}"/>
              </a:ext>
            </a:extLst>
          </p:cNvPr>
          <p:cNvSpPr txBox="1"/>
          <p:nvPr/>
        </p:nvSpPr>
        <p:spPr>
          <a:xfrm>
            <a:off x="1196656" y="194307"/>
            <a:ext cx="9795638" cy="2396785"/>
          </a:xfrm>
          <a:prstGeom prst="rect">
            <a:avLst/>
          </a:prstGeom>
        </p:spPr>
        <p:txBody>
          <a:bodyPr vert="horz" lIns="91440" tIns="45720" rIns="91440" bIns="45720" rtlCol="0" anchor="b">
            <a:normAutofit/>
          </a:bodyPr>
          <a:lstStyle/>
          <a:p>
            <a:pPr algn="ctr">
              <a:lnSpc>
                <a:spcPct val="90000"/>
              </a:lnSpc>
              <a:spcBef>
                <a:spcPct val="0"/>
              </a:spcBef>
              <a:spcAft>
                <a:spcPts val="1200"/>
              </a:spcAft>
            </a:pPr>
            <a:r>
              <a:rPr lang="es-ES" sz="2400" dirty="0">
                <a:ea typeface="+mj-ea"/>
                <a:cs typeface="+mj-cs"/>
              </a:rPr>
              <a:t>La narración africana explica los tres elementos siguientes </a:t>
            </a:r>
            <a:r>
              <a:rPr lang="en-US" sz="2400" dirty="0">
                <a:ea typeface="+mj-ea"/>
                <a:cs typeface="+mj-cs"/>
              </a:rPr>
              <a:t>:</a:t>
            </a:r>
          </a:p>
          <a:p>
            <a:pPr marL="3200400" lvl="6" indent="-457200">
              <a:lnSpc>
                <a:spcPct val="90000"/>
              </a:lnSpc>
              <a:spcBef>
                <a:spcPct val="0"/>
              </a:spcBef>
              <a:spcAft>
                <a:spcPts val="1200"/>
              </a:spcAft>
              <a:buFont typeface="+mj-lt"/>
              <a:buAutoNum type="arabicPeriod"/>
            </a:pPr>
            <a:r>
              <a:rPr lang="es-ES" sz="2400" i="1" dirty="0">
                <a:ea typeface="+mj-ea"/>
                <a:cs typeface="+mj-cs"/>
              </a:rPr>
              <a:t>¿Por qué contamos historias?  </a:t>
            </a:r>
          </a:p>
          <a:p>
            <a:pPr marL="3200400" lvl="6" indent="-457200">
              <a:lnSpc>
                <a:spcPct val="90000"/>
              </a:lnSpc>
              <a:spcBef>
                <a:spcPct val="0"/>
              </a:spcBef>
              <a:spcAft>
                <a:spcPts val="1200"/>
              </a:spcAft>
              <a:buFont typeface="+mj-lt"/>
              <a:buAutoNum type="arabicPeriod"/>
            </a:pPr>
            <a:r>
              <a:rPr lang="es-ES" sz="2400" i="1" dirty="0">
                <a:ea typeface="+mj-ea"/>
                <a:cs typeface="+mj-cs"/>
              </a:rPr>
              <a:t>¿Qué hace que una historia merezca ser contada? </a:t>
            </a:r>
          </a:p>
          <a:p>
            <a:pPr marL="3200400" lvl="6" indent="-457200">
              <a:lnSpc>
                <a:spcPct val="90000"/>
              </a:lnSpc>
              <a:spcBef>
                <a:spcPct val="0"/>
              </a:spcBef>
              <a:spcAft>
                <a:spcPts val="1200"/>
              </a:spcAft>
              <a:buFont typeface="+mj-lt"/>
              <a:buAutoNum type="arabicPeriod"/>
            </a:pPr>
            <a:r>
              <a:rPr lang="es-ES" sz="2400" i="1" dirty="0">
                <a:ea typeface="+mj-ea"/>
                <a:cs typeface="+mj-cs"/>
              </a:rPr>
              <a:t>¿Cómo se cuentan las historias?</a:t>
            </a:r>
            <a:endParaRPr lang="en-US" sz="2400" i="1" dirty="0">
              <a:ea typeface="+mj-ea"/>
              <a:cs typeface="+mj-cs"/>
            </a:endParaRPr>
          </a:p>
        </p:txBody>
      </p:sp>
      <p:pic>
        <p:nvPicPr>
          <p:cNvPr id="12290" name="Picture 2" descr="Benin African Folktale for Read Ask Chat - Hireillo">
            <a:extLst>
              <a:ext uri="{FF2B5EF4-FFF2-40B4-BE49-F238E27FC236}">
                <a16:creationId xmlns:a16="http://schemas.microsoft.com/office/drawing/2014/main" xmlns="" id="{40621FD7-C320-44E1-A116-D4A6C030C35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9996" y="2847361"/>
            <a:ext cx="5577293" cy="3346376"/>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xmlns="" id="{E6A3848C-D3BE-4C27-B5E9-E9A17BA1147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257285" y="2896419"/>
            <a:ext cx="5678698" cy="3346376"/>
          </a:xfrm>
          <a:prstGeom prst="rect">
            <a:avLst/>
          </a:prstGeom>
        </p:spPr>
      </p:pic>
      <p:sp>
        <p:nvSpPr>
          <p:cNvPr id="797" name="Rectangle 796">
            <a:extLst>
              <a:ext uri="{FF2B5EF4-FFF2-40B4-BE49-F238E27FC236}">
                <a16:creationId xmlns:a16="http://schemas.microsoft.com/office/drawing/2014/main" xmlns=""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xmlns=""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xmlns=""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xmlns=""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xmlns="" id="{A507D2DF-0C99-4EBD-8C41-C66619ED5F7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324986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xmlns="" id="{8D941ED3-20A0-4644-99BE-9B5013579F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xmlns=""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xmlns=""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xmlns=""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xmlns="" id="{707A01FA-2283-42D9-9837-EAF33BAD349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xmlns="" id="{4F3D5561-76DE-45E2-9799-53D6DA9EFB24}"/>
              </a:ext>
            </a:extLst>
          </p:cNvPr>
          <p:cNvSpPr txBox="1"/>
          <p:nvPr/>
        </p:nvSpPr>
        <p:spPr>
          <a:xfrm>
            <a:off x="212219" y="2459504"/>
            <a:ext cx="3501365" cy="2554545"/>
          </a:xfrm>
          <a:prstGeom prst="rect">
            <a:avLst/>
          </a:prstGeom>
          <a:noFill/>
        </p:spPr>
        <p:txBody>
          <a:bodyPr wrap="square">
            <a:spAutoFit/>
          </a:bodyPr>
          <a:lstStyle/>
          <a:p>
            <a:r>
              <a:rPr lang="es-ES" sz="4000" dirty="0">
                <a:solidFill>
                  <a:srgbClr val="35475C"/>
                </a:solidFill>
                <a:latin typeface="Arial Black" panose="020B0A04020102020204" pitchFamily="34" charset="0"/>
              </a:rPr>
              <a:t>El poder de las historias africanas</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17998158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xmlns="" id="{53E60C6D-4E85-4E14-BCDF-BF15C241F7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xmlns="" id="{E6A3848C-D3BE-4C27-B5E9-E9A17BA1147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98353" y="623020"/>
            <a:ext cx="4555700" cy="2684608"/>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76" name="Freeform: Shape 75">
            <a:extLst>
              <a:ext uri="{FF2B5EF4-FFF2-40B4-BE49-F238E27FC236}">
                <a16:creationId xmlns:a16="http://schemas.microsoft.com/office/drawing/2014/main" xmlns="" id="{7D42D292-4C48-479B-9E59-E29CD9871C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338" name="Picture 2" descr="Benin African Folktale for Read Ask Chat - Hireillo">
            <a:extLst>
              <a:ext uri="{FF2B5EF4-FFF2-40B4-BE49-F238E27FC236}">
                <a16:creationId xmlns:a16="http://schemas.microsoft.com/office/drawing/2014/main" xmlns="" id="{3F24C207-4FD4-4890-BF8F-CAD4DBEA52C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8353" y="3526029"/>
            <a:ext cx="4555488"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xmlns="" id="{764D62B8-C6A3-4C06-9AB5-C7AD926F7F74}"/>
              </a:ext>
            </a:extLst>
          </p:cNvPr>
          <p:cNvSpPr txBox="1"/>
          <p:nvPr/>
        </p:nvSpPr>
        <p:spPr>
          <a:xfrm>
            <a:off x="6096410" y="2176516"/>
            <a:ext cx="5397237" cy="4150897"/>
          </a:xfrm>
          <a:prstGeom prst="rect">
            <a:avLst/>
          </a:prstGeom>
        </p:spPr>
        <p:txBody>
          <a:bodyPr vert="horz" lIns="91440" tIns="45720" rIns="91440" bIns="45720" rtlCol="0">
            <a:normAutofit lnSpcReduction="10000"/>
          </a:bodyPr>
          <a:lstStyle/>
          <a:p>
            <a:pPr>
              <a:lnSpc>
                <a:spcPct val="90000"/>
              </a:lnSpc>
              <a:spcAft>
                <a:spcPts val="1200"/>
              </a:spcAft>
            </a:pPr>
            <a:r>
              <a:rPr lang="es-ES" sz="2400" dirty="0"/>
              <a:t>Una historia tiene muchos propósitos:</a:t>
            </a:r>
          </a:p>
          <a:p>
            <a:pPr>
              <a:lnSpc>
                <a:spcPct val="90000"/>
              </a:lnSpc>
              <a:spcAft>
                <a:spcPts val="1200"/>
              </a:spcAft>
            </a:pPr>
            <a:r>
              <a:rPr lang="es-ES" sz="2400" dirty="0"/>
              <a:t>Entretiene, informa e instruye. </a:t>
            </a:r>
          </a:p>
          <a:p>
            <a:pPr>
              <a:lnSpc>
                <a:spcPct val="90000"/>
              </a:lnSpc>
              <a:spcAft>
                <a:spcPts val="1200"/>
              </a:spcAft>
            </a:pPr>
            <a:endParaRPr lang="es-ES" sz="2400" dirty="0"/>
          </a:p>
          <a:p>
            <a:pPr>
              <a:lnSpc>
                <a:spcPct val="90000"/>
              </a:lnSpc>
              <a:spcAft>
                <a:spcPts val="1200"/>
              </a:spcAft>
            </a:pPr>
            <a:r>
              <a:rPr lang="es-ES" sz="2400" dirty="0"/>
              <a:t>Los cuentos apoyan y refuerzan las doctrinas básicas de una cultura. </a:t>
            </a:r>
          </a:p>
          <a:p>
            <a:pPr>
              <a:lnSpc>
                <a:spcPct val="90000"/>
              </a:lnSpc>
              <a:spcAft>
                <a:spcPts val="1200"/>
              </a:spcAft>
            </a:pPr>
            <a:endParaRPr lang="es-ES" sz="2400" dirty="0"/>
          </a:p>
          <a:p>
            <a:pPr>
              <a:lnSpc>
                <a:spcPct val="90000"/>
              </a:lnSpc>
              <a:spcAft>
                <a:spcPts val="1200"/>
              </a:spcAft>
            </a:pPr>
            <a:r>
              <a:rPr lang="es-ES" sz="2400" dirty="0"/>
              <a:t>El cuentacuentos se encarga de averiguar y calcular lo que está bien y lo que está mal, lo que es valiente y lo que es cobarde, y lo convierte en una historia animada</a:t>
            </a:r>
            <a:r>
              <a:rPr lang="en-US" sz="2400" dirty="0"/>
              <a:t>.</a:t>
            </a:r>
          </a:p>
        </p:txBody>
      </p:sp>
      <p:sp>
        <p:nvSpPr>
          <p:cNvPr id="78" name="Arc 77">
            <a:extLst>
              <a:ext uri="{FF2B5EF4-FFF2-40B4-BE49-F238E27FC236}">
                <a16:creationId xmlns:a16="http://schemas.microsoft.com/office/drawing/2014/main" xmlns="" id="{533DF362-939D-4EEE-8DC4-6B54607E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xmlns=""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xmlns=""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xmlns=""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xmlns=""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xmlns="" id="{A507D2DF-0C99-4EBD-8C41-C66619ED5F7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41240050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AF01E518-C33C-4016-9AF2-A35615136671}"/>
              </a:ext>
            </a:extLst>
          </p:cNvPr>
          <p:cNvSpPr/>
          <p:nvPr/>
        </p:nvSpPr>
        <p:spPr>
          <a:xfrm>
            <a:off x="0" y="6198244"/>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5" name="Picture 24" descr="Text&#10;&#10;Description automatically generated">
            <a:extLst>
              <a:ext uri="{FF2B5EF4-FFF2-40B4-BE49-F238E27FC236}">
                <a16:creationId xmlns:a16="http://schemas.microsoft.com/office/drawing/2014/main" xmlns="" id="{690947FD-64AB-4746-83F8-A7D42DF8F2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sp>
        <p:nvSpPr>
          <p:cNvPr id="26" name="Rectangle 25">
            <a:extLst>
              <a:ext uri="{FF2B5EF4-FFF2-40B4-BE49-F238E27FC236}">
                <a16:creationId xmlns:a16="http://schemas.microsoft.com/office/drawing/2014/main" xmlns="" id="{89B62EBC-739A-4B6E-BF62-8B2CC98A5899}"/>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7" name="Picture 26" descr="Text&#10;&#10;Description automatically generated">
            <a:extLst>
              <a:ext uri="{FF2B5EF4-FFF2-40B4-BE49-F238E27FC236}">
                <a16:creationId xmlns:a16="http://schemas.microsoft.com/office/drawing/2014/main" xmlns="" id="{B4C45CDC-5AFD-403D-A05E-4FD31FC150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pic>
        <p:nvPicPr>
          <p:cNvPr id="4" name="Graphic 3">
            <a:extLst>
              <a:ext uri="{FF2B5EF4-FFF2-40B4-BE49-F238E27FC236}">
                <a16:creationId xmlns:a16="http://schemas.microsoft.com/office/drawing/2014/main" xmlns="" id="{21F3ECEA-7A32-403D-8B50-76D41BFD5E3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3482" y="-13184"/>
            <a:ext cx="857250" cy="5667375"/>
          </a:xfrm>
          <a:prstGeom prst="rect">
            <a:avLst/>
          </a:prstGeom>
        </p:spPr>
      </p:pic>
      <p:sp>
        <p:nvSpPr>
          <p:cNvPr id="24" name="Rectangle 23">
            <a:extLst>
              <a:ext uri="{FF2B5EF4-FFF2-40B4-BE49-F238E27FC236}">
                <a16:creationId xmlns:a16="http://schemas.microsoft.com/office/drawing/2014/main" xmlns="" id="{9666A3B8-041F-476D-8FAA-2C2FDF4331C5}"/>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9" name="Graphic 28">
            <a:extLst>
              <a:ext uri="{FF2B5EF4-FFF2-40B4-BE49-F238E27FC236}">
                <a16:creationId xmlns:a16="http://schemas.microsoft.com/office/drawing/2014/main" xmlns="" id="{D59192FA-3A30-468F-AC9E-28A70287C6F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374639" y="152449"/>
            <a:ext cx="462675" cy="709197"/>
          </a:xfrm>
          <a:prstGeom prst="rect">
            <a:avLst/>
          </a:prstGeom>
        </p:spPr>
      </p:pic>
      <p:sp>
        <p:nvSpPr>
          <p:cNvPr id="3" name="Title 2">
            <a:extLst>
              <a:ext uri="{FF2B5EF4-FFF2-40B4-BE49-F238E27FC236}">
                <a16:creationId xmlns:a16="http://schemas.microsoft.com/office/drawing/2014/main" xmlns="" id="{8CBCF3D3-6FA6-4326-BB33-B91B6D74A2B5}"/>
              </a:ext>
            </a:extLst>
          </p:cNvPr>
          <p:cNvSpPr>
            <a:spLocks noGrp="1"/>
          </p:cNvSpPr>
          <p:nvPr>
            <p:ph type="title"/>
          </p:nvPr>
        </p:nvSpPr>
        <p:spPr>
          <a:xfrm>
            <a:off x="1321714" y="273598"/>
            <a:ext cx="10870285" cy="1325563"/>
          </a:xfrm>
        </p:spPr>
        <p:txBody>
          <a:bodyPr>
            <a:noAutofit/>
          </a:bodyPr>
          <a:lstStyle/>
          <a:p>
            <a:r>
              <a:rPr lang="en-IE" sz="3000" dirty="0" err="1">
                <a:solidFill>
                  <a:srgbClr val="FA9C27"/>
                </a:solidFill>
                <a:latin typeface="Arial Black" panose="020B0A04020102020204" pitchFamily="34" charset="0"/>
              </a:rPr>
              <a:t>Módulo</a:t>
            </a:r>
            <a:r>
              <a:rPr lang="en-IE" sz="3000" dirty="0">
                <a:solidFill>
                  <a:srgbClr val="FA9C27"/>
                </a:solidFill>
                <a:latin typeface="Arial Black" panose="020B0A04020102020204" pitchFamily="34" charset="0"/>
              </a:rPr>
              <a:t> 1 </a:t>
            </a:r>
            <a:br>
              <a:rPr lang="en-IE" sz="3000" dirty="0">
                <a:solidFill>
                  <a:srgbClr val="FA9C27"/>
                </a:solidFill>
                <a:latin typeface="Arial Black" panose="020B0A04020102020204" pitchFamily="34" charset="0"/>
              </a:rPr>
            </a:br>
            <a:r>
              <a:rPr lang="es-ES" sz="3000" dirty="0">
                <a:solidFill>
                  <a:srgbClr val="FA9C27"/>
                </a:solidFill>
                <a:latin typeface="Arial Black" panose="020B0A04020102020204" pitchFamily="34" charset="0"/>
              </a:rPr>
              <a:t>Introducción a la narración y a los cuentos 	africanos</a:t>
            </a:r>
            <a:r>
              <a:rPr lang="fr-FR" sz="3000" dirty="0">
                <a:solidFill>
                  <a:srgbClr val="FA9C27"/>
                </a:solidFill>
                <a:latin typeface="Arial Black" panose="020B0A04020102020204" pitchFamily="34" charset="0"/>
              </a:rPr>
              <a:t> </a:t>
            </a:r>
            <a:r>
              <a:rPr lang="en-IE" sz="3000" dirty="0">
                <a:solidFill>
                  <a:srgbClr val="FA9C27"/>
                </a:solidFill>
                <a:latin typeface="Arial Black" panose="020B0A04020102020204" pitchFamily="34" charset="0"/>
              </a:rPr>
              <a:t> </a:t>
            </a:r>
          </a:p>
        </p:txBody>
      </p:sp>
      <p:sp>
        <p:nvSpPr>
          <p:cNvPr id="10" name="Title 2">
            <a:extLst>
              <a:ext uri="{FF2B5EF4-FFF2-40B4-BE49-F238E27FC236}">
                <a16:creationId xmlns:a16="http://schemas.microsoft.com/office/drawing/2014/main" xmlns="" id="{19F8C224-3E1A-4225-912D-DB63D3F0A5D3}"/>
              </a:ext>
            </a:extLst>
          </p:cNvPr>
          <p:cNvSpPr txBox="1">
            <a:spLocks/>
          </p:cNvSpPr>
          <p:nvPr/>
        </p:nvSpPr>
        <p:spPr>
          <a:xfrm>
            <a:off x="1710733" y="2820503"/>
            <a:ext cx="10481267"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E" sz="6000" dirty="0" err="1">
                <a:solidFill>
                  <a:srgbClr val="FD3259"/>
                </a:solidFill>
                <a:latin typeface="Arial Black" panose="020B0A04020102020204" pitchFamily="34" charset="0"/>
              </a:rPr>
              <a:t>Resultados</a:t>
            </a:r>
            <a:r>
              <a:rPr lang="en-IE" sz="6000" dirty="0">
                <a:solidFill>
                  <a:srgbClr val="FD3259"/>
                </a:solidFill>
                <a:latin typeface="Arial Black" panose="020B0A04020102020204" pitchFamily="34" charset="0"/>
              </a:rPr>
              <a:t> del </a:t>
            </a:r>
            <a:r>
              <a:rPr lang="en-IE" sz="6000" dirty="0" err="1">
                <a:solidFill>
                  <a:srgbClr val="FD3259"/>
                </a:solidFill>
                <a:latin typeface="Arial Black" panose="020B0A04020102020204" pitchFamily="34" charset="0"/>
              </a:rPr>
              <a:t>aprendizaje</a:t>
            </a:r>
            <a:endParaRPr lang="en-IE" sz="6000" dirty="0"/>
          </a:p>
        </p:txBody>
      </p:sp>
    </p:spTree>
    <p:extLst>
      <p:ext uri="{BB962C8B-B14F-4D97-AF65-F5344CB8AC3E}">
        <p14:creationId xmlns:p14="http://schemas.microsoft.com/office/powerpoint/2010/main" val="10119739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xmlns="" id="{8D941ED3-20A0-4644-99BE-9B5013579F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xmlns=""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xmlns=""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xmlns=""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xmlns="" id="{707A01FA-2283-42D9-9837-EAF33BAD349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xmlns="" id="{4F3D5561-76DE-45E2-9799-53D6DA9EFB24}"/>
              </a:ext>
            </a:extLst>
          </p:cNvPr>
          <p:cNvSpPr txBox="1"/>
          <p:nvPr/>
        </p:nvSpPr>
        <p:spPr>
          <a:xfrm>
            <a:off x="235341" y="2151727"/>
            <a:ext cx="3138924" cy="3170099"/>
          </a:xfrm>
          <a:prstGeom prst="rect">
            <a:avLst/>
          </a:prstGeom>
          <a:noFill/>
        </p:spPr>
        <p:txBody>
          <a:bodyPr wrap="square">
            <a:spAutoFit/>
          </a:bodyPr>
          <a:lstStyle/>
          <a:p>
            <a:r>
              <a:rPr lang="es-ES" sz="4000" dirty="0">
                <a:solidFill>
                  <a:srgbClr val="35475C"/>
                </a:solidFill>
                <a:latin typeface="Arial Black" panose="020B0A04020102020204" pitchFamily="34" charset="0"/>
              </a:rPr>
              <a:t>Lecciones morales de los cuentos africanos</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16606595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xmlns="" id="{53E60C6D-4E85-4E14-BCDF-BF15C241F7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xmlns="" id="{E6A3848C-D3BE-4C27-B5E9-E9A17BA1147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98353" y="623020"/>
            <a:ext cx="4555700" cy="2684608"/>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p:spPr>
      </p:pic>
      <p:sp>
        <p:nvSpPr>
          <p:cNvPr id="76" name="Freeform: Shape 75">
            <a:extLst>
              <a:ext uri="{FF2B5EF4-FFF2-40B4-BE49-F238E27FC236}">
                <a16:creationId xmlns:a16="http://schemas.microsoft.com/office/drawing/2014/main" xmlns="" id="{7D42D292-4C48-479B-9E59-E29CD9871C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362" name="Picture 2" descr="The African Trickster | Readers Unbound">
            <a:extLst>
              <a:ext uri="{FF2B5EF4-FFF2-40B4-BE49-F238E27FC236}">
                <a16:creationId xmlns:a16="http://schemas.microsoft.com/office/drawing/2014/main" xmlns="" id="{0E2F0F4B-43BA-4873-B166-41DD9AE5F2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96108" y="3411387"/>
            <a:ext cx="1824473"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xmlns="" id="{764D62B8-C6A3-4C06-9AB5-C7AD926F7F74}"/>
              </a:ext>
            </a:extLst>
          </p:cNvPr>
          <p:cNvSpPr txBox="1"/>
          <p:nvPr/>
        </p:nvSpPr>
        <p:spPr>
          <a:xfrm>
            <a:off x="2672863" y="3307628"/>
            <a:ext cx="9055716" cy="3323494"/>
          </a:xfrm>
          <a:prstGeom prst="rect">
            <a:avLst/>
          </a:prstGeom>
        </p:spPr>
        <p:txBody>
          <a:bodyPr vert="horz" lIns="91440" tIns="45720" rIns="91440" bIns="45720" rtlCol="0">
            <a:normAutofit fontScale="70000" lnSpcReduction="20000"/>
          </a:bodyPr>
          <a:lstStyle/>
          <a:p>
            <a:pPr>
              <a:lnSpc>
                <a:spcPct val="90000"/>
              </a:lnSpc>
              <a:spcAft>
                <a:spcPts val="1200"/>
              </a:spcAft>
            </a:pPr>
            <a:r>
              <a:rPr lang="es-ES" sz="2800" dirty="0"/>
              <a:t>Los cuentos africanos se han utilizado para interpretar el universo, resolver fenómenos naturales y físicos, enseñar moral, defender valores culturales, transmitir técnicas de supervivencia y alabar a Dios.</a:t>
            </a:r>
          </a:p>
          <a:p>
            <a:pPr>
              <a:lnSpc>
                <a:spcPct val="90000"/>
              </a:lnSpc>
              <a:spcAft>
                <a:spcPts val="1200"/>
              </a:spcAft>
            </a:pPr>
            <a:r>
              <a:rPr lang="es-ES" sz="2800" dirty="0"/>
              <a:t>Las historias de embaucadores se encuentran en diversas culturas africanas. Los animales con rasgos humanos se utilizan en las historias de embaucadores para transmitir sabiduría. Los animales también se utilizan en estas historias para ayudar a la gente a entender la naturaleza y el comportamiento humanos. Estas historias son extremadamente importantes dentro de la cultura en la que se encuentran. Las historias de embaucadores de animales pretenden ser a la vez entretenidas y educativas. Los animales se utilizan de diversas maneras para representar las fortalezas y debilidades humanas</a:t>
            </a:r>
            <a:r>
              <a:rPr lang="en-US" sz="2800" dirty="0"/>
              <a:t>.</a:t>
            </a:r>
          </a:p>
          <a:p>
            <a:pPr>
              <a:lnSpc>
                <a:spcPct val="90000"/>
              </a:lnSpc>
              <a:spcAft>
                <a:spcPts val="1200"/>
              </a:spcAft>
            </a:pPr>
            <a:endParaRPr lang="en-US" sz="2800" dirty="0"/>
          </a:p>
          <a:p>
            <a:pPr>
              <a:lnSpc>
                <a:spcPct val="90000"/>
              </a:lnSpc>
              <a:spcAft>
                <a:spcPts val="1200"/>
              </a:spcAft>
            </a:pPr>
            <a:r>
              <a:rPr lang="en-US" sz="2800" dirty="0"/>
              <a:t>(Yale National Initiative, 2008)</a:t>
            </a:r>
          </a:p>
        </p:txBody>
      </p:sp>
      <p:sp>
        <p:nvSpPr>
          <p:cNvPr id="78" name="Arc 77">
            <a:extLst>
              <a:ext uri="{FF2B5EF4-FFF2-40B4-BE49-F238E27FC236}">
                <a16:creationId xmlns:a16="http://schemas.microsoft.com/office/drawing/2014/main" xmlns="" id="{533DF362-939D-4EEE-8DC4-6B54607E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xmlns=""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xmlns=""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xmlns=""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xmlns=""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xmlns="" id="{A507D2DF-0C99-4EBD-8C41-C66619ED5F7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374639" y="152449"/>
            <a:ext cx="462675" cy="709197"/>
          </a:xfrm>
          <a:prstGeom prst="rect">
            <a:avLst/>
          </a:prstGeom>
        </p:spPr>
      </p:pic>
      <p:sp>
        <p:nvSpPr>
          <p:cNvPr id="14" name="CuadroTexto 13">
            <a:extLst>
              <a:ext uri="{FF2B5EF4-FFF2-40B4-BE49-F238E27FC236}">
                <a16:creationId xmlns:a16="http://schemas.microsoft.com/office/drawing/2014/main" xmlns="" id="{1BA40BD6-7D91-47BC-9142-7CF204F7143A}"/>
              </a:ext>
            </a:extLst>
          </p:cNvPr>
          <p:cNvSpPr txBox="1"/>
          <p:nvPr/>
        </p:nvSpPr>
        <p:spPr>
          <a:xfrm>
            <a:off x="5931939" y="547571"/>
            <a:ext cx="5541241" cy="2573012"/>
          </a:xfrm>
          <a:prstGeom prst="rect">
            <a:avLst/>
          </a:prstGeom>
          <a:noFill/>
        </p:spPr>
        <p:txBody>
          <a:bodyPr wrap="square">
            <a:spAutoFit/>
          </a:bodyPr>
          <a:lstStyle/>
          <a:p>
            <a:pPr>
              <a:lnSpc>
                <a:spcPct val="90000"/>
              </a:lnSpc>
              <a:spcAft>
                <a:spcPts val="1200"/>
              </a:spcAft>
            </a:pPr>
            <a:r>
              <a:rPr lang="es-ES" sz="2400" dirty="0"/>
              <a:t>La lección principal de los relatos orales africanos es enseñar e incidir en los principios morales, al tiempo que proporcionan a los niños un sentido de identidad y pertenencia.</a:t>
            </a:r>
          </a:p>
          <a:p>
            <a:pPr>
              <a:lnSpc>
                <a:spcPct val="90000"/>
              </a:lnSpc>
              <a:spcAft>
                <a:spcPts val="1200"/>
              </a:spcAft>
            </a:pPr>
            <a:r>
              <a:rPr lang="es-ES" sz="2400" dirty="0"/>
              <a:t>Los jóvenes aprenderán valiosas lecciones de vida</a:t>
            </a:r>
            <a:r>
              <a:rPr lang="en-US" sz="2400" dirty="0"/>
              <a:t>.</a:t>
            </a:r>
          </a:p>
        </p:txBody>
      </p:sp>
    </p:spTree>
    <p:extLst>
      <p:ext uri="{BB962C8B-B14F-4D97-AF65-F5344CB8AC3E}">
        <p14:creationId xmlns:p14="http://schemas.microsoft.com/office/powerpoint/2010/main" val="31801667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xmlns="" id="{8D941ED3-20A0-4644-99BE-9B5013579F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xmlns=""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xmlns=""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xmlns=""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xmlns="" id="{707A01FA-2283-42D9-9837-EAF33BAD349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xmlns="" id="{4F3D5561-76DE-45E2-9799-53D6DA9EFB24}"/>
              </a:ext>
            </a:extLst>
          </p:cNvPr>
          <p:cNvSpPr txBox="1"/>
          <p:nvPr/>
        </p:nvSpPr>
        <p:spPr>
          <a:xfrm>
            <a:off x="235340" y="1843950"/>
            <a:ext cx="3244977" cy="3785652"/>
          </a:xfrm>
          <a:prstGeom prst="rect">
            <a:avLst/>
          </a:prstGeom>
          <a:noFill/>
        </p:spPr>
        <p:txBody>
          <a:bodyPr wrap="square">
            <a:spAutoFit/>
          </a:bodyPr>
          <a:lstStyle/>
          <a:p>
            <a:r>
              <a:rPr lang="es-ES" sz="4000" dirty="0">
                <a:solidFill>
                  <a:srgbClr val="35475C"/>
                </a:solidFill>
                <a:latin typeface="Arial Black" panose="020B0A04020102020204" pitchFamily="34" charset="0"/>
              </a:rPr>
              <a:t>Proverbios y parábolas en los cuentos africanos</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894212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xmlns="" id="{460B0EFB-53ED-4F35-B05D-F658EA021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386" name="Picture 2" descr="Varoom 37 – Folio illustrators Shotopop and Keith Hau – The AOI">
            <a:extLst>
              <a:ext uri="{FF2B5EF4-FFF2-40B4-BE49-F238E27FC236}">
                <a16:creationId xmlns:a16="http://schemas.microsoft.com/office/drawing/2014/main" xmlns="" id="{1E0D2F67-0475-406A-A0D3-7CA5BB2144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23" r="1" b="1"/>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6" name="!!Arc">
            <a:extLst>
              <a:ext uri="{FF2B5EF4-FFF2-40B4-BE49-F238E27FC236}">
                <a16:creationId xmlns:a16="http://schemas.microsoft.com/office/drawing/2014/main" xmlns="" id="{835EF3DD-7D43-4A27-8967-A92FD8CC93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CuadroTexto 7">
            <a:extLst>
              <a:ext uri="{FF2B5EF4-FFF2-40B4-BE49-F238E27FC236}">
                <a16:creationId xmlns:a16="http://schemas.microsoft.com/office/drawing/2014/main" xmlns="" id="{764D62B8-C6A3-4C06-9AB5-C7AD926F7F74}"/>
              </a:ext>
            </a:extLst>
          </p:cNvPr>
          <p:cNvSpPr txBox="1"/>
          <p:nvPr/>
        </p:nvSpPr>
        <p:spPr>
          <a:xfrm>
            <a:off x="4855591" y="861646"/>
            <a:ext cx="6805839" cy="5595058"/>
          </a:xfrm>
          <a:prstGeom prst="rect">
            <a:avLst/>
          </a:prstGeom>
        </p:spPr>
        <p:txBody>
          <a:bodyPr vert="horz" lIns="91440" tIns="45720" rIns="91440" bIns="45720" rtlCol="0">
            <a:normAutofit fontScale="85000" lnSpcReduction="20000"/>
          </a:bodyPr>
          <a:lstStyle/>
          <a:p>
            <a:pPr>
              <a:lnSpc>
                <a:spcPct val="90000"/>
              </a:lnSpc>
              <a:spcAft>
                <a:spcPts val="1200"/>
              </a:spcAft>
            </a:pPr>
            <a:r>
              <a:rPr lang="es-ES" sz="2400" dirty="0"/>
              <a:t>El uso de proverbios y parábolas africanas en la narración oral demuestra la sabiduría colectiva del pueblo al expresar sus estructuras de significado, sentimiento, pensamiento y expresión.</a:t>
            </a:r>
          </a:p>
          <a:p>
            <a:pPr>
              <a:lnSpc>
                <a:spcPct val="90000"/>
              </a:lnSpc>
              <a:spcAft>
                <a:spcPts val="1200"/>
              </a:spcAft>
            </a:pPr>
            <a:r>
              <a:rPr lang="es-ES" sz="2400" dirty="0"/>
              <a:t>Esto es fundamental cuando se trata de cuestiones sociales, éticas y culturales.</a:t>
            </a:r>
          </a:p>
          <a:p>
            <a:pPr>
              <a:lnSpc>
                <a:spcPct val="90000"/>
              </a:lnSpc>
              <a:spcAft>
                <a:spcPts val="1200"/>
              </a:spcAft>
            </a:pPr>
            <a:r>
              <a:rPr lang="es-ES" sz="2400" dirty="0"/>
              <a:t>El cuento es una forma primaria de tradición oral, utilizada principalmente para transmitir la cultura, la experiencia y los valores, pero el uso de proverbios y parábolas aumentaría el peso y el significado de una historia. En las sociedades orales, los proverbios y las parábolas también se utilizan para transmitir conocimientos antiguos, sabiduría, sentimientos profundos y actitudes.</a:t>
            </a:r>
          </a:p>
          <a:p>
            <a:pPr>
              <a:lnSpc>
                <a:spcPct val="90000"/>
              </a:lnSpc>
              <a:spcAft>
                <a:spcPts val="1200"/>
              </a:spcAft>
            </a:pPr>
            <a:r>
              <a:rPr lang="es-ES" sz="2400" dirty="0"/>
              <a:t>Sería casi imposible comprender las literaturas africanas sin estudiar primero una cultura específica y sus tradiciones, de las que los escritores africanos extraen temas y valores, estructuras narrativas y tramas, ritmos y estilos, imágenes y metáforas, y principios artísticos y éticos.</a:t>
            </a:r>
          </a:p>
          <a:p>
            <a:pPr>
              <a:lnSpc>
                <a:spcPct val="90000"/>
              </a:lnSpc>
              <a:spcAft>
                <a:spcPts val="1200"/>
              </a:spcAft>
            </a:pPr>
            <a:r>
              <a:rPr lang="es-ES" sz="2400" dirty="0"/>
              <a:t>El objetivo del uso de proverbios y parábolas es lograr la armonía y la sabiduría de la comunidad, a la vez que exponer el mal comportamiento antisocial</a:t>
            </a:r>
            <a:r>
              <a:rPr lang="en-US" sz="2400" dirty="0"/>
              <a:t>.</a:t>
            </a:r>
          </a:p>
          <a:p>
            <a:pPr>
              <a:lnSpc>
                <a:spcPct val="90000"/>
              </a:lnSpc>
              <a:spcAft>
                <a:spcPts val="1200"/>
              </a:spcAft>
            </a:pPr>
            <a:r>
              <a:rPr lang="en-US" sz="2400" dirty="0"/>
              <a:t>(</a:t>
            </a:r>
            <a:r>
              <a:rPr lang="en-US" sz="2400" dirty="0" err="1"/>
              <a:t>Tuwe</a:t>
            </a:r>
            <a:r>
              <a:rPr lang="en-US" sz="2400" dirty="0"/>
              <a:t>, 2015)</a:t>
            </a:r>
          </a:p>
        </p:txBody>
      </p:sp>
      <p:sp>
        <p:nvSpPr>
          <p:cNvPr id="797" name="Rectangle 796">
            <a:extLst>
              <a:ext uri="{FF2B5EF4-FFF2-40B4-BE49-F238E27FC236}">
                <a16:creationId xmlns:a16="http://schemas.microsoft.com/office/drawing/2014/main" xmlns=""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xmlns=""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xmlns="" id="{27D8DDC0-E570-4532-A0F1-120FDC56E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xmlns=""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xmlns="" id="{A507D2DF-0C99-4EBD-8C41-C66619ED5F7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7789375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DE649EF9-5553-4BC9-802D-E5727617024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pic>
        <p:nvPicPr>
          <p:cNvPr id="19" name="Graphic 18">
            <a:extLst>
              <a:ext uri="{FF2B5EF4-FFF2-40B4-BE49-F238E27FC236}">
                <a16:creationId xmlns:a16="http://schemas.microsoft.com/office/drawing/2014/main" xmlns="" id="{D0D085F6-C553-4A55-9352-6EC4949F87C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410836" y="461082"/>
            <a:ext cx="7363984" cy="4933766"/>
          </a:xfrm>
          <a:prstGeom prst="rect">
            <a:avLst/>
          </a:prstGeom>
        </p:spPr>
      </p:pic>
      <p:sp>
        <p:nvSpPr>
          <p:cNvPr id="10" name="Rectangle 9">
            <a:extLst>
              <a:ext uri="{FF2B5EF4-FFF2-40B4-BE49-F238E27FC236}">
                <a16:creationId xmlns:a16="http://schemas.microsoft.com/office/drawing/2014/main" xmlns="" id="{E249374D-3348-4A1C-9326-5E7780BA9123}"/>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1" name="Picture 10" descr="Text&#10;&#10;Description automatically generated">
            <a:extLst>
              <a:ext uri="{FF2B5EF4-FFF2-40B4-BE49-F238E27FC236}">
                <a16:creationId xmlns:a16="http://schemas.microsoft.com/office/drawing/2014/main" xmlns="" id="{6F8DC553-3085-417C-B38A-F5973F5C5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2" name="Rectangle 11">
            <a:extLst>
              <a:ext uri="{FF2B5EF4-FFF2-40B4-BE49-F238E27FC236}">
                <a16:creationId xmlns:a16="http://schemas.microsoft.com/office/drawing/2014/main" xmlns="" id="{D105448E-D956-41DD-8A6E-1A1A50743E66}"/>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3" name="Graphic 12">
            <a:extLst>
              <a:ext uri="{FF2B5EF4-FFF2-40B4-BE49-F238E27FC236}">
                <a16:creationId xmlns:a16="http://schemas.microsoft.com/office/drawing/2014/main" xmlns="" id="{7797828F-512B-4EBF-A670-1AF94F27F04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374639" y="152449"/>
            <a:ext cx="462675" cy="709197"/>
          </a:xfrm>
          <a:prstGeom prst="rect">
            <a:avLst/>
          </a:prstGeom>
        </p:spPr>
      </p:pic>
      <p:sp>
        <p:nvSpPr>
          <p:cNvPr id="8" name="TextBox 8">
            <a:extLst>
              <a:ext uri="{FF2B5EF4-FFF2-40B4-BE49-F238E27FC236}">
                <a16:creationId xmlns:a16="http://schemas.microsoft.com/office/drawing/2014/main" xmlns="" id="{077B579B-51EF-4E53-925A-938B66899B19}"/>
              </a:ext>
            </a:extLst>
          </p:cNvPr>
          <p:cNvSpPr txBox="1"/>
          <p:nvPr/>
        </p:nvSpPr>
        <p:spPr>
          <a:xfrm>
            <a:off x="2997272" y="2302278"/>
            <a:ext cx="6197455" cy="1200329"/>
          </a:xfrm>
          <a:prstGeom prst="rect">
            <a:avLst/>
          </a:prstGeom>
          <a:noFill/>
        </p:spPr>
        <p:txBody>
          <a:bodyPr wrap="square">
            <a:spAutoFit/>
          </a:bodyPr>
          <a:lstStyle/>
          <a:p>
            <a:pPr algn="ctr"/>
            <a:r>
              <a:rPr lang="es-ES" sz="3600" dirty="0">
                <a:solidFill>
                  <a:srgbClr val="35475C"/>
                </a:solidFill>
                <a:latin typeface="Arial Black" panose="020B0A04020102020204" pitchFamily="34" charset="0"/>
              </a:rPr>
              <a:t>Unidad 3</a:t>
            </a:r>
          </a:p>
          <a:p>
            <a:pPr algn="ctr"/>
            <a:r>
              <a:rPr lang="es-ES" sz="3600" dirty="0">
                <a:solidFill>
                  <a:srgbClr val="35475C"/>
                </a:solidFill>
                <a:latin typeface="Arial Black" panose="020B0A04020102020204" pitchFamily="34" charset="0"/>
              </a:rPr>
              <a:t>El papel del </a:t>
            </a:r>
            <a:r>
              <a:rPr lang="es-ES" sz="3600" dirty="0" err="1">
                <a:solidFill>
                  <a:srgbClr val="35475C"/>
                </a:solidFill>
                <a:latin typeface="Arial Black" panose="020B0A04020102020204" pitchFamily="34" charset="0"/>
              </a:rPr>
              <a:t>Griot</a:t>
            </a:r>
            <a:endParaRPr lang="en-IE" sz="36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11946832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xmlns="" id="{8D941ED3-20A0-4644-99BE-9B5013579F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xmlns=""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xmlns=""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xmlns=""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xmlns="" id="{707A01FA-2283-42D9-9837-EAF33BAD349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xmlns="" id="{4F3D5561-76DE-45E2-9799-53D6DA9EFB24}"/>
              </a:ext>
            </a:extLst>
          </p:cNvPr>
          <p:cNvSpPr txBox="1"/>
          <p:nvPr/>
        </p:nvSpPr>
        <p:spPr>
          <a:xfrm>
            <a:off x="235341" y="2767280"/>
            <a:ext cx="3244977" cy="1323439"/>
          </a:xfrm>
          <a:prstGeom prst="rect">
            <a:avLst/>
          </a:prstGeom>
          <a:noFill/>
        </p:spPr>
        <p:txBody>
          <a:bodyPr wrap="square">
            <a:spAutoFit/>
          </a:bodyPr>
          <a:lstStyle/>
          <a:p>
            <a:r>
              <a:rPr lang="en-US" sz="4000" dirty="0">
                <a:solidFill>
                  <a:srgbClr val="35475C"/>
                </a:solidFill>
                <a:latin typeface="Arial Black" panose="020B0A04020102020204" pitchFamily="34" charset="0"/>
              </a:rPr>
              <a:t>Origen de Griot</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42452339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xmlns="" id="{53E60C6D-4E85-4E14-BCDF-BF15C241F7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43 African Storyteller Illustrations &amp;amp; Clip Art - iStock">
            <a:extLst>
              <a:ext uri="{FF2B5EF4-FFF2-40B4-BE49-F238E27FC236}">
                <a16:creationId xmlns:a16="http://schemas.microsoft.com/office/drawing/2014/main" xmlns="" id="{408A4CC2-5D68-4983-B626-D433040FD25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8353" y="649866"/>
            <a:ext cx="4555700" cy="2630916"/>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sp>
        <p:nvSpPr>
          <p:cNvPr id="103" name="Freeform: Shape 102">
            <a:extLst>
              <a:ext uri="{FF2B5EF4-FFF2-40B4-BE49-F238E27FC236}">
                <a16:creationId xmlns:a16="http://schemas.microsoft.com/office/drawing/2014/main" xmlns="" id="{7D42D292-4C48-479B-9E59-E29CD9871C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xmlns="" id="{E6A3848C-D3BE-4C27-B5E9-E9A17BA1147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98353" y="3550371"/>
            <a:ext cx="4555700" cy="2684608"/>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p:spPr>
      </p:pic>
      <p:sp>
        <p:nvSpPr>
          <p:cNvPr id="8" name="CuadroTexto 7">
            <a:extLst>
              <a:ext uri="{FF2B5EF4-FFF2-40B4-BE49-F238E27FC236}">
                <a16:creationId xmlns:a16="http://schemas.microsoft.com/office/drawing/2014/main" xmlns="" id="{764D62B8-C6A3-4C06-9AB5-C7AD926F7F74}"/>
              </a:ext>
            </a:extLst>
          </p:cNvPr>
          <p:cNvSpPr txBox="1"/>
          <p:nvPr/>
        </p:nvSpPr>
        <p:spPr>
          <a:xfrm>
            <a:off x="5710139" y="908588"/>
            <a:ext cx="6246520" cy="6042093"/>
          </a:xfrm>
          <a:prstGeom prst="rect">
            <a:avLst/>
          </a:prstGeom>
        </p:spPr>
        <p:txBody>
          <a:bodyPr vert="horz" lIns="91440" tIns="45720" rIns="91440" bIns="45720" rtlCol="0">
            <a:normAutofit lnSpcReduction="10000"/>
          </a:bodyPr>
          <a:lstStyle/>
          <a:p>
            <a:pPr>
              <a:lnSpc>
                <a:spcPct val="90000"/>
              </a:lnSpc>
              <a:spcBef>
                <a:spcPts val="600"/>
              </a:spcBef>
              <a:spcAft>
                <a:spcPts val="600"/>
              </a:spcAft>
            </a:pPr>
            <a:r>
              <a:rPr lang="es-ES" sz="2400" dirty="0">
                <a:effectLst/>
              </a:rPr>
              <a:t>La palabra puede derivar de la transliteración francesa "</a:t>
            </a:r>
            <a:r>
              <a:rPr lang="es-ES" sz="2400" dirty="0" err="1">
                <a:effectLst/>
              </a:rPr>
              <a:t>guiriot</a:t>
            </a:r>
            <a:r>
              <a:rPr lang="es-ES" sz="2400" dirty="0">
                <a:effectLst/>
              </a:rPr>
              <a:t>" de la palabra portuguesa "criado", o el término masculino singular para "sirviente". </a:t>
            </a:r>
          </a:p>
          <a:p>
            <a:pPr>
              <a:lnSpc>
                <a:spcPct val="90000"/>
              </a:lnSpc>
              <a:spcBef>
                <a:spcPts val="600"/>
              </a:spcBef>
              <a:spcAft>
                <a:spcPts val="600"/>
              </a:spcAft>
            </a:pPr>
            <a:r>
              <a:rPr lang="es-ES" sz="2400" dirty="0">
                <a:effectLst/>
              </a:rPr>
              <a:t>Los </a:t>
            </a:r>
            <a:r>
              <a:rPr lang="es-ES" sz="2400" dirty="0" err="1">
                <a:effectLst/>
              </a:rPr>
              <a:t>griots</a:t>
            </a:r>
            <a:r>
              <a:rPr lang="es-ES" sz="2400" dirty="0">
                <a:effectLst/>
              </a:rPr>
              <a:t> son más predominantes en las zonas del norte de África Occidental. </a:t>
            </a:r>
          </a:p>
          <a:p>
            <a:pPr>
              <a:lnSpc>
                <a:spcPct val="90000"/>
              </a:lnSpc>
              <a:spcBef>
                <a:spcPts val="600"/>
              </a:spcBef>
              <a:spcAft>
                <a:spcPts val="600"/>
              </a:spcAft>
            </a:pPr>
            <a:r>
              <a:rPr lang="es-ES" sz="2400" dirty="0">
                <a:effectLst/>
              </a:rPr>
              <a:t>En la actualidad, los </a:t>
            </a:r>
            <a:r>
              <a:rPr lang="es-ES" sz="2400" dirty="0" err="1">
                <a:effectLst/>
              </a:rPr>
              <a:t>griots</a:t>
            </a:r>
            <a:r>
              <a:rPr lang="es-ES" sz="2400" dirty="0">
                <a:effectLst/>
              </a:rPr>
              <a:t> viven en muchas partes de África Occidental y están presentes entre los pueblos mande, </a:t>
            </a:r>
            <a:r>
              <a:rPr lang="es-ES" sz="2400" dirty="0" err="1">
                <a:effectLst/>
              </a:rPr>
              <a:t>fulɓe</a:t>
            </a:r>
            <a:r>
              <a:rPr lang="es-ES" sz="2400" dirty="0">
                <a:effectLst/>
              </a:rPr>
              <a:t>, hausa, </a:t>
            </a:r>
            <a:r>
              <a:rPr lang="es-ES" sz="2400" dirty="0" err="1">
                <a:effectLst/>
              </a:rPr>
              <a:t>songhai</a:t>
            </a:r>
            <a:r>
              <a:rPr lang="es-ES" sz="2400" dirty="0">
                <a:effectLst/>
              </a:rPr>
              <a:t>, </a:t>
            </a:r>
            <a:r>
              <a:rPr lang="es-ES" sz="2400" dirty="0" err="1">
                <a:effectLst/>
              </a:rPr>
              <a:t>tukulóor</a:t>
            </a:r>
            <a:r>
              <a:rPr lang="es-ES" sz="2400" dirty="0">
                <a:effectLst/>
              </a:rPr>
              <a:t>, wolof, </a:t>
            </a:r>
            <a:r>
              <a:rPr lang="es-ES" sz="2400" dirty="0" err="1">
                <a:effectLst/>
              </a:rPr>
              <a:t>serer</a:t>
            </a:r>
            <a:r>
              <a:rPr lang="es-ES" sz="2400" dirty="0">
                <a:effectLst/>
              </a:rPr>
              <a:t>, </a:t>
            </a:r>
            <a:r>
              <a:rPr lang="es-ES" sz="2400" dirty="0" err="1">
                <a:effectLst/>
              </a:rPr>
              <a:t>mossi</a:t>
            </a:r>
            <a:r>
              <a:rPr lang="es-ES" sz="2400" dirty="0">
                <a:effectLst/>
              </a:rPr>
              <a:t>, </a:t>
            </a:r>
            <a:r>
              <a:rPr lang="es-ES" sz="2400" dirty="0" err="1">
                <a:effectLst/>
              </a:rPr>
              <a:t>dagomba</a:t>
            </a:r>
            <a:r>
              <a:rPr lang="es-ES" sz="2400" dirty="0">
                <a:effectLst/>
              </a:rPr>
              <a:t>, árabes mauritanos y muchos otros grupos más pequeños. </a:t>
            </a:r>
          </a:p>
          <a:p>
            <a:pPr>
              <a:lnSpc>
                <a:spcPct val="90000"/>
              </a:lnSpc>
              <a:spcBef>
                <a:spcPts val="600"/>
              </a:spcBef>
              <a:spcAft>
                <a:spcPts val="600"/>
              </a:spcAft>
            </a:pPr>
            <a:r>
              <a:rPr lang="es-ES" sz="2400" dirty="0">
                <a:effectLst/>
              </a:rPr>
              <a:t>En las lenguas africanas, los </a:t>
            </a:r>
            <a:r>
              <a:rPr lang="es-ES" sz="2400" dirty="0" err="1">
                <a:effectLst/>
              </a:rPr>
              <a:t>griots</a:t>
            </a:r>
            <a:r>
              <a:rPr lang="es-ES" sz="2400" dirty="0">
                <a:effectLst/>
              </a:rPr>
              <a:t> reciben varios nombres: </a:t>
            </a:r>
            <a:r>
              <a:rPr lang="es-ES" sz="2400" dirty="0" err="1">
                <a:effectLst/>
              </a:rPr>
              <a:t>jeli</a:t>
            </a:r>
            <a:r>
              <a:rPr lang="es-ES" sz="2400" dirty="0">
                <a:effectLst/>
              </a:rPr>
              <a:t> en las zonas mande del norte, </a:t>
            </a:r>
            <a:r>
              <a:rPr lang="es-ES" sz="2400" dirty="0" err="1">
                <a:effectLst/>
              </a:rPr>
              <a:t>jali</a:t>
            </a:r>
            <a:r>
              <a:rPr lang="es-ES" sz="2400" dirty="0">
                <a:effectLst/>
              </a:rPr>
              <a:t> en las zonas mande del sur, </a:t>
            </a:r>
            <a:r>
              <a:rPr lang="es-ES" sz="2400" dirty="0" err="1">
                <a:effectLst/>
              </a:rPr>
              <a:t>guewel</a:t>
            </a:r>
            <a:r>
              <a:rPr lang="es-ES" sz="2400" dirty="0">
                <a:effectLst/>
              </a:rPr>
              <a:t> en wolof, </a:t>
            </a:r>
            <a:r>
              <a:rPr lang="es-ES" sz="2400" dirty="0" err="1">
                <a:effectLst/>
              </a:rPr>
              <a:t>kevel</a:t>
            </a:r>
            <a:r>
              <a:rPr lang="es-ES" sz="2400" dirty="0">
                <a:effectLst/>
              </a:rPr>
              <a:t> o </a:t>
            </a:r>
            <a:r>
              <a:rPr lang="es-ES" sz="2400" dirty="0" err="1">
                <a:effectLst/>
              </a:rPr>
              <a:t>kewel</a:t>
            </a:r>
            <a:r>
              <a:rPr lang="es-ES" sz="2400" dirty="0">
                <a:effectLst/>
              </a:rPr>
              <a:t> u </a:t>
            </a:r>
            <a:r>
              <a:rPr lang="es-ES" sz="2400" dirty="0" err="1">
                <a:effectLst/>
              </a:rPr>
              <a:t>okawul</a:t>
            </a:r>
            <a:r>
              <a:rPr lang="es-ES" sz="2400" dirty="0">
                <a:effectLst/>
              </a:rPr>
              <a:t> en </a:t>
            </a:r>
            <a:r>
              <a:rPr lang="es-ES" sz="2400" dirty="0" err="1">
                <a:effectLst/>
              </a:rPr>
              <a:t>serer</a:t>
            </a:r>
            <a:r>
              <a:rPr lang="es-ES" sz="2400" dirty="0">
                <a:effectLst/>
              </a:rPr>
              <a:t>, </a:t>
            </a:r>
            <a:r>
              <a:rPr lang="es-ES" sz="2400" dirty="0" err="1">
                <a:effectLst/>
              </a:rPr>
              <a:t>gawlo</a:t>
            </a:r>
            <a:r>
              <a:rPr lang="es-ES" sz="2400" dirty="0">
                <a:effectLst/>
              </a:rPr>
              <a:t> </a:t>
            </a:r>
            <a:r>
              <a:rPr lang="es-ES" sz="2400" dirty="0" smtClean="0">
                <a:effectLst/>
              </a:rPr>
              <a:t>en </a:t>
            </a:r>
            <a:r>
              <a:rPr lang="es-ES" sz="2400" dirty="0" err="1">
                <a:effectLst/>
              </a:rPr>
              <a:t>pulaa</a:t>
            </a:r>
            <a:r>
              <a:rPr lang="es-ES" sz="2400" dirty="0">
                <a:effectLst/>
              </a:rPr>
              <a:t> (fula), </a:t>
            </a:r>
            <a:r>
              <a:rPr lang="es-ES" sz="2400" dirty="0" err="1">
                <a:effectLst/>
              </a:rPr>
              <a:t>iggawen</a:t>
            </a:r>
            <a:r>
              <a:rPr lang="es-ES" sz="2400" dirty="0">
                <a:effectLst/>
              </a:rPr>
              <a:t> en </a:t>
            </a:r>
            <a:r>
              <a:rPr lang="es-ES" sz="2400" dirty="0" err="1">
                <a:effectLst/>
              </a:rPr>
              <a:t>hassaniyan</a:t>
            </a:r>
            <a:r>
              <a:rPr lang="es-ES" sz="2400" dirty="0">
                <a:effectLst/>
              </a:rPr>
              <a:t>, </a:t>
            </a:r>
            <a:r>
              <a:rPr lang="es-ES" sz="2400" dirty="0" err="1">
                <a:effectLst/>
              </a:rPr>
              <a:t>arokin</a:t>
            </a:r>
            <a:r>
              <a:rPr lang="es-ES" sz="2400" dirty="0">
                <a:effectLst/>
              </a:rPr>
              <a:t> en yoruba, y </a:t>
            </a:r>
            <a:r>
              <a:rPr lang="es-ES" sz="2400" dirty="0" err="1">
                <a:effectLst/>
              </a:rPr>
              <a:t>diari</a:t>
            </a:r>
            <a:r>
              <a:rPr lang="es-ES" sz="2400" dirty="0">
                <a:effectLst/>
              </a:rPr>
              <a:t> o </a:t>
            </a:r>
            <a:r>
              <a:rPr lang="es-ES" sz="2400" dirty="0" err="1">
                <a:effectLst/>
              </a:rPr>
              <a:t>gesere</a:t>
            </a:r>
            <a:r>
              <a:rPr lang="es-ES" sz="2400" dirty="0">
                <a:effectLst/>
              </a:rPr>
              <a:t> en </a:t>
            </a:r>
            <a:r>
              <a:rPr lang="es-ES" sz="2400" dirty="0" err="1">
                <a:effectLst/>
              </a:rPr>
              <a:t>soninke</a:t>
            </a:r>
            <a:r>
              <a:rPr lang="en-US" sz="2400" dirty="0"/>
              <a:t>. </a:t>
            </a:r>
          </a:p>
        </p:txBody>
      </p:sp>
      <p:sp>
        <p:nvSpPr>
          <p:cNvPr id="105" name="Arc 104">
            <a:extLst>
              <a:ext uri="{FF2B5EF4-FFF2-40B4-BE49-F238E27FC236}">
                <a16:creationId xmlns:a16="http://schemas.microsoft.com/office/drawing/2014/main" xmlns="" id="{533DF362-939D-4EEE-8DC4-6B54607E56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xmlns=""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xmlns=""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xmlns=""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xmlns=""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xmlns="" id="{A507D2DF-0C99-4EBD-8C41-C66619ED5F7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6397033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xmlns="" id="{8D941ED3-20A0-4644-99BE-9B5013579F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xmlns=""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xmlns=""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xmlns=""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xmlns="" id="{707A01FA-2283-42D9-9837-EAF33BAD349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xmlns="" id="{4F3D5561-76DE-45E2-9799-53D6DA9EFB24}"/>
              </a:ext>
            </a:extLst>
          </p:cNvPr>
          <p:cNvSpPr txBox="1"/>
          <p:nvPr/>
        </p:nvSpPr>
        <p:spPr>
          <a:xfrm>
            <a:off x="235341" y="2767280"/>
            <a:ext cx="3244977" cy="1323439"/>
          </a:xfrm>
          <a:prstGeom prst="rect">
            <a:avLst/>
          </a:prstGeom>
          <a:noFill/>
        </p:spPr>
        <p:txBody>
          <a:bodyPr wrap="square">
            <a:spAutoFit/>
          </a:bodyPr>
          <a:lstStyle/>
          <a:p>
            <a:r>
              <a:rPr lang="en-US" sz="4000" dirty="0" err="1">
                <a:solidFill>
                  <a:srgbClr val="35475C"/>
                </a:solidFill>
                <a:latin typeface="Arial Black" panose="020B0A04020102020204" pitchFamily="34" charset="0"/>
              </a:rPr>
              <a:t>Qué</a:t>
            </a:r>
            <a:r>
              <a:rPr lang="en-US" sz="4000" dirty="0">
                <a:solidFill>
                  <a:srgbClr val="35475C"/>
                </a:solidFill>
                <a:latin typeface="Arial Black" panose="020B0A04020102020204" pitchFamily="34" charset="0"/>
              </a:rPr>
              <a:t> es un Griot</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3965719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xmlns="" id="{460B0EFB-53ED-4F35-B05D-F658EA021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458" name="Picture 2" descr="Griot - Wikipedia, la enciclopedia libre">
            <a:extLst>
              <a:ext uri="{FF2B5EF4-FFF2-40B4-BE49-F238E27FC236}">
                <a16:creationId xmlns:a16="http://schemas.microsoft.com/office/drawing/2014/main" xmlns="" id="{26D68D38-626A-4081-A391-34A622E807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76" b="-1"/>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6" name="!!Arc">
            <a:extLst>
              <a:ext uri="{FF2B5EF4-FFF2-40B4-BE49-F238E27FC236}">
                <a16:creationId xmlns:a16="http://schemas.microsoft.com/office/drawing/2014/main" xmlns="" id="{835EF3DD-7D43-4A27-8967-A92FD8CC93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9" name="Rectangle 798">
            <a:extLst>
              <a:ext uri="{FF2B5EF4-FFF2-40B4-BE49-F238E27FC236}">
                <a16:creationId xmlns:a16="http://schemas.microsoft.com/office/drawing/2014/main" xmlns=""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xmlns="" id="{27D8DDC0-E570-4532-A0F1-120FDC56E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pic>
        <p:nvPicPr>
          <p:cNvPr id="23" name="Graphic 22">
            <a:extLst>
              <a:ext uri="{FF2B5EF4-FFF2-40B4-BE49-F238E27FC236}">
                <a16:creationId xmlns:a16="http://schemas.microsoft.com/office/drawing/2014/main" xmlns="" id="{A507D2DF-0C99-4EBD-8C41-C66619ED5F7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374639" y="152449"/>
            <a:ext cx="462675" cy="709197"/>
          </a:xfrm>
          <a:prstGeom prst="rect">
            <a:avLst/>
          </a:prstGeom>
        </p:spPr>
      </p:pic>
      <p:sp>
        <p:nvSpPr>
          <p:cNvPr id="8" name="CuadroTexto 7">
            <a:extLst>
              <a:ext uri="{FF2B5EF4-FFF2-40B4-BE49-F238E27FC236}">
                <a16:creationId xmlns:a16="http://schemas.microsoft.com/office/drawing/2014/main" xmlns="" id="{764D62B8-C6A3-4C06-9AB5-C7AD926F7F74}"/>
              </a:ext>
            </a:extLst>
          </p:cNvPr>
          <p:cNvSpPr txBox="1"/>
          <p:nvPr/>
        </p:nvSpPr>
        <p:spPr>
          <a:xfrm>
            <a:off x="5109388" y="507046"/>
            <a:ext cx="6265250" cy="6350953"/>
          </a:xfrm>
          <a:prstGeom prst="rect">
            <a:avLst/>
          </a:prstGeom>
        </p:spPr>
        <p:txBody>
          <a:bodyPr vert="horz" lIns="91440" tIns="45720" rIns="91440" bIns="45720" rtlCol="0">
            <a:normAutofit fontScale="85000" lnSpcReduction="10000"/>
          </a:bodyPr>
          <a:lstStyle/>
          <a:p>
            <a:pPr>
              <a:lnSpc>
                <a:spcPct val="90000"/>
              </a:lnSpc>
              <a:spcAft>
                <a:spcPts val="1200"/>
              </a:spcAft>
            </a:pPr>
            <a:r>
              <a:rPr lang="es-ES" sz="2000" dirty="0"/>
              <a:t>Un historiador, narrador, cantor de alabanzas, poeta o músico de África Occidental es conocido como </a:t>
            </a:r>
            <a:r>
              <a:rPr lang="es-ES" sz="2000" dirty="0" err="1"/>
              <a:t>griot</a:t>
            </a:r>
            <a:r>
              <a:rPr lang="es-ES" sz="2000" dirty="0"/>
              <a:t>.</a:t>
            </a:r>
          </a:p>
          <a:p>
            <a:pPr>
              <a:lnSpc>
                <a:spcPct val="90000"/>
              </a:lnSpc>
              <a:spcAft>
                <a:spcPts val="1200"/>
              </a:spcAft>
            </a:pPr>
            <a:r>
              <a:rPr lang="es-ES" sz="2000" dirty="0"/>
              <a:t>El </a:t>
            </a:r>
            <a:r>
              <a:rPr lang="es-ES" sz="2000" dirty="0" err="1"/>
              <a:t>griot</a:t>
            </a:r>
            <a:r>
              <a:rPr lang="es-ES" sz="2000" dirty="0"/>
              <a:t> es un depositario de la tradición oral y suele ser considerado un líder debido a su papel como consejero de las figuras reales.</a:t>
            </a:r>
          </a:p>
          <a:p>
            <a:pPr>
              <a:lnSpc>
                <a:spcPct val="90000"/>
              </a:lnSpc>
              <a:spcAft>
                <a:spcPts val="1200"/>
              </a:spcAft>
            </a:pPr>
            <a:r>
              <a:rPr lang="es-ES" sz="2000" dirty="0"/>
              <a:t>Debido a la primera de estas dos funciones, a veces se les denomina bardo.</a:t>
            </a:r>
          </a:p>
          <a:p>
            <a:pPr>
              <a:lnSpc>
                <a:spcPct val="90000"/>
              </a:lnSpc>
              <a:spcAft>
                <a:spcPts val="1200"/>
              </a:spcAft>
            </a:pPr>
            <a:r>
              <a:rPr lang="es-ES" sz="2000" dirty="0"/>
              <a:t>Los </a:t>
            </a:r>
            <a:r>
              <a:rPr lang="es-ES" sz="2000" dirty="0" err="1"/>
              <a:t>griots</a:t>
            </a:r>
            <a:r>
              <a:rPr lang="es-ES" sz="2000" dirty="0"/>
              <a:t> aparecieron por primera vez en el siglo XIII en el imperio mande de Malí. Durante siglos, han contado y recontado la historia del imperio, preservando sus historias y tradiciones.</a:t>
            </a:r>
          </a:p>
          <a:p>
            <a:pPr>
              <a:lnSpc>
                <a:spcPct val="90000"/>
              </a:lnSpc>
              <a:spcAft>
                <a:spcPts val="1200"/>
              </a:spcAft>
            </a:pPr>
            <a:r>
              <a:rPr lang="es-ES" sz="2000" dirty="0"/>
              <a:t>A pesar de su reputación como cantantes de alabanzas, los </a:t>
            </a:r>
            <a:r>
              <a:rPr lang="es-ES" sz="2000" dirty="0" err="1"/>
              <a:t>griots</a:t>
            </a:r>
            <a:r>
              <a:rPr lang="es-ES" sz="2000" dirty="0"/>
              <a:t> pueden utilizar su destreza vocal para chismes, sátiras y comentarios políticos. Los </a:t>
            </a:r>
            <a:r>
              <a:rPr lang="es-ES" sz="2000" dirty="0" err="1"/>
              <a:t>griots</a:t>
            </a:r>
            <a:r>
              <a:rPr lang="es-ES" sz="2000" dirty="0"/>
              <a:t> se encuentran hoy en día en muchas partes de África Occidental y pertenecen a diversos grupos étnicos.</a:t>
            </a:r>
          </a:p>
          <a:p>
            <a:pPr>
              <a:lnSpc>
                <a:spcPct val="90000"/>
              </a:lnSpc>
              <a:spcAft>
                <a:spcPts val="1200"/>
              </a:spcAft>
            </a:pPr>
            <a:r>
              <a:rPr lang="es-ES" sz="2000" dirty="0"/>
              <a:t>Los </a:t>
            </a:r>
            <a:r>
              <a:rPr lang="es-ES" sz="2000" dirty="0" err="1"/>
              <a:t>griots</a:t>
            </a:r>
            <a:r>
              <a:rPr lang="es-ES" sz="2000" dirty="0"/>
              <a:t> son una casta endogámica, lo que significa que la mayoría de ellos sólo se casan con otros </a:t>
            </a:r>
            <a:r>
              <a:rPr lang="es-ES" sz="2000" dirty="0" err="1"/>
              <a:t>griots</a:t>
            </a:r>
            <a:r>
              <a:rPr lang="es-ES" sz="2000" dirty="0"/>
              <a:t>. Transmiten la tradición de contar historias de generación en generación. Cada familia aristocrática de </a:t>
            </a:r>
            <a:r>
              <a:rPr lang="es-ES" sz="2000" dirty="0" err="1"/>
              <a:t>griots</a:t>
            </a:r>
            <a:r>
              <a:rPr lang="es-ES" sz="2000" dirty="0"/>
              <a:t> estaba acompañada por una familia de mayor rango de reyes guerreros o emperadores. Ningún </a:t>
            </a:r>
            <a:r>
              <a:rPr lang="es-ES" sz="2000" dirty="0" err="1"/>
              <a:t>griot</a:t>
            </a:r>
            <a:r>
              <a:rPr lang="es-ES" sz="2000" dirty="0"/>
              <a:t> puede existir sin un rey, y ningún rey puede existir sin un </a:t>
            </a:r>
            <a:r>
              <a:rPr lang="es-ES" sz="2000" dirty="0" err="1"/>
              <a:t>griot</a:t>
            </a:r>
            <a:r>
              <a:rPr lang="es-ES" sz="2000" dirty="0"/>
              <a:t>. El rey, por su parte, puede prestar su </a:t>
            </a:r>
            <a:r>
              <a:rPr lang="es-ES" sz="2000" dirty="0" err="1"/>
              <a:t>griot</a:t>
            </a:r>
            <a:r>
              <a:rPr lang="es-ES" sz="2000" dirty="0"/>
              <a:t> a otro rey. La mayoría de los pueblos también tenían un </a:t>
            </a:r>
            <a:r>
              <a:rPr lang="es-ES" sz="2000" dirty="0" err="1"/>
              <a:t>griot</a:t>
            </a:r>
            <a:r>
              <a:rPr lang="es-ES" sz="2000" dirty="0"/>
              <a:t> que contaba historias sobre nacimientos, muertes, matrimonios, batallas, cacerías, asuntos y otros acontecimientos</a:t>
            </a:r>
            <a:r>
              <a:rPr lang="en-US" sz="2000" dirty="0"/>
              <a:t>.</a:t>
            </a:r>
          </a:p>
          <a:p>
            <a:pPr>
              <a:lnSpc>
                <a:spcPct val="90000"/>
              </a:lnSpc>
              <a:spcAft>
                <a:spcPts val="1200"/>
              </a:spcAft>
            </a:pPr>
            <a:endParaRPr lang="en-US" sz="2000" dirty="0"/>
          </a:p>
          <a:p>
            <a:pPr>
              <a:lnSpc>
                <a:spcPct val="90000"/>
              </a:lnSpc>
              <a:spcAft>
                <a:spcPts val="1200"/>
              </a:spcAft>
            </a:pPr>
            <a:r>
              <a:rPr lang="en-US" sz="2000" dirty="0"/>
              <a:t>(</a:t>
            </a:r>
            <a:r>
              <a:rPr lang="en-US" sz="2000" dirty="0" err="1"/>
              <a:t>Todos</a:t>
            </a:r>
            <a:r>
              <a:rPr lang="en-US" sz="2000" dirty="0"/>
              <a:t> </a:t>
            </a:r>
            <a:r>
              <a:rPr lang="en-US" sz="2000" dirty="0" err="1"/>
              <a:t>los</a:t>
            </a:r>
            <a:r>
              <a:rPr lang="en-US" sz="2000" dirty="0"/>
              <a:t> </a:t>
            </a:r>
            <a:r>
              <a:rPr lang="en-US" sz="2000" dirty="0" err="1"/>
              <a:t>cuentos</a:t>
            </a:r>
            <a:r>
              <a:rPr lang="en-US" sz="2000" dirty="0"/>
              <a:t> buenos, 2018)</a:t>
            </a:r>
          </a:p>
        </p:txBody>
      </p:sp>
    </p:spTree>
    <p:extLst>
      <p:ext uri="{BB962C8B-B14F-4D97-AF65-F5344CB8AC3E}">
        <p14:creationId xmlns:p14="http://schemas.microsoft.com/office/powerpoint/2010/main" val="28456103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xmlns="" id="{8D941ED3-20A0-4644-99BE-9B5013579F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xmlns=""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xmlns=""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xmlns=""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xmlns="" id="{707A01FA-2283-42D9-9837-EAF33BAD349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xmlns="" id="{4F3D5561-76DE-45E2-9799-53D6DA9EFB24}"/>
              </a:ext>
            </a:extLst>
          </p:cNvPr>
          <p:cNvSpPr txBox="1"/>
          <p:nvPr/>
        </p:nvSpPr>
        <p:spPr>
          <a:xfrm>
            <a:off x="235341" y="2767280"/>
            <a:ext cx="3244977" cy="1323439"/>
          </a:xfrm>
          <a:prstGeom prst="rect">
            <a:avLst/>
          </a:prstGeom>
          <a:noFill/>
        </p:spPr>
        <p:txBody>
          <a:bodyPr wrap="square">
            <a:spAutoFit/>
          </a:bodyPr>
          <a:lstStyle/>
          <a:p>
            <a:r>
              <a:rPr lang="en-US" sz="4000" dirty="0">
                <a:solidFill>
                  <a:srgbClr val="35475C"/>
                </a:solidFill>
                <a:latin typeface="Arial Black" panose="020B0A04020102020204" pitchFamily="34" charset="0"/>
              </a:rPr>
              <a:t>Griots y </a:t>
            </a:r>
            <a:r>
              <a:rPr lang="en-US" sz="4000" dirty="0" err="1">
                <a:solidFill>
                  <a:srgbClr val="35475C"/>
                </a:solidFill>
                <a:latin typeface="Arial Black" panose="020B0A04020102020204" pitchFamily="34" charset="0"/>
              </a:rPr>
              <a:t>música</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29142701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xmlns="" id="{F50B82CC-7B20-45D4-BB0D-1F1DCA0CA45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pic>
        <p:nvPicPr>
          <p:cNvPr id="28" name="Graphic 27">
            <a:extLst>
              <a:ext uri="{FF2B5EF4-FFF2-40B4-BE49-F238E27FC236}">
                <a16:creationId xmlns:a16="http://schemas.microsoft.com/office/drawing/2014/main" xmlns="" id="{5D44FCDC-A949-482E-B4E3-6D6E5F4E65B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374639" y="152449"/>
            <a:ext cx="462675" cy="709197"/>
          </a:xfrm>
          <a:prstGeom prst="rect">
            <a:avLst/>
          </a:prstGeom>
        </p:spPr>
      </p:pic>
      <p:graphicFrame>
        <p:nvGraphicFramePr>
          <p:cNvPr id="4" name="Table 4">
            <a:extLst>
              <a:ext uri="{FF2B5EF4-FFF2-40B4-BE49-F238E27FC236}">
                <a16:creationId xmlns:a16="http://schemas.microsoft.com/office/drawing/2014/main" xmlns="" id="{E4F69498-219E-46A8-BB3B-903FA97A2AC3}"/>
              </a:ext>
            </a:extLst>
          </p:cNvPr>
          <p:cNvGraphicFramePr>
            <a:graphicFrameLocks noGrp="1"/>
          </p:cNvGraphicFramePr>
          <p:nvPr>
            <p:extLst>
              <p:ext uri="{D42A27DB-BD31-4B8C-83A1-F6EECF244321}">
                <p14:modId xmlns:p14="http://schemas.microsoft.com/office/powerpoint/2010/main" val="74945286"/>
              </p:ext>
            </p:extLst>
          </p:nvPr>
        </p:nvGraphicFramePr>
        <p:xfrm>
          <a:off x="1363132" y="973117"/>
          <a:ext cx="9609668" cy="5616787"/>
        </p:xfrm>
        <a:graphic>
          <a:graphicData uri="http://schemas.openxmlformats.org/drawingml/2006/table">
            <a:tbl>
              <a:tblPr firstRow="1" bandRow="1">
                <a:tableStyleId>{21E4AEA4-8DFA-4A89-87EB-49C32662AFE0}</a:tableStyleId>
              </a:tblPr>
              <a:tblGrid>
                <a:gridCol w="2402417">
                  <a:extLst>
                    <a:ext uri="{9D8B030D-6E8A-4147-A177-3AD203B41FA5}">
                      <a16:colId xmlns:a16="http://schemas.microsoft.com/office/drawing/2014/main" xmlns="" val="4150462349"/>
                    </a:ext>
                  </a:extLst>
                </a:gridCol>
                <a:gridCol w="2402417">
                  <a:extLst>
                    <a:ext uri="{9D8B030D-6E8A-4147-A177-3AD203B41FA5}">
                      <a16:colId xmlns:a16="http://schemas.microsoft.com/office/drawing/2014/main" xmlns="" val="1414235333"/>
                    </a:ext>
                  </a:extLst>
                </a:gridCol>
                <a:gridCol w="2402417">
                  <a:extLst>
                    <a:ext uri="{9D8B030D-6E8A-4147-A177-3AD203B41FA5}">
                      <a16:colId xmlns:a16="http://schemas.microsoft.com/office/drawing/2014/main" xmlns="" val="2812861711"/>
                    </a:ext>
                  </a:extLst>
                </a:gridCol>
                <a:gridCol w="2402417">
                  <a:extLst>
                    <a:ext uri="{9D8B030D-6E8A-4147-A177-3AD203B41FA5}">
                      <a16:colId xmlns:a16="http://schemas.microsoft.com/office/drawing/2014/main" xmlns="" val="3102778799"/>
                    </a:ext>
                  </a:extLst>
                </a:gridCol>
              </a:tblGrid>
              <a:tr h="1075267">
                <a:tc>
                  <a:txBody>
                    <a:bodyPr/>
                    <a:lstStyle/>
                    <a:p>
                      <a:r>
                        <a:rPr lang="es-ES" dirty="0"/>
                        <a:t>Al finalizar con éxito este módulo, los alumnos adultos serán capaces de ...</a:t>
                      </a:r>
                      <a:r>
                        <a:rPr lang="en-US" dirty="0"/>
                        <a:t> </a:t>
                      </a:r>
                      <a:endParaRPr lang="en-IE" dirty="0"/>
                    </a:p>
                  </a:txBody>
                  <a:tcPr/>
                </a:tc>
                <a:tc>
                  <a:txBody>
                    <a:bodyPr/>
                    <a:lstStyle/>
                    <a:p>
                      <a:pPr algn="ctr"/>
                      <a:endParaRPr lang="en-US" dirty="0"/>
                    </a:p>
                    <a:p>
                      <a:pPr algn="ctr"/>
                      <a:r>
                        <a:rPr lang="en-US" dirty="0" err="1"/>
                        <a:t>Conocimientos</a:t>
                      </a:r>
                      <a:r>
                        <a:rPr lang="en-US" dirty="0"/>
                        <a:t> </a:t>
                      </a:r>
                      <a:endParaRPr lang="en-IE" dirty="0"/>
                    </a:p>
                  </a:txBody>
                  <a:tcPr/>
                </a:tc>
                <a:tc>
                  <a:txBody>
                    <a:bodyPr/>
                    <a:lstStyle/>
                    <a:p>
                      <a:pPr algn="ctr"/>
                      <a:endParaRPr lang="en-US" dirty="0"/>
                    </a:p>
                    <a:p>
                      <a:pPr algn="ctr"/>
                      <a:r>
                        <a:rPr lang="en-US" dirty="0" err="1"/>
                        <a:t>Habilidades</a:t>
                      </a:r>
                      <a:r>
                        <a:rPr lang="en-US" dirty="0"/>
                        <a:t> </a:t>
                      </a:r>
                      <a:endParaRPr lang="en-IE" dirty="0"/>
                    </a:p>
                  </a:txBody>
                  <a:tcPr/>
                </a:tc>
                <a:tc>
                  <a:txBody>
                    <a:bodyPr/>
                    <a:lstStyle/>
                    <a:p>
                      <a:pPr algn="ctr"/>
                      <a:endParaRPr lang="en-US" dirty="0"/>
                    </a:p>
                    <a:p>
                      <a:pPr algn="ctr"/>
                      <a:r>
                        <a:rPr lang="en-US" dirty="0" err="1"/>
                        <a:t>Actitudes</a:t>
                      </a:r>
                      <a:r>
                        <a:rPr lang="en-US" dirty="0"/>
                        <a:t> </a:t>
                      </a:r>
                      <a:endParaRPr lang="en-IE" dirty="0"/>
                    </a:p>
                  </a:txBody>
                  <a:tcPr/>
                </a:tc>
                <a:extLst>
                  <a:ext uri="{0D108BD9-81ED-4DB2-BD59-A6C34878D82A}">
                    <a16:rowId xmlns:a16="http://schemas.microsoft.com/office/drawing/2014/main" xmlns="" val="190821590"/>
                  </a:ext>
                </a:extLst>
              </a:tr>
              <a:tr h="1075267">
                <a:tc>
                  <a:txBody>
                    <a:bodyPr/>
                    <a:lstStyle/>
                    <a:p>
                      <a:endParaRPr lang="en-IE"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sz="1600" kern="1200" dirty="0">
                          <a:solidFill>
                            <a:schemeClr val="dk1"/>
                          </a:solidFill>
                          <a:effectLst/>
                          <a:latin typeface="+mn-lt"/>
                          <a:ea typeface="+mn-ea"/>
                          <a:cs typeface="+mn-cs"/>
                        </a:rPr>
                        <a:t>Conocimiento básico de los antecedentes de la narración africana</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err="1">
                          <a:solidFill>
                            <a:schemeClr val="dk1"/>
                          </a:solidFill>
                          <a:effectLst/>
                          <a:latin typeface="+mn-lt"/>
                          <a:ea typeface="+mn-ea"/>
                          <a:cs typeface="+mn-cs"/>
                        </a:rPr>
                        <a:t>Discutir</a:t>
                      </a:r>
                      <a:r>
                        <a:rPr lang="en-IE" sz="1600" kern="1200" dirty="0">
                          <a:solidFill>
                            <a:schemeClr val="dk1"/>
                          </a:solidFill>
                          <a:effectLst/>
                          <a:latin typeface="+mn-lt"/>
                          <a:ea typeface="+mn-ea"/>
                          <a:cs typeface="+mn-cs"/>
                        </a:rPr>
                        <a:t> la </a:t>
                      </a:r>
                      <a:r>
                        <a:rPr lang="en-IE" sz="1600" kern="1200" dirty="0" err="1">
                          <a:solidFill>
                            <a:schemeClr val="dk1"/>
                          </a:solidFill>
                          <a:effectLst/>
                          <a:latin typeface="+mn-lt"/>
                          <a:ea typeface="+mn-ea"/>
                          <a:cs typeface="+mn-cs"/>
                        </a:rPr>
                        <a:t>importancia</a:t>
                      </a:r>
                      <a:r>
                        <a:rPr lang="en-IE" sz="1600" kern="1200" dirty="0">
                          <a:solidFill>
                            <a:schemeClr val="dk1"/>
                          </a:solidFill>
                          <a:effectLst/>
                          <a:latin typeface="+mn-lt"/>
                          <a:ea typeface="+mn-ea"/>
                          <a:cs typeface="+mn-cs"/>
                        </a:rPr>
                        <a:t> de </a:t>
                      </a:r>
                      <a:r>
                        <a:rPr lang="en-IE" sz="1600" kern="1200" dirty="0" err="1">
                          <a:solidFill>
                            <a:schemeClr val="dk1"/>
                          </a:solidFill>
                          <a:effectLst/>
                          <a:latin typeface="+mn-lt"/>
                          <a:ea typeface="+mn-ea"/>
                          <a:cs typeface="+mn-cs"/>
                        </a:rPr>
                        <a:t>contar</a:t>
                      </a:r>
                      <a:r>
                        <a:rPr lang="en-IE" sz="1600" kern="1200" dirty="0">
                          <a:solidFill>
                            <a:schemeClr val="dk1"/>
                          </a:solidFill>
                          <a:effectLst/>
                          <a:latin typeface="+mn-lt"/>
                          <a:ea typeface="+mn-ea"/>
                          <a:cs typeface="+mn-cs"/>
                        </a:rPr>
                        <a:t> </a:t>
                      </a:r>
                      <a:r>
                        <a:rPr lang="en-IE" sz="1600" kern="1200" dirty="0" err="1">
                          <a:solidFill>
                            <a:schemeClr val="dk1"/>
                          </a:solidFill>
                          <a:effectLst/>
                          <a:latin typeface="+mn-lt"/>
                          <a:ea typeface="+mn-ea"/>
                          <a:cs typeface="+mn-cs"/>
                        </a:rPr>
                        <a:t>historias</a:t>
                      </a:r>
                      <a:r>
                        <a:rPr lang="en-IE" sz="1600" kern="1200" dirty="0">
                          <a:solidFill>
                            <a:schemeClr val="dk1"/>
                          </a:solidFill>
                          <a:effectLst/>
                          <a:latin typeface="+mn-lt"/>
                          <a:ea typeface="+mn-ea"/>
                          <a:cs typeface="+mn-cs"/>
                        </a:rPr>
                        <a:t> para </a:t>
                      </a:r>
                      <a:r>
                        <a:rPr lang="en-IE" sz="1600" kern="1200" dirty="0" err="1">
                          <a:solidFill>
                            <a:schemeClr val="dk1"/>
                          </a:solidFill>
                          <a:effectLst/>
                          <a:latin typeface="+mn-lt"/>
                          <a:ea typeface="+mn-ea"/>
                          <a:cs typeface="+mn-cs"/>
                        </a:rPr>
                        <a:t>preservar</a:t>
                      </a:r>
                      <a:r>
                        <a:rPr lang="en-IE" sz="1600" kern="1200" dirty="0">
                          <a:solidFill>
                            <a:schemeClr val="dk1"/>
                          </a:solidFill>
                          <a:effectLst/>
                          <a:latin typeface="+mn-lt"/>
                          <a:ea typeface="+mn-ea"/>
                          <a:cs typeface="+mn-cs"/>
                        </a:rPr>
                        <a:t> la </a:t>
                      </a:r>
                      <a:r>
                        <a:rPr lang="en-IE" sz="1600" kern="1200" dirty="0" err="1">
                          <a:solidFill>
                            <a:schemeClr val="dk1"/>
                          </a:solidFill>
                          <a:effectLst/>
                          <a:latin typeface="+mn-lt"/>
                          <a:ea typeface="+mn-ea"/>
                          <a:cs typeface="+mn-cs"/>
                        </a:rPr>
                        <a:t>cultura</a:t>
                      </a:r>
                      <a:endParaRPr lang="en-IE"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sz="1600" kern="1200" dirty="0">
                          <a:solidFill>
                            <a:schemeClr val="dk1"/>
                          </a:solidFill>
                          <a:effectLst/>
                          <a:latin typeface="+mn-lt"/>
                          <a:ea typeface="+mn-ea"/>
                          <a:cs typeface="+mn-cs"/>
                        </a:rPr>
                        <a:t>Apertura para conocer el significado cultural de la narración africana </a:t>
                      </a:r>
                    </a:p>
                  </a:txBody>
                  <a:tcPr/>
                </a:tc>
                <a:extLst>
                  <a:ext uri="{0D108BD9-81ED-4DB2-BD59-A6C34878D82A}">
                    <a16:rowId xmlns:a16="http://schemas.microsoft.com/office/drawing/2014/main" xmlns="" val="1888922330"/>
                  </a:ext>
                </a:extLst>
              </a:tr>
              <a:tr h="1075267">
                <a:tc>
                  <a:txBody>
                    <a:bodyPr/>
                    <a:lstStyle/>
                    <a:p>
                      <a:endParaRPr lang="en-I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sz="1600" kern="1200" dirty="0">
                          <a:solidFill>
                            <a:schemeClr val="dk1"/>
                          </a:solidFill>
                          <a:effectLst/>
                          <a:latin typeface="+mn-lt"/>
                          <a:ea typeface="+mn-ea"/>
                          <a:cs typeface="+mn-cs"/>
                        </a:rPr>
                        <a:t>Conocimiento básico de las historias africanas </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sz="1600" kern="1200" dirty="0">
                          <a:solidFill>
                            <a:schemeClr val="dk1"/>
                          </a:solidFill>
                          <a:effectLst/>
                          <a:latin typeface="+mn-lt"/>
                          <a:ea typeface="+mn-ea"/>
                          <a:cs typeface="+mn-cs"/>
                        </a:rPr>
                        <a:t>Describir el papel del </a:t>
                      </a:r>
                      <a:r>
                        <a:rPr lang="es-ES" sz="1600" kern="1200" dirty="0" err="1">
                          <a:solidFill>
                            <a:schemeClr val="dk1"/>
                          </a:solidFill>
                          <a:effectLst/>
                          <a:latin typeface="+mn-lt"/>
                          <a:ea typeface="+mn-ea"/>
                          <a:cs typeface="+mn-cs"/>
                        </a:rPr>
                        <a:t>Griot</a:t>
                      </a:r>
                      <a:r>
                        <a:rPr lang="es-ES" sz="1600" kern="1200" dirty="0">
                          <a:solidFill>
                            <a:schemeClr val="dk1"/>
                          </a:solidFill>
                          <a:effectLst/>
                          <a:latin typeface="+mn-lt"/>
                          <a:ea typeface="+mn-ea"/>
                          <a:cs typeface="+mn-cs"/>
                        </a:rPr>
                        <a:t> en la narración africana</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sz="1600" kern="1200" dirty="0">
                          <a:solidFill>
                            <a:schemeClr val="dk1"/>
                          </a:solidFill>
                          <a:effectLst/>
                          <a:latin typeface="+mn-lt"/>
                          <a:ea typeface="+mn-ea"/>
                          <a:cs typeface="+mn-cs"/>
                        </a:rPr>
                        <a:t>Voluntad de reflejar los valores sociales de la cultura africana para comprender las generaciones de historias y </a:t>
                      </a:r>
                      <a:r>
                        <a:rPr lang="es-ES" sz="1600" kern="1200" dirty="0" smtClean="0">
                          <a:solidFill>
                            <a:schemeClr val="dk1"/>
                          </a:solidFill>
                          <a:effectLst/>
                          <a:latin typeface="+mn-lt"/>
                          <a:ea typeface="+mn-ea"/>
                          <a:cs typeface="+mn-cs"/>
                        </a:rPr>
                        <a:t>experiencias</a:t>
                      </a:r>
                      <a:endParaRPr lang="es-ES" sz="1600" kern="1200" dirty="0">
                        <a:solidFill>
                          <a:schemeClr val="dk1"/>
                        </a:solidFill>
                        <a:effectLst/>
                        <a:latin typeface="+mn-lt"/>
                        <a:ea typeface="+mn-ea"/>
                        <a:cs typeface="+mn-cs"/>
                      </a:endParaRPr>
                    </a:p>
                  </a:txBody>
                  <a:tcPr/>
                </a:tc>
                <a:extLst>
                  <a:ext uri="{0D108BD9-81ED-4DB2-BD59-A6C34878D82A}">
                    <a16:rowId xmlns:a16="http://schemas.microsoft.com/office/drawing/2014/main" xmlns="" val="3122784904"/>
                  </a:ext>
                </a:extLst>
              </a:tr>
              <a:tr h="1075267">
                <a:tc>
                  <a:txBody>
                    <a:bodyPr/>
                    <a:lstStyle/>
                    <a:p>
                      <a:endParaRPr lang="en-IE"/>
                    </a:p>
                  </a:txBody>
                  <a:tcPr/>
                </a:tc>
                <a:tc>
                  <a:txBody>
                    <a:bodyPr/>
                    <a:lstStyle/>
                    <a:p>
                      <a:pPr marL="285750" lvl="0" indent="-285750">
                        <a:buFont typeface="Courier New" panose="02070309020205020404" pitchFamily="49" charset="0"/>
                        <a:buChar char="o"/>
                      </a:pPr>
                      <a:r>
                        <a:rPr lang="es-ES" sz="1600" kern="1200" dirty="0">
                          <a:solidFill>
                            <a:schemeClr val="dk1"/>
                          </a:solidFill>
                          <a:effectLst/>
                          <a:latin typeface="+mn-lt"/>
                          <a:ea typeface="+mn-ea"/>
                          <a:cs typeface="+mn-cs"/>
                        </a:rPr>
                        <a:t>Conocimiento básico de un </a:t>
                      </a:r>
                      <a:r>
                        <a:rPr lang="es-ES" sz="1600" kern="1200" dirty="0" err="1">
                          <a:solidFill>
                            <a:schemeClr val="dk1"/>
                          </a:solidFill>
                          <a:effectLst/>
                          <a:latin typeface="+mn-lt"/>
                          <a:ea typeface="+mn-ea"/>
                          <a:cs typeface="+mn-cs"/>
                        </a:rPr>
                        <a:t>Griot</a:t>
                      </a:r>
                      <a:r>
                        <a:rPr lang="es-ES" sz="1600" kern="1200" dirty="0">
                          <a:solidFill>
                            <a:schemeClr val="dk1"/>
                          </a:solidFill>
                          <a:effectLst/>
                          <a:latin typeface="+mn-lt"/>
                          <a:ea typeface="+mn-ea"/>
                          <a:cs typeface="+mn-cs"/>
                        </a:rPr>
                        <a:t> como narrador, profesor y consejero </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sz="1600" kern="1200" dirty="0">
                          <a:solidFill>
                            <a:schemeClr val="dk1"/>
                          </a:solidFill>
                          <a:effectLst/>
                          <a:latin typeface="+mn-lt"/>
                          <a:ea typeface="+mn-ea"/>
                          <a:cs typeface="+mn-cs"/>
                        </a:rPr>
                        <a:t>Identificar los elementos y las características de la narración africana </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sz="1600" kern="1200" dirty="0">
                          <a:solidFill>
                            <a:schemeClr val="dk1"/>
                          </a:solidFill>
                          <a:effectLst/>
                          <a:latin typeface="+mn-lt"/>
                          <a:ea typeface="+mn-ea"/>
                          <a:cs typeface="+mn-cs"/>
                        </a:rPr>
                        <a:t>Apreciación de la experiencia participativa comunal de la narración africana y cómo contribuye a la cultura, la identidad y la </a:t>
                      </a:r>
                      <a:r>
                        <a:rPr lang="es-ES" sz="1600" kern="1200" dirty="0" smtClean="0">
                          <a:solidFill>
                            <a:schemeClr val="dk1"/>
                          </a:solidFill>
                          <a:effectLst/>
                          <a:latin typeface="+mn-lt"/>
                          <a:ea typeface="+mn-ea"/>
                          <a:cs typeface="+mn-cs"/>
                        </a:rPr>
                        <a:t>racionalidad</a:t>
                      </a:r>
                      <a:endParaRPr lang="es-ES" sz="1600" kern="1200" dirty="0">
                        <a:solidFill>
                          <a:schemeClr val="dk1"/>
                        </a:solidFill>
                        <a:effectLst/>
                        <a:latin typeface="+mn-lt"/>
                        <a:ea typeface="+mn-ea"/>
                        <a:cs typeface="+mn-cs"/>
                      </a:endParaRPr>
                    </a:p>
                  </a:txBody>
                  <a:tcPr/>
                </a:tc>
                <a:extLst>
                  <a:ext uri="{0D108BD9-81ED-4DB2-BD59-A6C34878D82A}">
                    <a16:rowId xmlns:a16="http://schemas.microsoft.com/office/drawing/2014/main" xmlns="" val="822328421"/>
                  </a:ext>
                </a:extLst>
              </a:tr>
            </a:tbl>
          </a:graphicData>
        </a:graphic>
      </p:graphicFrame>
      <p:pic>
        <p:nvPicPr>
          <p:cNvPr id="16" name="Picture 15" descr="Text&#10;&#10;Description automatically generated">
            <a:extLst>
              <a:ext uri="{FF2B5EF4-FFF2-40B4-BE49-F238E27FC236}">
                <a16:creationId xmlns:a16="http://schemas.microsoft.com/office/drawing/2014/main" xmlns="" id="{1F7BAF40-FC82-436C-976B-CAD2D83A3D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spTree>
    <p:extLst>
      <p:ext uri="{BB962C8B-B14F-4D97-AF65-F5344CB8AC3E}">
        <p14:creationId xmlns:p14="http://schemas.microsoft.com/office/powerpoint/2010/main" val="14200869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xmlns="" id="{DB304A14-32D0-4873-B914-423ED7B8DA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CuadroTexto 7">
            <a:extLst>
              <a:ext uri="{FF2B5EF4-FFF2-40B4-BE49-F238E27FC236}">
                <a16:creationId xmlns:a16="http://schemas.microsoft.com/office/drawing/2014/main" xmlns="" id="{764D62B8-C6A3-4C06-9AB5-C7AD926F7F74}"/>
              </a:ext>
            </a:extLst>
          </p:cNvPr>
          <p:cNvSpPr txBox="1"/>
          <p:nvPr/>
        </p:nvSpPr>
        <p:spPr>
          <a:xfrm>
            <a:off x="496111" y="338852"/>
            <a:ext cx="6125182" cy="5854886"/>
          </a:xfrm>
          <a:prstGeom prst="rect">
            <a:avLst/>
          </a:prstGeom>
        </p:spPr>
        <p:txBody>
          <a:bodyPr vert="horz" lIns="91440" tIns="45720" rIns="91440" bIns="45720" rtlCol="0">
            <a:normAutofit/>
          </a:bodyPr>
          <a:lstStyle/>
          <a:p>
            <a:pPr>
              <a:lnSpc>
                <a:spcPct val="90000"/>
              </a:lnSpc>
              <a:spcBef>
                <a:spcPts val="600"/>
              </a:spcBef>
              <a:spcAft>
                <a:spcPts val="600"/>
              </a:spcAft>
            </a:pPr>
            <a:r>
              <a:rPr lang="es-ES" sz="2000" dirty="0"/>
              <a:t>Los </a:t>
            </a:r>
            <a:r>
              <a:rPr lang="es-ES" sz="2000" dirty="0" err="1"/>
              <a:t>griots</a:t>
            </a:r>
            <a:r>
              <a:rPr lang="es-ES" sz="2000" dirty="0"/>
              <a:t> suelen ser hábiles instrumentistas, además de cantantes y comentaristas sociales.</a:t>
            </a:r>
          </a:p>
          <a:p>
            <a:pPr>
              <a:lnSpc>
                <a:spcPct val="90000"/>
              </a:lnSpc>
              <a:spcBef>
                <a:spcPts val="600"/>
              </a:spcBef>
              <a:spcAft>
                <a:spcPts val="600"/>
              </a:spcAft>
            </a:pPr>
            <a:r>
              <a:rPr lang="es-ES" sz="2000" dirty="0"/>
              <a:t>La </a:t>
            </a:r>
            <a:r>
              <a:rPr lang="es-ES" sz="2000" dirty="0" err="1"/>
              <a:t>kora</a:t>
            </a:r>
            <a:r>
              <a:rPr lang="es-ES" sz="2000" dirty="0"/>
              <a:t>, el </a:t>
            </a:r>
            <a:r>
              <a:rPr lang="es-ES" sz="2000" dirty="0" err="1"/>
              <a:t>khalam</a:t>
            </a:r>
            <a:r>
              <a:rPr lang="es-ES" sz="2000" dirty="0"/>
              <a:t> (o </a:t>
            </a:r>
            <a:r>
              <a:rPr lang="es-ES" sz="2000" dirty="0" err="1"/>
              <a:t>xalam</a:t>
            </a:r>
            <a:r>
              <a:rPr lang="es-ES" sz="2000" dirty="0"/>
              <a:t>), el </a:t>
            </a:r>
            <a:r>
              <a:rPr lang="es-ES" sz="2000" dirty="0" err="1"/>
              <a:t>goje</a:t>
            </a:r>
            <a:r>
              <a:rPr lang="es-ES" sz="2000" dirty="0"/>
              <a:t> (o </a:t>
            </a:r>
            <a:r>
              <a:rPr lang="es-ES" sz="2000" dirty="0" err="1"/>
              <a:t>n'ko</a:t>
            </a:r>
            <a:r>
              <a:rPr lang="es-ES" sz="2000" dirty="0"/>
              <a:t> en mandinga), el balafón, el </a:t>
            </a:r>
            <a:r>
              <a:rPr lang="es-ES" sz="2000" dirty="0" err="1"/>
              <a:t>junjung</a:t>
            </a:r>
            <a:r>
              <a:rPr lang="es-ES" sz="2000" dirty="0"/>
              <a:t> y el </a:t>
            </a:r>
            <a:r>
              <a:rPr lang="es-ES" sz="2000" dirty="0" err="1"/>
              <a:t>ngoni</a:t>
            </a:r>
            <a:r>
              <a:rPr lang="es-ES" sz="2000" dirty="0"/>
              <a:t> son algunos de sus instrumentos.</a:t>
            </a:r>
          </a:p>
          <a:p>
            <a:pPr>
              <a:lnSpc>
                <a:spcPct val="90000"/>
              </a:lnSpc>
              <a:spcBef>
                <a:spcPts val="600"/>
              </a:spcBef>
              <a:spcAft>
                <a:spcPts val="600"/>
              </a:spcAft>
            </a:pPr>
            <a:r>
              <a:rPr lang="es-ES" sz="2000" dirty="0"/>
              <a:t>La </a:t>
            </a:r>
            <a:r>
              <a:rPr lang="es-ES" sz="2000" dirty="0" err="1"/>
              <a:t>kora</a:t>
            </a:r>
            <a:r>
              <a:rPr lang="es-ES" sz="2000" dirty="0"/>
              <a:t> es un instrumento parecido a un laúd con un cuello largo y 21 cuerdas. El </a:t>
            </a:r>
            <a:r>
              <a:rPr lang="es-ES" sz="2000" dirty="0" err="1"/>
              <a:t>xalam</a:t>
            </a:r>
            <a:r>
              <a:rPr lang="es-ES" sz="2000" dirty="0"/>
              <a:t> es una variante de la </a:t>
            </a:r>
            <a:r>
              <a:rPr lang="es-ES" sz="2000" dirty="0" err="1"/>
              <a:t>kora</a:t>
            </a:r>
            <a:r>
              <a:rPr lang="es-ES" sz="2000" dirty="0"/>
              <a:t> que suele tener menos de cinco cuerdas. Ambos tienen cuerpos de calabaza que sirven de resonador. El </a:t>
            </a:r>
            <a:r>
              <a:rPr lang="es-ES" sz="2000" dirty="0" err="1"/>
              <a:t>ngoni</a:t>
            </a:r>
            <a:r>
              <a:rPr lang="es-ES" sz="2000" dirty="0"/>
              <a:t>, que tiene cinco o seis cuerdas, también es como estos dos instrumentos. El balafón es un tipo de xilófono de madera, mientras que el </a:t>
            </a:r>
            <a:r>
              <a:rPr lang="es-ES" sz="2000" dirty="0" err="1"/>
              <a:t>goje</a:t>
            </a:r>
            <a:r>
              <a:rPr lang="es-ES" sz="2000" dirty="0"/>
              <a:t> es un instrumento de cuerda que se toca con un arco, como un violín.</a:t>
            </a:r>
          </a:p>
          <a:p>
            <a:pPr>
              <a:lnSpc>
                <a:spcPct val="90000"/>
              </a:lnSpc>
              <a:spcBef>
                <a:spcPts val="600"/>
              </a:spcBef>
              <a:spcAft>
                <a:spcPts val="600"/>
              </a:spcAft>
            </a:pPr>
            <a:r>
              <a:rPr lang="es-ES" sz="2000" dirty="0"/>
              <a:t>La Enciclopedia Británica dice: "Los laúdes de punteo de África occidental, como el </a:t>
            </a:r>
            <a:r>
              <a:rPr lang="es-ES" sz="2000" dirty="0" err="1"/>
              <a:t>konting</a:t>
            </a:r>
            <a:r>
              <a:rPr lang="es-ES" sz="2000" dirty="0"/>
              <a:t>, el </a:t>
            </a:r>
            <a:r>
              <a:rPr lang="es-ES" sz="2000" dirty="0" err="1"/>
              <a:t>khalam</a:t>
            </a:r>
            <a:r>
              <a:rPr lang="es-ES" sz="2000" dirty="0"/>
              <a:t> y el </a:t>
            </a:r>
            <a:r>
              <a:rPr lang="es-ES" sz="2000" dirty="0" err="1"/>
              <a:t>nkoni</a:t>
            </a:r>
            <a:r>
              <a:rPr lang="es-ES" sz="2000" dirty="0"/>
              <a:t> (observados por Ibn </a:t>
            </a:r>
            <a:r>
              <a:rPr lang="es-ES" sz="2000" dirty="0" err="1"/>
              <a:t>Baah</a:t>
            </a:r>
            <a:r>
              <a:rPr lang="es-ES" sz="2000" dirty="0"/>
              <a:t> en 1353), pueden tener su origen en el antiguo Egipto. Se cree que el </a:t>
            </a:r>
            <a:r>
              <a:rPr lang="es-ES" sz="2000" dirty="0" err="1"/>
              <a:t>khalam</a:t>
            </a:r>
            <a:r>
              <a:rPr lang="es-ES" sz="2000" dirty="0"/>
              <a:t> es el antecesor del banjo. El </a:t>
            </a:r>
            <a:r>
              <a:rPr lang="es-ES" sz="2000" dirty="0" err="1"/>
              <a:t>ramkie</a:t>
            </a:r>
            <a:r>
              <a:rPr lang="es-ES" sz="2000" dirty="0"/>
              <a:t> de Sudáfrica es otro laúd de cuello largo".</a:t>
            </a:r>
            <a:endParaRPr lang="en-US" sz="2000" dirty="0"/>
          </a:p>
        </p:txBody>
      </p:sp>
      <p:pic>
        <p:nvPicPr>
          <p:cNvPr id="17412" name="Picture 4">
            <a:extLst>
              <a:ext uri="{FF2B5EF4-FFF2-40B4-BE49-F238E27FC236}">
                <a16:creationId xmlns:a16="http://schemas.microsoft.com/office/drawing/2014/main" xmlns="" id="{79CE7B1C-2405-4E8F-8559-39E1BA5E54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9119"/>
          <a:stretch/>
        </p:blipFill>
        <p:spPr bwMode="auto">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extLst>
            <a:ext uri="{909E8E84-426E-40DD-AFC4-6F175D3DCCD1}">
              <a14:hiddenFill xmlns:a14="http://schemas.microsoft.com/office/drawing/2010/main">
                <a:solidFill>
                  <a:srgbClr val="FFFFFF"/>
                </a:solidFill>
              </a14:hiddenFill>
            </a:ext>
          </a:extLst>
        </p:spPr>
      </p:pic>
      <p:sp>
        <p:nvSpPr>
          <p:cNvPr id="139" name="!!Oval">
            <a:extLst>
              <a:ext uri="{FF2B5EF4-FFF2-40B4-BE49-F238E27FC236}">
                <a16:creationId xmlns:a16="http://schemas.microsoft.com/office/drawing/2014/main" xmlns="" id="{1D460C86-854F-4FB3-ABC2-E823D8FEB9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1" name="!!Arc">
            <a:extLst>
              <a:ext uri="{FF2B5EF4-FFF2-40B4-BE49-F238E27FC236}">
                <a16:creationId xmlns:a16="http://schemas.microsoft.com/office/drawing/2014/main" xmlns="" id="{BB48116A-278A-4CC5-89D3-9DE8E8FF12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97" name="Rectangle 796">
            <a:extLst>
              <a:ext uri="{FF2B5EF4-FFF2-40B4-BE49-F238E27FC236}">
                <a16:creationId xmlns:a16="http://schemas.microsoft.com/office/drawing/2014/main" xmlns=""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xmlns=""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xmlns="" id="{27D8DDC0-E570-4532-A0F1-120FDC56E7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xmlns=""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xmlns="" id="{A507D2DF-0C99-4EBD-8C41-C66619ED5F7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39951806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xmlns="" id="{8D941ED3-20A0-4644-99BE-9B5013579F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xmlns=""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xmlns=""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xmlns=""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xmlns="" id="{707A01FA-2283-42D9-9837-EAF33BAD349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xmlns="" id="{4F3D5561-76DE-45E2-9799-53D6DA9EFB24}"/>
              </a:ext>
            </a:extLst>
          </p:cNvPr>
          <p:cNvSpPr txBox="1"/>
          <p:nvPr/>
        </p:nvSpPr>
        <p:spPr>
          <a:xfrm>
            <a:off x="235341" y="2767280"/>
            <a:ext cx="3244977" cy="1938992"/>
          </a:xfrm>
          <a:prstGeom prst="rect">
            <a:avLst/>
          </a:prstGeom>
          <a:noFill/>
        </p:spPr>
        <p:txBody>
          <a:bodyPr wrap="square">
            <a:spAutoFit/>
          </a:bodyPr>
          <a:lstStyle/>
          <a:p>
            <a:r>
              <a:rPr lang="es-ES" sz="4000" dirty="0">
                <a:solidFill>
                  <a:srgbClr val="35475C"/>
                </a:solidFill>
                <a:latin typeface="Arial Black" panose="020B0A04020102020204" pitchFamily="34" charset="0"/>
              </a:rPr>
              <a:t>El papel de los </a:t>
            </a:r>
            <a:r>
              <a:rPr lang="es-ES" sz="4000" dirty="0" err="1">
                <a:solidFill>
                  <a:srgbClr val="35475C"/>
                </a:solidFill>
                <a:latin typeface="Arial Black" panose="020B0A04020102020204" pitchFamily="34" charset="0"/>
              </a:rPr>
              <a:t>Griots</a:t>
            </a:r>
            <a:endParaRPr lang="en-IE" sz="4000" i="1"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20588744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xmlns="" id="{E4D938A4-397D-4F8D-ADFF-E916F0E8C8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reeform: Shape 136">
            <a:extLst>
              <a:ext uri="{FF2B5EF4-FFF2-40B4-BE49-F238E27FC236}">
                <a16:creationId xmlns:a16="http://schemas.microsoft.com/office/drawing/2014/main" xmlns="" id="{CB147A70-DC29-4DDF-A34C-2B82C6E229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75036"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39" name="Straight Connector 138">
            <a:extLst>
              <a:ext uri="{FF2B5EF4-FFF2-40B4-BE49-F238E27FC236}">
                <a16:creationId xmlns:a16="http://schemas.microsoft.com/office/drawing/2014/main" xmlns="" id="{2F61ABFD-DE05-41FD-A6B7-6D40196C15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75036" y="1026771"/>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pic>
        <p:nvPicPr>
          <p:cNvPr id="20482" name="Picture 2" descr="Griot | Trovador-historiador africano">
            <a:extLst>
              <a:ext uri="{FF2B5EF4-FFF2-40B4-BE49-F238E27FC236}">
                <a16:creationId xmlns:a16="http://schemas.microsoft.com/office/drawing/2014/main" xmlns="" id="{4B8ED92C-40C1-4B6B-A690-8AAD8EA76D1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43276" y="549330"/>
            <a:ext cx="2395949" cy="3562751"/>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a:noFill/>
          <a:extLst>
            <a:ext uri="{909E8E84-426E-40DD-AFC4-6F175D3DCCD1}">
              <a14:hiddenFill xmlns:a14="http://schemas.microsoft.com/office/drawing/2010/main">
                <a:solidFill>
                  <a:srgbClr val="FFFFFF"/>
                </a:solidFill>
              </a14:hiddenFill>
            </a:ext>
          </a:extLst>
        </p:spPr>
      </p:pic>
      <p:sp>
        <p:nvSpPr>
          <p:cNvPr id="141" name="Freeform: Shape 140">
            <a:extLst>
              <a:ext uri="{FF2B5EF4-FFF2-40B4-BE49-F238E27FC236}">
                <a16:creationId xmlns:a16="http://schemas.microsoft.com/office/drawing/2014/main" xmlns="" id="{6C077334-5571-4B83-A83E-4CCCFA7B5E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356045" y="0"/>
            <a:ext cx="2093996" cy="1402773"/>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sp>
        <p:nvSpPr>
          <p:cNvPr id="143" name="Oval 142">
            <a:extLst>
              <a:ext uri="{FF2B5EF4-FFF2-40B4-BE49-F238E27FC236}">
                <a16:creationId xmlns:a16="http://schemas.microsoft.com/office/drawing/2014/main" xmlns="" id="{3B438362-1E1E-4C62-A99E-4134CB1636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637614" y="2755933"/>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reeform: Shape 144">
            <a:extLst>
              <a:ext uri="{FF2B5EF4-FFF2-40B4-BE49-F238E27FC236}">
                <a16:creationId xmlns:a16="http://schemas.microsoft.com/office/drawing/2014/main" xmlns="" id="{0F646DF8-223D-47DD-95B1-F2654229E5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pic>
        <p:nvPicPr>
          <p:cNvPr id="4" name="Graphic 3">
            <a:extLst>
              <a:ext uri="{FF2B5EF4-FFF2-40B4-BE49-F238E27FC236}">
                <a16:creationId xmlns:a16="http://schemas.microsoft.com/office/drawing/2014/main" xmlns="" id="{E6A3848C-D3BE-4C27-B5E9-E9A17BA1147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057027" y="4776281"/>
            <a:ext cx="2531361" cy="1491694"/>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8" name="CuadroTexto 7">
            <a:extLst>
              <a:ext uri="{FF2B5EF4-FFF2-40B4-BE49-F238E27FC236}">
                <a16:creationId xmlns:a16="http://schemas.microsoft.com/office/drawing/2014/main" xmlns="" id="{764D62B8-C6A3-4C06-9AB5-C7AD926F7F74}"/>
              </a:ext>
            </a:extLst>
          </p:cNvPr>
          <p:cNvSpPr txBox="1"/>
          <p:nvPr/>
        </p:nvSpPr>
        <p:spPr>
          <a:xfrm>
            <a:off x="5997943" y="908588"/>
            <a:ext cx="5393361" cy="5472757"/>
          </a:xfrm>
          <a:prstGeom prst="rect">
            <a:avLst/>
          </a:prstGeom>
        </p:spPr>
        <p:txBody>
          <a:bodyPr vert="horz" lIns="91440" tIns="45720" rIns="91440" bIns="45720" rtlCol="0">
            <a:normAutofit lnSpcReduction="10000"/>
          </a:bodyPr>
          <a:lstStyle/>
          <a:p>
            <a:pPr>
              <a:lnSpc>
                <a:spcPct val="90000"/>
              </a:lnSpc>
              <a:spcAft>
                <a:spcPts val="600"/>
              </a:spcAft>
            </a:pPr>
            <a:r>
              <a:rPr lang="es-ES" sz="2400" dirty="0"/>
              <a:t>Los </a:t>
            </a:r>
            <a:r>
              <a:rPr lang="es-ES" sz="2400" dirty="0" err="1"/>
              <a:t>griots</a:t>
            </a:r>
            <a:r>
              <a:rPr lang="es-ES" sz="2400" dirty="0"/>
              <a:t> desempeñan un papel importante en la conservación de la historia de un pueblo, sobre todo hace siglos, cuando la tecnología no estaba tan avanzada como ahora, y todo un linaje y una historia de personas podrían haberse olvidado de otra manera.</a:t>
            </a:r>
          </a:p>
          <a:p>
            <a:pPr>
              <a:lnSpc>
                <a:spcPct val="90000"/>
              </a:lnSpc>
              <a:spcAft>
                <a:spcPts val="600"/>
              </a:spcAft>
            </a:pPr>
            <a:r>
              <a:rPr lang="es-ES" sz="2400" dirty="0"/>
              <a:t>Esto es especialmente cierto para las comunidades en las que nadie ha aprendido a escribir o leer.</a:t>
            </a:r>
          </a:p>
          <a:p>
            <a:pPr>
              <a:lnSpc>
                <a:spcPct val="90000"/>
              </a:lnSpc>
              <a:spcAft>
                <a:spcPts val="600"/>
              </a:spcAft>
            </a:pPr>
            <a:r>
              <a:rPr lang="es-ES" sz="2400" dirty="0"/>
              <a:t>Aunque antes eran conocidos como consejeros y diplomáticos del pueblo a los que se recurría para intervenir en las disputas, este papel ha disminuido un poco y su atractivo como animadores está más extendido</a:t>
            </a:r>
            <a:r>
              <a:rPr lang="en-US" sz="2400" dirty="0"/>
              <a:t>.</a:t>
            </a:r>
          </a:p>
        </p:txBody>
      </p:sp>
      <p:sp>
        <p:nvSpPr>
          <p:cNvPr id="147" name="Arc 146">
            <a:extLst>
              <a:ext uri="{FF2B5EF4-FFF2-40B4-BE49-F238E27FC236}">
                <a16:creationId xmlns:a16="http://schemas.microsoft.com/office/drawing/2014/main" xmlns="" id="{4D3DC50D-CA0F-48F9-B17E-20D8669AA4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453204" y="402001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97" name="Rectangle 796">
            <a:extLst>
              <a:ext uri="{FF2B5EF4-FFF2-40B4-BE49-F238E27FC236}">
                <a16:creationId xmlns:a16="http://schemas.microsoft.com/office/drawing/2014/main" xmlns="" id="{42938790-351F-44E5-B174-C9BF323FE894}"/>
              </a:ext>
            </a:extLst>
          </p:cNvPr>
          <p:cNvSpPr/>
          <p:nvPr/>
        </p:nvSpPr>
        <p:spPr>
          <a:xfrm>
            <a:off x="10435590" y="57150"/>
            <a:ext cx="1756410" cy="5634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sp>
        <p:nvSpPr>
          <p:cNvPr id="799" name="Rectangle 798">
            <a:extLst>
              <a:ext uri="{FF2B5EF4-FFF2-40B4-BE49-F238E27FC236}">
                <a16:creationId xmlns:a16="http://schemas.microsoft.com/office/drawing/2014/main" xmlns="" id="{F166ADFE-46C8-40A5-AB05-A7D33DC5C222}"/>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800" name="Picture 799" descr="Text&#10;&#10;Description automatically generated">
            <a:extLst>
              <a:ext uri="{FF2B5EF4-FFF2-40B4-BE49-F238E27FC236}">
                <a16:creationId xmlns:a16="http://schemas.microsoft.com/office/drawing/2014/main" xmlns="" id="{27D8DDC0-E570-4532-A0F1-120FDC56E7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2" name="Rectangle 21">
            <a:extLst>
              <a:ext uri="{FF2B5EF4-FFF2-40B4-BE49-F238E27FC236}">
                <a16:creationId xmlns:a16="http://schemas.microsoft.com/office/drawing/2014/main" xmlns="" id="{5260274E-DBA9-4433-B2B0-C87875A7F80E}"/>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3" name="Graphic 22">
            <a:extLst>
              <a:ext uri="{FF2B5EF4-FFF2-40B4-BE49-F238E27FC236}">
                <a16:creationId xmlns:a16="http://schemas.microsoft.com/office/drawing/2014/main" xmlns="" id="{A507D2DF-0C99-4EBD-8C41-C66619ED5F7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374639" y="152449"/>
            <a:ext cx="462675" cy="709197"/>
          </a:xfrm>
          <a:prstGeom prst="rect">
            <a:avLst/>
          </a:prstGeom>
        </p:spPr>
      </p:pic>
    </p:spTree>
    <p:extLst>
      <p:ext uri="{BB962C8B-B14F-4D97-AF65-F5344CB8AC3E}">
        <p14:creationId xmlns:p14="http://schemas.microsoft.com/office/powerpoint/2010/main" val="23040840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xmlns="" id="{18DEEB18-A587-4352-87F4-01435D8A986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0"/>
            <a:ext cx="12192000" cy="6858000"/>
          </a:xfrm>
          <a:prstGeom prst="rect">
            <a:avLst/>
          </a:prstGeom>
        </p:spPr>
      </p:pic>
      <p:sp>
        <p:nvSpPr>
          <p:cNvPr id="36" name="Rectangle 35">
            <a:extLst>
              <a:ext uri="{FF2B5EF4-FFF2-40B4-BE49-F238E27FC236}">
                <a16:creationId xmlns:a16="http://schemas.microsoft.com/office/drawing/2014/main" xmlns="" id="{62FC1390-DBD0-4BA0-93BD-1B3132A9F77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37" name="Picture 36" descr="Text&#10;&#10;Description automatically generated">
            <a:extLst>
              <a:ext uri="{FF2B5EF4-FFF2-40B4-BE49-F238E27FC236}">
                <a16:creationId xmlns:a16="http://schemas.microsoft.com/office/drawing/2014/main" xmlns="" id="{46A441E1-54E8-48FC-9EE6-86A662D4EF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4" name="Rectangle 23">
            <a:extLst>
              <a:ext uri="{FF2B5EF4-FFF2-40B4-BE49-F238E27FC236}">
                <a16:creationId xmlns:a16="http://schemas.microsoft.com/office/drawing/2014/main" xmlns="" id="{DD529299-A547-4793-AF2A-A1135384F7E8}"/>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32" name="Graphic 31">
            <a:extLst>
              <a:ext uri="{FF2B5EF4-FFF2-40B4-BE49-F238E27FC236}">
                <a16:creationId xmlns:a16="http://schemas.microsoft.com/office/drawing/2014/main" xmlns="" id="{31F96104-E1A3-41CA-9E07-F1F53B5DAA7C}"/>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374639" y="152449"/>
            <a:ext cx="462675" cy="709197"/>
          </a:xfrm>
          <a:prstGeom prst="rect">
            <a:avLst/>
          </a:prstGeom>
        </p:spPr>
      </p:pic>
      <p:pic>
        <p:nvPicPr>
          <p:cNvPr id="2" name="Online Media 1" title="The Empire of Mali Series: The Griot, Lesson 2">
            <a:hlinkClick r:id="" action="ppaction://media"/>
            <a:extLst>
              <a:ext uri="{FF2B5EF4-FFF2-40B4-BE49-F238E27FC236}">
                <a16:creationId xmlns:a16="http://schemas.microsoft.com/office/drawing/2014/main" xmlns="" id="{81F0D385-6837-520D-B70C-2EA52364E365}"/>
              </a:ext>
            </a:extLst>
          </p:cNvPr>
          <p:cNvPicPr>
            <a:picLocks noRot="1" noChangeAspect="1"/>
          </p:cNvPicPr>
          <p:nvPr>
            <a:videoFile r:link="rId1"/>
          </p:nvPr>
        </p:nvPicPr>
        <p:blipFill>
          <a:blip r:embed="rId8"/>
          <a:stretch>
            <a:fillRect/>
          </a:stretch>
        </p:blipFill>
        <p:spPr>
          <a:xfrm>
            <a:off x="3425536" y="1342159"/>
            <a:ext cx="5564909" cy="4173682"/>
          </a:xfrm>
          <a:prstGeom prst="rect">
            <a:avLst/>
          </a:prstGeom>
        </p:spPr>
      </p:pic>
    </p:spTree>
    <p:extLst>
      <p:ext uri="{BB962C8B-B14F-4D97-AF65-F5344CB8AC3E}">
        <p14:creationId xmlns:p14="http://schemas.microsoft.com/office/powerpoint/2010/main" val="150397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0A524F87-5027-4130-85A1-5BF4F15167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4250" y="0"/>
            <a:ext cx="12192000" cy="6858000"/>
          </a:xfrm>
          <a:prstGeom prst="rect">
            <a:avLst/>
          </a:prstGeom>
        </p:spPr>
      </p:pic>
      <p:sp>
        <p:nvSpPr>
          <p:cNvPr id="13" name="Rectangle 12">
            <a:extLst>
              <a:ext uri="{FF2B5EF4-FFF2-40B4-BE49-F238E27FC236}">
                <a16:creationId xmlns:a16="http://schemas.microsoft.com/office/drawing/2014/main" xmlns="" id="{0E667394-EFEE-409F-803D-DC46ADE336FF}"/>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4" name="Picture 13" descr="Text&#10;&#10;Description automatically generated">
            <a:extLst>
              <a:ext uri="{FF2B5EF4-FFF2-40B4-BE49-F238E27FC236}">
                <a16:creationId xmlns:a16="http://schemas.microsoft.com/office/drawing/2014/main" xmlns="" id="{96A3560A-AA4F-463E-A18A-1D5C43848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1" name="Rectangle 10">
            <a:extLst>
              <a:ext uri="{FF2B5EF4-FFF2-40B4-BE49-F238E27FC236}">
                <a16:creationId xmlns:a16="http://schemas.microsoft.com/office/drawing/2014/main" xmlns="" id="{9F6F8684-707E-4F85-AF7F-2A55B3071E6B}"/>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2" name="Graphic 11">
            <a:extLst>
              <a:ext uri="{FF2B5EF4-FFF2-40B4-BE49-F238E27FC236}">
                <a16:creationId xmlns:a16="http://schemas.microsoft.com/office/drawing/2014/main" xmlns="" id="{EB67E7E9-4914-4D97-870C-71C494707A4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374639" y="152449"/>
            <a:ext cx="462675" cy="709197"/>
          </a:xfrm>
          <a:prstGeom prst="rect">
            <a:avLst/>
          </a:prstGeom>
        </p:spPr>
      </p:pic>
      <p:sp>
        <p:nvSpPr>
          <p:cNvPr id="8" name="CuadroTexto 7">
            <a:extLst>
              <a:ext uri="{FF2B5EF4-FFF2-40B4-BE49-F238E27FC236}">
                <a16:creationId xmlns:a16="http://schemas.microsoft.com/office/drawing/2014/main" xmlns="" id="{AE589113-1435-4724-B05C-D8AC472A0007}"/>
              </a:ext>
            </a:extLst>
          </p:cNvPr>
          <p:cNvSpPr txBox="1"/>
          <p:nvPr/>
        </p:nvSpPr>
        <p:spPr>
          <a:xfrm>
            <a:off x="765109" y="474345"/>
            <a:ext cx="10348365" cy="5016758"/>
          </a:xfrm>
          <a:prstGeom prst="rect">
            <a:avLst/>
          </a:prstGeom>
          <a:noFill/>
        </p:spPr>
        <p:txBody>
          <a:bodyPr wrap="square">
            <a:spAutoFit/>
          </a:bodyPr>
          <a:lstStyle/>
          <a:p>
            <a:r>
              <a:rPr lang="en-US" sz="4000" dirty="0" err="1"/>
              <a:t>Conclusiones</a:t>
            </a:r>
            <a:r>
              <a:rPr lang="en-US" sz="2000" dirty="0"/>
              <a:t> </a:t>
            </a:r>
          </a:p>
          <a:p>
            <a:endParaRPr lang="en-US" sz="2000" dirty="0"/>
          </a:p>
          <a:p>
            <a:pPr marL="285750" indent="-285750">
              <a:buFont typeface="Arial" panose="020B0604020202020204" pitchFamily="34" charset="0"/>
              <a:buChar char="•"/>
            </a:pPr>
            <a:r>
              <a:rPr lang="es-ES" sz="2000" dirty="0"/>
              <a:t>La narración de cuentos es una experiencia comunitaria participativa.</a:t>
            </a:r>
          </a:p>
          <a:p>
            <a:pPr marL="285750" indent="-285750">
              <a:buFont typeface="Arial" panose="020B0604020202020204" pitchFamily="34" charset="0"/>
              <a:buChar char="•"/>
            </a:pPr>
            <a:r>
              <a:rPr lang="es-ES" sz="2000" dirty="0"/>
              <a:t>El estilo y la estructura de la historia ilustran su importancia y significado </a:t>
            </a:r>
            <a:r>
              <a:rPr lang="es-ES" sz="2000" dirty="0" smtClean="0"/>
              <a:t>.</a:t>
            </a:r>
            <a:endParaRPr lang="es-ES" sz="2000" dirty="0"/>
          </a:p>
          <a:p>
            <a:pPr marL="285750" indent="-285750">
              <a:buFont typeface="Arial" panose="020B0604020202020204" pitchFamily="34" charset="0"/>
              <a:buChar char="•"/>
            </a:pPr>
            <a:r>
              <a:rPr lang="es-ES" sz="2000" dirty="0"/>
              <a:t>El uso de proverbios y parábolas aumentaría el peso y el significado de la narración. Los proverbios y las parábolas son un medio de transmisión de conocimientos antiguos, sabiduría, sentimientos profundos y actitudes en las sociedades </a:t>
            </a:r>
            <a:r>
              <a:rPr lang="es-ES" sz="2000" dirty="0" smtClean="0"/>
              <a:t>orales.</a:t>
            </a:r>
            <a:endParaRPr lang="es-ES" sz="2000" dirty="0"/>
          </a:p>
          <a:p>
            <a:pPr marL="285750" indent="-285750">
              <a:buFont typeface="Arial" panose="020B0604020202020204" pitchFamily="34" charset="0"/>
              <a:buChar char="•"/>
            </a:pPr>
            <a:r>
              <a:rPr lang="es-ES" sz="2000" dirty="0"/>
              <a:t>Los relatos apoyan y refuerzan las doctrinas básicas de la cultura del pueblo. La narración de cuentos es una herramienta poderosa.</a:t>
            </a:r>
          </a:p>
          <a:p>
            <a:pPr marL="285750" indent="-285750">
              <a:buFont typeface="Arial" panose="020B0604020202020204" pitchFamily="34" charset="0"/>
              <a:buChar char="•"/>
            </a:pPr>
            <a:r>
              <a:rPr lang="es-ES" sz="2000" dirty="0"/>
              <a:t>La lección principal de los relatos orales africanos es enseñar e incidir en los principios de moralidad y proporcionar a los jóvenes un sentido de identidad y </a:t>
            </a:r>
            <a:r>
              <a:rPr lang="es-ES" sz="2000" dirty="0" smtClean="0"/>
              <a:t>pertenencia.</a:t>
            </a:r>
            <a:endParaRPr lang="es-ES" sz="2000" dirty="0"/>
          </a:p>
          <a:p>
            <a:pPr marL="285750" indent="-285750">
              <a:buFont typeface="Arial" panose="020B0604020202020204" pitchFamily="34" charset="0"/>
              <a:buChar char="•"/>
            </a:pPr>
            <a:r>
              <a:rPr lang="es-ES" sz="2000" dirty="0"/>
              <a:t>La narración africana es una poderosa herramienta pedagógica para comunicar conocimientos y sabiduría. La narración de cuentos está lejos de ser una mera fuente de entretenimiento, el cuento ayuda a agudizar la creatividad y la imaginación de la gente, a moldear su comportamiento, a entrenar su intelecto y a regular sus emociones</a:t>
            </a:r>
            <a:r>
              <a:rPr lang="en-US" sz="2000" dirty="0"/>
              <a:t>.</a:t>
            </a:r>
            <a:endParaRPr lang="es-ES" sz="2000" dirty="0"/>
          </a:p>
        </p:txBody>
      </p:sp>
    </p:spTree>
    <p:extLst>
      <p:ext uri="{BB962C8B-B14F-4D97-AF65-F5344CB8AC3E}">
        <p14:creationId xmlns:p14="http://schemas.microsoft.com/office/powerpoint/2010/main" val="1764075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0A524F87-5027-4130-85A1-5BF4F15167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24250" y="0"/>
            <a:ext cx="12192000" cy="6858000"/>
          </a:xfrm>
          <a:prstGeom prst="rect">
            <a:avLst/>
          </a:prstGeom>
        </p:spPr>
      </p:pic>
      <p:sp>
        <p:nvSpPr>
          <p:cNvPr id="13" name="Rectangle 12">
            <a:extLst>
              <a:ext uri="{FF2B5EF4-FFF2-40B4-BE49-F238E27FC236}">
                <a16:creationId xmlns:a16="http://schemas.microsoft.com/office/drawing/2014/main" xmlns="" id="{0E667394-EFEE-409F-803D-DC46ADE336FF}"/>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4" name="Picture 13" descr="Text&#10;&#10;Description automatically generated">
            <a:extLst>
              <a:ext uri="{FF2B5EF4-FFF2-40B4-BE49-F238E27FC236}">
                <a16:creationId xmlns:a16="http://schemas.microsoft.com/office/drawing/2014/main" xmlns="" id="{96A3560A-AA4F-463E-A18A-1D5C43848A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1" name="Rectangle 10">
            <a:extLst>
              <a:ext uri="{FF2B5EF4-FFF2-40B4-BE49-F238E27FC236}">
                <a16:creationId xmlns:a16="http://schemas.microsoft.com/office/drawing/2014/main" xmlns="" id="{9F6F8684-707E-4F85-AF7F-2A55B3071E6B}"/>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2" name="Graphic 11">
            <a:extLst>
              <a:ext uri="{FF2B5EF4-FFF2-40B4-BE49-F238E27FC236}">
                <a16:creationId xmlns:a16="http://schemas.microsoft.com/office/drawing/2014/main" xmlns="" id="{EB67E7E9-4914-4D97-870C-71C494707A4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374639" y="152449"/>
            <a:ext cx="462675" cy="709197"/>
          </a:xfrm>
          <a:prstGeom prst="rect">
            <a:avLst/>
          </a:prstGeom>
        </p:spPr>
      </p:pic>
      <p:sp>
        <p:nvSpPr>
          <p:cNvPr id="8" name="CuadroTexto 7">
            <a:extLst>
              <a:ext uri="{FF2B5EF4-FFF2-40B4-BE49-F238E27FC236}">
                <a16:creationId xmlns:a16="http://schemas.microsoft.com/office/drawing/2014/main" xmlns="" id="{AE589113-1435-4724-B05C-D8AC472A0007}"/>
              </a:ext>
            </a:extLst>
          </p:cNvPr>
          <p:cNvSpPr txBox="1"/>
          <p:nvPr/>
        </p:nvSpPr>
        <p:spPr>
          <a:xfrm>
            <a:off x="765109" y="474345"/>
            <a:ext cx="10348365" cy="4401205"/>
          </a:xfrm>
          <a:prstGeom prst="rect">
            <a:avLst/>
          </a:prstGeom>
          <a:noFill/>
        </p:spPr>
        <p:txBody>
          <a:bodyPr wrap="square">
            <a:spAutoFit/>
          </a:bodyPr>
          <a:lstStyle/>
          <a:p>
            <a:r>
              <a:rPr lang="en-US" sz="4000" dirty="0" err="1"/>
              <a:t>Referencias</a:t>
            </a:r>
            <a:r>
              <a:rPr lang="en-US" sz="4000" dirty="0"/>
              <a:t> : </a:t>
            </a:r>
            <a:endParaRPr lang="en-US" sz="2000" dirty="0"/>
          </a:p>
          <a:p>
            <a:endParaRPr lang="en-US" sz="2000" dirty="0"/>
          </a:p>
          <a:p>
            <a:pPr marL="342900" indent="-342900">
              <a:buFont typeface="Arial" panose="020B0604020202020204" pitchFamily="34" charset="0"/>
              <a:buChar char="•"/>
            </a:pPr>
            <a:r>
              <a:rPr lang="es-ES" sz="2000" dirty="0">
                <a:effectLst/>
              </a:rPr>
              <a:t>Tradiciones narrativas en el mundo: África </a:t>
            </a:r>
            <a:r>
              <a:rPr lang="es-ES" sz="2000" dirty="0" smtClean="0">
                <a:effectLst/>
              </a:rPr>
              <a:t>Occidental</a:t>
            </a:r>
            <a:r>
              <a:rPr lang="es-ES" sz="2000" dirty="0"/>
              <a:t>.</a:t>
            </a:r>
            <a:r>
              <a:rPr lang="es-ES" sz="2000" dirty="0" smtClean="0">
                <a:effectLst/>
              </a:rPr>
              <a:t> </a:t>
            </a:r>
            <a:r>
              <a:rPr lang="es-ES" sz="2000" dirty="0" err="1">
                <a:effectLst/>
              </a:rPr>
              <a:t>All</a:t>
            </a:r>
            <a:r>
              <a:rPr lang="es-ES" sz="2000" dirty="0">
                <a:effectLst/>
              </a:rPr>
              <a:t> Good Tales, 8 de noviembre de 2018</a:t>
            </a:r>
            <a:r>
              <a:rPr lang="en-US" sz="2000" dirty="0">
                <a:effectLst/>
              </a:rPr>
              <a:t>, </a:t>
            </a:r>
            <a:r>
              <a:rPr lang="en-US" sz="2000" dirty="0">
                <a:effectLst/>
                <a:hlinkClick r:id="rId7"/>
              </a:rPr>
              <a:t>https://allgoodtales.com/storytelling-traditions-across-world-west-africa/</a:t>
            </a:r>
            <a:r>
              <a:rPr lang="en-US" sz="2000" dirty="0">
                <a:effectLst/>
              </a:rPr>
              <a:t>.</a:t>
            </a:r>
          </a:p>
          <a:p>
            <a:pPr marL="342900" indent="-342900">
              <a:buFont typeface="Arial" panose="020B0604020202020204" pitchFamily="34" charset="0"/>
              <a:buChar char="•"/>
            </a:pPr>
            <a:r>
              <a:rPr lang="es-ES" sz="2000" dirty="0" err="1">
                <a:effectLst/>
              </a:rPr>
              <a:t>Tuwe</a:t>
            </a:r>
            <a:r>
              <a:rPr lang="es-ES" sz="2000" dirty="0">
                <a:effectLst/>
              </a:rPr>
              <a:t>, </a:t>
            </a:r>
            <a:r>
              <a:rPr lang="es-ES" sz="2000" dirty="0" err="1">
                <a:effectLst/>
              </a:rPr>
              <a:t>Kudakwashe</a:t>
            </a:r>
            <a:r>
              <a:rPr lang="es-ES" sz="2000" dirty="0">
                <a:effectLst/>
              </a:rPr>
              <a:t>. El paradigma de la tradición oral africana de contar historias como marco metodológico: Experiencias de empleo para las comunidades africanas en Nueva Zelanda. 2015, p. 18.</a:t>
            </a:r>
          </a:p>
          <a:p>
            <a:pPr marL="342900" indent="-342900">
              <a:buFont typeface="Arial" panose="020B0604020202020204" pitchFamily="34" charset="0"/>
              <a:buChar char="•"/>
            </a:pPr>
            <a:r>
              <a:rPr lang="es-ES" sz="2000" dirty="0">
                <a:effectLst/>
              </a:rPr>
              <a:t>¿Qué es un </a:t>
            </a:r>
            <a:r>
              <a:rPr lang="es-ES" sz="2000" dirty="0" err="1">
                <a:effectLst/>
              </a:rPr>
              <a:t>griot</a:t>
            </a:r>
            <a:r>
              <a:rPr lang="es-ES" sz="2000" dirty="0">
                <a:effectLst/>
              </a:rPr>
              <a:t> y por qué es importante?</a:t>
            </a:r>
            <a:r>
              <a:rPr lang="en-US" sz="2000" dirty="0">
                <a:effectLst/>
              </a:rPr>
              <a:t> </a:t>
            </a:r>
            <a:r>
              <a:rPr lang="en-US" sz="2000" dirty="0">
                <a:effectLst/>
                <a:hlinkClick r:id="rId8"/>
              </a:rPr>
              <a:t>https://theculturetrip.com/africa/mali/articles/what-is-a-griot-and-why-are-they-important</a:t>
            </a:r>
            <a:r>
              <a:rPr lang="en-US" sz="2000" dirty="0" smtClean="0">
                <a:effectLst/>
                <a:hlinkClick r:id="rId8"/>
              </a:rPr>
              <a:t>/</a:t>
            </a:r>
            <a:endParaRPr lang="en-US" sz="2000" dirty="0">
              <a:effectLst/>
            </a:endParaRPr>
          </a:p>
          <a:p>
            <a:pPr marL="342900" indent="-342900">
              <a:buFont typeface="Arial" panose="020B0604020202020204" pitchFamily="34" charset="0"/>
              <a:buChar char="•"/>
            </a:pPr>
            <a:r>
              <a:rPr lang="es-ES" sz="2000" dirty="0">
                <a:effectLst/>
              </a:rPr>
              <a:t>Y, Dr. 'El </a:t>
            </a:r>
            <a:r>
              <a:rPr lang="es-ES" sz="2000" dirty="0" err="1">
                <a:effectLst/>
              </a:rPr>
              <a:t>griot</a:t>
            </a:r>
            <a:r>
              <a:rPr lang="es-ES" sz="2000" dirty="0">
                <a:effectLst/>
              </a:rPr>
              <a:t>, el preservador de las tradiciones africanas'. Herencia africana, 21 de mayo de 2018</a:t>
            </a:r>
            <a:r>
              <a:rPr lang="en-US" sz="2000" dirty="0">
                <a:effectLst/>
              </a:rPr>
              <a:t>, </a:t>
            </a:r>
            <a:r>
              <a:rPr lang="en-US" sz="2000" dirty="0">
                <a:effectLst/>
                <a:hlinkClick r:id="rId9"/>
              </a:rPr>
              <a:t>https://afrolegends.com/2018/05/21/the-griot-the-preserver-of-african-traditions/</a:t>
            </a:r>
            <a:r>
              <a:rPr lang="en-US" sz="2000" dirty="0">
                <a:effectLst/>
              </a:rPr>
              <a:t>.</a:t>
            </a:r>
          </a:p>
          <a:p>
            <a:pPr marL="342900" indent="-342900">
              <a:buFont typeface="Arial" panose="020B0604020202020204" pitchFamily="34" charset="0"/>
              <a:buChar char="•"/>
            </a:pPr>
            <a:r>
              <a:rPr lang="en-IE" sz="2000" i="1" dirty="0" smtClean="0">
                <a:effectLst/>
              </a:rPr>
              <a:t>Yale </a:t>
            </a:r>
            <a:r>
              <a:rPr lang="en-IE" sz="2000" i="1" dirty="0">
                <a:effectLst/>
              </a:rPr>
              <a:t>National Initiative</a:t>
            </a:r>
            <a:r>
              <a:rPr lang="en-IE" sz="2000" dirty="0">
                <a:effectLst/>
              </a:rPr>
              <a:t>. </a:t>
            </a:r>
            <a:r>
              <a:rPr lang="en-IE" sz="2000" dirty="0">
                <a:effectLst/>
                <a:hlinkClick r:id="rId10"/>
              </a:rPr>
              <a:t>https://</a:t>
            </a:r>
            <a:r>
              <a:rPr lang="en-IE" sz="2000" dirty="0" smtClean="0">
                <a:effectLst/>
                <a:hlinkClick r:id="rId10"/>
              </a:rPr>
              <a:t>teachers.yale.edu/curriculum/units/2009/1</a:t>
            </a:r>
            <a:endParaRPr lang="en-IE" sz="2000" dirty="0">
              <a:effectLst/>
            </a:endParaRPr>
          </a:p>
          <a:p>
            <a:endParaRPr lang="en-US" sz="2000" dirty="0">
              <a:effectLst/>
            </a:endParaRPr>
          </a:p>
        </p:txBody>
      </p:sp>
    </p:spTree>
    <p:extLst>
      <p:ext uri="{BB962C8B-B14F-4D97-AF65-F5344CB8AC3E}">
        <p14:creationId xmlns:p14="http://schemas.microsoft.com/office/powerpoint/2010/main" val="30987813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22EEF9A8-0EF0-4F47-9334-882352D03E6F}"/>
              </a:ext>
            </a:extLst>
          </p:cNvPr>
          <p:cNvSpPr txBox="1"/>
          <p:nvPr/>
        </p:nvSpPr>
        <p:spPr>
          <a:xfrm>
            <a:off x="3037812" y="6117162"/>
            <a:ext cx="6771640" cy="553998"/>
          </a:xfrm>
          <a:prstGeom prst="rect">
            <a:avLst/>
          </a:prstGeom>
          <a:noFill/>
        </p:spPr>
        <p:txBody>
          <a:bodyPr wrap="square" rtlCol="0">
            <a:spAutoFit/>
          </a:bodyPr>
          <a:lstStyle/>
          <a:p>
            <a:pPr algn="ctr"/>
            <a:r>
              <a:rPr lang="en-IE" sz="1000" dirty="0">
                <a:latin typeface="Arial" panose="020B0604020202020204" pitchFamily="34" charset="0"/>
                <a:ea typeface="Source Sans Pro" panose="020B0503030403020204" pitchFamily="34" charset="0"/>
                <a:cs typeface="Arial" panose="020B0604020202020204" pitchFamily="34" charset="0"/>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2020-1-FR01-KA227-ADU-095130</a:t>
            </a:r>
          </a:p>
        </p:txBody>
      </p:sp>
      <p:pic>
        <p:nvPicPr>
          <p:cNvPr id="16" name="Picture 15" descr="Text&#10;&#10;Description automatically generated">
            <a:extLst>
              <a:ext uri="{FF2B5EF4-FFF2-40B4-BE49-F238E27FC236}">
                <a16:creationId xmlns:a16="http://schemas.microsoft.com/office/drawing/2014/main" xmlns="" id="{1046E75C-E353-4A3C-B7E4-09408ABF9D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3" name="Rectangle 12">
            <a:extLst>
              <a:ext uri="{FF2B5EF4-FFF2-40B4-BE49-F238E27FC236}">
                <a16:creationId xmlns:a16="http://schemas.microsoft.com/office/drawing/2014/main" xmlns="" id="{C406CC07-A3A8-44B0-BDA3-358556AFC3D7}"/>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5" name="Graphic 14">
            <a:extLst>
              <a:ext uri="{FF2B5EF4-FFF2-40B4-BE49-F238E27FC236}">
                <a16:creationId xmlns:a16="http://schemas.microsoft.com/office/drawing/2014/main" xmlns="" id="{67E3D1A4-C212-403F-A86A-BD1ADF95EA5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374639" y="152449"/>
            <a:ext cx="462675" cy="709197"/>
          </a:xfrm>
          <a:prstGeom prst="rect">
            <a:avLst/>
          </a:prstGeom>
        </p:spPr>
      </p:pic>
      <p:grpSp>
        <p:nvGrpSpPr>
          <p:cNvPr id="36" name="Group 35">
            <a:extLst>
              <a:ext uri="{FF2B5EF4-FFF2-40B4-BE49-F238E27FC236}">
                <a16:creationId xmlns:a16="http://schemas.microsoft.com/office/drawing/2014/main" xmlns="" id="{951AAFF6-F606-4C24-8F4D-8AB0BF882349}"/>
              </a:ext>
            </a:extLst>
          </p:cNvPr>
          <p:cNvGrpSpPr/>
          <p:nvPr/>
        </p:nvGrpSpPr>
        <p:grpSpPr>
          <a:xfrm>
            <a:off x="2602130" y="3591659"/>
            <a:ext cx="6987740" cy="2019664"/>
            <a:chOff x="1671918" y="2487063"/>
            <a:chExt cx="6453775" cy="1865333"/>
          </a:xfrm>
        </p:grpSpPr>
        <p:pic>
          <p:nvPicPr>
            <p:cNvPr id="37" name="Graphic 36">
              <a:extLst>
                <a:ext uri="{FF2B5EF4-FFF2-40B4-BE49-F238E27FC236}">
                  <a16:creationId xmlns:a16="http://schemas.microsoft.com/office/drawing/2014/main" xmlns="" id="{66140CC0-DD31-4BF5-9D75-3E4A33AFDB3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3628337" y="3554732"/>
              <a:ext cx="1131311" cy="754207"/>
            </a:xfrm>
            <a:prstGeom prst="rect">
              <a:avLst/>
            </a:prstGeom>
          </p:spPr>
        </p:pic>
        <p:pic>
          <p:nvPicPr>
            <p:cNvPr id="38" name="Picture 37" descr="Logo&#10;&#10;Description automatically generated">
              <a:extLst>
                <a:ext uri="{FF2B5EF4-FFF2-40B4-BE49-F238E27FC236}">
                  <a16:creationId xmlns:a16="http://schemas.microsoft.com/office/drawing/2014/main" xmlns="" id="{90CD0247-B095-4EFF-8307-A72C8D637A1C}"/>
                </a:ext>
              </a:extLst>
            </p:cNvPr>
            <p:cNvPicPr>
              <a:picLocks noChangeAspect="1"/>
            </p:cNvPicPr>
            <p:nvPr/>
          </p:nvPicPr>
          <p:blipFill>
            <a:blip r:embed="rId7"/>
            <a:stretch>
              <a:fillRect/>
            </a:stretch>
          </p:blipFill>
          <p:spPr>
            <a:xfrm>
              <a:off x="6637985" y="3567439"/>
              <a:ext cx="1487708" cy="741500"/>
            </a:xfrm>
            <a:prstGeom prst="rect">
              <a:avLst/>
            </a:prstGeom>
          </p:spPr>
        </p:pic>
        <p:pic>
          <p:nvPicPr>
            <p:cNvPr id="39" name="Picture 38" descr="A picture containing text, first-aid kit, sign&#10;&#10;Description automatically generated">
              <a:extLst>
                <a:ext uri="{FF2B5EF4-FFF2-40B4-BE49-F238E27FC236}">
                  <a16:creationId xmlns:a16="http://schemas.microsoft.com/office/drawing/2014/main" xmlns="" id="{C6F18F93-09C7-43BD-AB66-E8BC5E4D8BFB}"/>
                </a:ext>
              </a:extLst>
            </p:cNvPr>
            <p:cNvPicPr>
              <a:picLocks noChangeAspect="1"/>
            </p:cNvPicPr>
            <p:nvPr/>
          </p:nvPicPr>
          <p:blipFill>
            <a:blip r:embed="rId8"/>
            <a:stretch>
              <a:fillRect/>
            </a:stretch>
          </p:blipFill>
          <p:spPr>
            <a:xfrm>
              <a:off x="4572000" y="2510287"/>
              <a:ext cx="594745" cy="853963"/>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xmlns="" id="{1F4DD8DE-2D9D-497A-A591-6D98B6674481}"/>
                </a:ext>
              </a:extLst>
            </p:cNvPr>
            <p:cNvPicPr>
              <a:picLocks noChangeAspect="1"/>
            </p:cNvPicPr>
            <p:nvPr/>
          </p:nvPicPr>
          <p:blipFill>
            <a:blip r:embed="rId9"/>
            <a:stretch>
              <a:fillRect/>
            </a:stretch>
          </p:blipFill>
          <p:spPr>
            <a:xfrm>
              <a:off x="5827597" y="2487063"/>
              <a:ext cx="1007918" cy="1007918"/>
            </a:xfrm>
            <a:prstGeom prst="rect">
              <a:avLst/>
            </a:prstGeom>
          </p:spPr>
        </p:pic>
        <p:pic>
          <p:nvPicPr>
            <p:cNvPr id="41" name="Picture 40" descr="A picture containing text&#10;&#10;Description automatically generated">
              <a:extLst>
                <a:ext uri="{FF2B5EF4-FFF2-40B4-BE49-F238E27FC236}">
                  <a16:creationId xmlns:a16="http://schemas.microsoft.com/office/drawing/2014/main" xmlns="" id="{A3F37A4B-D4D6-4B43-871C-F3519CC2C047}"/>
                </a:ext>
              </a:extLst>
            </p:cNvPr>
            <p:cNvPicPr>
              <a:picLocks noChangeAspect="1"/>
            </p:cNvPicPr>
            <p:nvPr/>
          </p:nvPicPr>
          <p:blipFill>
            <a:blip r:embed="rId10"/>
            <a:stretch>
              <a:fillRect/>
            </a:stretch>
          </p:blipFill>
          <p:spPr>
            <a:xfrm>
              <a:off x="5228359" y="3462417"/>
              <a:ext cx="889979" cy="889979"/>
            </a:xfrm>
            <a:prstGeom prst="rect">
              <a:avLst/>
            </a:prstGeom>
          </p:spPr>
        </p:pic>
        <p:pic>
          <p:nvPicPr>
            <p:cNvPr id="42" name="Picture 41" descr="Logo&#10;&#10;Description automatically generated with medium confidence">
              <a:extLst>
                <a:ext uri="{FF2B5EF4-FFF2-40B4-BE49-F238E27FC236}">
                  <a16:creationId xmlns:a16="http://schemas.microsoft.com/office/drawing/2014/main" xmlns="" id="{5C7CE113-8AC5-42D0-B42B-6E62F982A446}"/>
                </a:ext>
              </a:extLst>
            </p:cNvPr>
            <p:cNvPicPr>
              <a:picLocks noChangeAspect="1"/>
            </p:cNvPicPr>
            <p:nvPr/>
          </p:nvPicPr>
          <p:blipFill>
            <a:blip r:embed="rId11"/>
            <a:stretch>
              <a:fillRect/>
            </a:stretch>
          </p:blipFill>
          <p:spPr>
            <a:xfrm>
              <a:off x="1671918" y="3687222"/>
              <a:ext cx="1487708" cy="607605"/>
            </a:xfrm>
            <a:prstGeom prst="rect">
              <a:avLst/>
            </a:prstGeom>
          </p:spPr>
        </p:pic>
        <p:pic>
          <p:nvPicPr>
            <p:cNvPr id="43" name="Picture 42" descr="Logo&#10;&#10;Description automatically generated with medium confidence">
              <a:extLst>
                <a:ext uri="{FF2B5EF4-FFF2-40B4-BE49-F238E27FC236}">
                  <a16:creationId xmlns:a16="http://schemas.microsoft.com/office/drawing/2014/main" xmlns="" id="{7521D7B5-D7B5-4091-AD00-3EA0A7E831C4}"/>
                </a:ext>
              </a:extLst>
            </p:cNvPr>
            <p:cNvPicPr>
              <a:picLocks noChangeAspect="1"/>
            </p:cNvPicPr>
            <p:nvPr/>
          </p:nvPicPr>
          <p:blipFill>
            <a:blip r:embed="rId12"/>
            <a:stretch>
              <a:fillRect/>
            </a:stretch>
          </p:blipFill>
          <p:spPr>
            <a:xfrm>
              <a:off x="2822894" y="2510287"/>
              <a:ext cx="1007918" cy="984694"/>
            </a:xfrm>
            <a:prstGeom prst="rect">
              <a:avLst/>
            </a:prstGeom>
          </p:spPr>
        </p:pic>
      </p:grpSp>
      <p:pic>
        <p:nvPicPr>
          <p:cNvPr id="44" name="Graphic 43">
            <a:extLst>
              <a:ext uri="{FF2B5EF4-FFF2-40B4-BE49-F238E27FC236}">
                <a16:creationId xmlns:a16="http://schemas.microsoft.com/office/drawing/2014/main" xmlns="" id="{683C977E-5F8E-4FDE-B5D0-2BD4CAE2AAD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5129963" y="398400"/>
            <a:ext cx="1932074" cy="2501140"/>
          </a:xfrm>
          <a:prstGeom prst="rect">
            <a:avLst/>
          </a:prstGeom>
        </p:spPr>
      </p:pic>
    </p:spTree>
    <p:extLst>
      <p:ext uri="{BB962C8B-B14F-4D97-AF65-F5344CB8AC3E}">
        <p14:creationId xmlns:p14="http://schemas.microsoft.com/office/powerpoint/2010/main" val="17934134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xmlns="" id="{F50B82CC-7B20-45D4-BB0D-1F1DCA0CA45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pic>
        <p:nvPicPr>
          <p:cNvPr id="16" name="Picture 15" descr="Text&#10;&#10;Description automatically generated">
            <a:extLst>
              <a:ext uri="{FF2B5EF4-FFF2-40B4-BE49-F238E27FC236}">
                <a16:creationId xmlns:a16="http://schemas.microsoft.com/office/drawing/2014/main" xmlns="" id="{1F7BAF40-FC82-436C-976B-CAD2D83A3D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pic>
        <p:nvPicPr>
          <p:cNvPr id="28" name="Graphic 27">
            <a:extLst>
              <a:ext uri="{FF2B5EF4-FFF2-40B4-BE49-F238E27FC236}">
                <a16:creationId xmlns:a16="http://schemas.microsoft.com/office/drawing/2014/main" xmlns="" id="{5D44FCDC-A949-482E-B4E3-6D6E5F4E65B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374639" y="152449"/>
            <a:ext cx="462675" cy="709197"/>
          </a:xfrm>
          <a:prstGeom prst="rect">
            <a:avLst/>
          </a:prstGeom>
        </p:spPr>
      </p:pic>
      <p:graphicFrame>
        <p:nvGraphicFramePr>
          <p:cNvPr id="4" name="Table 4">
            <a:extLst>
              <a:ext uri="{FF2B5EF4-FFF2-40B4-BE49-F238E27FC236}">
                <a16:creationId xmlns:a16="http://schemas.microsoft.com/office/drawing/2014/main" xmlns="" id="{E4F69498-219E-46A8-BB3B-903FA97A2AC3}"/>
              </a:ext>
            </a:extLst>
          </p:cNvPr>
          <p:cNvGraphicFramePr>
            <a:graphicFrameLocks noGrp="1"/>
          </p:cNvGraphicFramePr>
          <p:nvPr>
            <p:extLst>
              <p:ext uri="{D42A27DB-BD31-4B8C-83A1-F6EECF244321}">
                <p14:modId xmlns:p14="http://schemas.microsoft.com/office/powerpoint/2010/main" val="779572213"/>
              </p:ext>
            </p:extLst>
          </p:nvPr>
        </p:nvGraphicFramePr>
        <p:xfrm>
          <a:off x="1363132" y="973117"/>
          <a:ext cx="9609668" cy="4649894"/>
        </p:xfrm>
        <a:graphic>
          <a:graphicData uri="http://schemas.openxmlformats.org/drawingml/2006/table">
            <a:tbl>
              <a:tblPr firstRow="1" bandRow="1">
                <a:tableStyleId>{21E4AEA4-8DFA-4A89-87EB-49C32662AFE0}</a:tableStyleId>
              </a:tblPr>
              <a:tblGrid>
                <a:gridCol w="2402417">
                  <a:extLst>
                    <a:ext uri="{9D8B030D-6E8A-4147-A177-3AD203B41FA5}">
                      <a16:colId xmlns:a16="http://schemas.microsoft.com/office/drawing/2014/main" xmlns="" val="4150462349"/>
                    </a:ext>
                  </a:extLst>
                </a:gridCol>
                <a:gridCol w="2402417">
                  <a:extLst>
                    <a:ext uri="{9D8B030D-6E8A-4147-A177-3AD203B41FA5}">
                      <a16:colId xmlns:a16="http://schemas.microsoft.com/office/drawing/2014/main" xmlns="" val="1414235333"/>
                    </a:ext>
                  </a:extLst>
                </a:gridCol>
                <a:gridCol w="2402417">
                  <a:extLst>
                    <a:ext uri="{9D8B030D-6E8A-4147-A177-3AD203B41FA5}">
                      <a16:colId xmlns:a16="http://schemas.microsoft.com/office/drawing/2014/main" xmlns="" val="2812861711"/>
                    </a:ext>
                  </a:extLst>
                </a:gridCol>
                <a:gridCol w="2402417">
                  <a:extLst>
                    <a:ext uri="{9D8B030D-6E8A-4147-A177-3AD203B41FA5}">
                      <a16:colId xmlns:a16="http://schemas.microsoft.com/office/drawing/2014/main" xmlns="" val="3102778799"/>
                    </a:ext>
                  </a:extLst>
                </a:gridCol>
              </a:tblGrid>
              <a:tr h="1075267">
                <a:tc>
                  <a:txBody>
                    <a:bodyPr/>
                    <a:lstStyle/>
                    <a:p>
                      <a:r>
                        <a:rPr lang="es-ES" dirty="0"/>
                        <a:t>Al finalizar con éxito este módulo, los alumnos adultos serán capaces de ...</a:t>
                      </a:r>
                      <a:endParaRPr lang="en-IE" dirty="0"/>
                    </a:p>
                  </a:txBody>
                  <a:tcPr/>
                </a:tc>
                <a:tc>
                  <a:txBody>
                    <a:bodyPr/>
                    <a:lstStyle/>
                    <a:p>
                      <a:pPr algn="ctr"/>
                      <a:endParaRPr lang="en-US" dirty="0"/>
                    </a:p>
                    <a:p>
                      <a:pPr algn="ctr"/>
                      <a:r>
                        <a:rPr lang="en-US" dirty="0" err="1"/>
                        <a:t>Conocimientos</a:t>
                      </a:r>
                      <a:r>
                        <a:rPr lang="en-US" dirty="0"/>
                        <a:t> </a:t>
                      </a:r>
                      <a:endParaRPr lang="en-IE" dirty="0"/>
                    </a:p>
                  </a:txBody>
                  <a:tcPr/>
                </a:tc>
                <a:tc>
                  <a:txBody>
                    <a:bodyPr/>
                    <a:lstStyle/>
                    <a:p>
                      <a:pPr algn="ctr"/>
                      <a:endParaRPr lang="en-US" dirty="0"/>
                    </a:p>
                    <a:p>
                      <a:pPr algn="ctr"/>
                      <a:r>
                        <a:rPr lang="en-US" dirty="0" err="1"/>
                        <a:t>Habilidades</a:t>
                      </a:r>
                      <a:r>
                        <a:rPr lang="en-US" dirty="0"/>
                        <a:t> </a:t>
                      </a:r>
                    </a:p>
                    <a:p>
                      <a:pPr algn="ctr"/>
                      <a:r>
                        <a:rPr lang="en-US" dirty="0"/>
                        <a:t> </a:t>
                      </a:r>
                      <a:endParaRPr lang="en-IE" dirty="0"/>
                    </a:p>
                  </a:txBody>
                  <a:tcPr/>
                </a:tc>
                <a:tc>
                  <a:txBody>
                    <a:bodyPr/>
                    <a:lstStyle/>
                    <a:p>
                      <a:pPr algn="ctr"/>
                      <a:endParaRPr lang="en-US" dirty="0"/>
                    </a:p>
                    <a:p>
                      <a:pPr algn="ctr"/>
                      <a:r>
                        <a:rPr lang="en-US" dirty="0" err="1"/>
                        <a:t>Actitudes</a:t>
                      </a:r>
                      <a:endParaRPr lang="en-IE" dirty="0"/>
                    </a:p>
                  </a:txBody>
                  <a:tcPr/>
                </a:tc>
                <a:extLst>
                  <a:ext uri="{0D108BD9-81ED-4DB2-BD59-A6C34878D82A}">
                    <a16:rowId xmlns:a16="http://schemas.microsoft.com/office/drawing/2014/main" xmlns="" val="190821590"/>
                  </a:ext>
                </a:extLst>
              </a:tr>
              <a:tr h="1075267">
                <a:tc>
                  <a:txBody>
                    <a:bodyPr/>
                    <a:lstStyle/>
                    <a:p>
                      <a:endParaRPr lang="en-IE" dirty="0"/>
                    </a:p>
                  </a:txBody>
                  <a:tcPr/>
                </a:tc>
                <a:tc>
                  <a:txBody>
                    <a:bodyPr/>
                    <a:lstStyle/>
                    <a:p>
                      <a:pPr marL="285750" lvl="0" indent="-285750">
                        <a:buFont typeface="Courier New" panose="02070309020205020404" pitchFamily="49" charset="0"/>
                        <a:buChar char="o"/>
                      </a:pPr>
                      <a:r>
                        <a:rPr lang="en-IE" sz="1600" kern="1200" dirty="0" err="1" smtClean="0">
                          <a:solidFill>
                            <a:schemeClr val="dk1"/>
                          </a:solidFill>
                          <a:effectLst/>
                          <a:latin typeface="+mn-lt"/>
                          <a:ea typeface="+mn-ea"/>
                          <a:cs typeface="+mn-cs"/>
                        </a:rPr>
                        <a:t>Conocimiento</a:t>
                      </a:r>
                      <a:r>
                        <a:rPr lang="en-IE" sz="1600" kern="1200" dirty="0" smtClean="0">
                          <a:solidFill>
                            <a:schemeClr val="dk1"/>
                          </a:solidFill>
                          <a:effectLst/>
                          <a:latin typeface="+mn-lt"/>
                          <a:ea typeface="+mn-ea"/>
                          <a:cs typeface="+mn-cs"/>
                        </a:rPr>
                        <a:t> </a:t>
                      </a:r>
                      <a:r>
                        <a:rPr lang="en-IE" sz="1600" kern="1200" dirty="0" err="1" smtClean="0">
                          <a:solidFill>
                            <a:schemeClr val="dk1"/>
                          </a:solidFill>
                          <a:effectLst/>
                          <a:latin typeface="+mn-lt"/>
                          <a:ea typeface="+mn-ea"/>
                          <a:cs typeface="+mn-cs"/>
                        </a:rPr>
                        <a:t>práctico</a:t>
                      </a:r>
                      <a:r>
                        <a:rPr lang="en-IE" sz="1600" kern="1200" dirty="0" smtClean="0">
                          <a:solidFill>
                            <a:schemeClr val="dk1"/>
                          </a:solidFill>
                          <a:effectLst/>
                          <a:latin typeface="+mn-lt"/>
                          <a:ea typeface="+mn-ea"/>
                          <a:cs typeface="+mn-cs"/>
                        </a:rPr>
                        <a:t> </a:t>
                      </a:r>
                      <a:r>
                        <a:rPr lang="en-IE" sz="1600" kern="1200" dirty="0" err="1" smtClean="0">
                          <a:solidFill>
                            <a:schemeClr val="dk1"/>
                          </a:solidFill>
                          <a:effectLst/>
                          <a:latin typeface="+mn-lt"/>
                          <a:ea typeface="+mn-ea"/>
                          <a:cs typeface="+mn-cs"/>
                        </a:rPr>
                        <a:t>sobre</a:t>
                      </a:r>
                      <a:r>
                        <a:rPr lang="en-IE" sz="1600" kern="1200" dirty="0" smtClean="0">
                          <a:solidFill>
                            <a:schemeClr val="dk1"/>
                          </a:solidFill>
                          <a:effectLst/>
                          <a:latin typeface="+mn-lt"/>
                          <a:ea typeface="+mn-ea"/>
                          <a:cs typeface="+mn-cs"/>
                        </a:rPr>
                        <a:t> la </a:t>
                      </a:r>
                      <a:r>
                        <a:rPr lang="en-IE" sz="1600" kern="1200" dirty="0" err="1" smtClean="0">
                          <a:solidFill>
                            <a:schemeClr val="dk1"/>
                          </a:solidFill>
                          <a:effectLst/>
                          <a:latin typeface="+mn-lt"/>
                          <a:ea typeface="+mn-ea"/>
                          <a:cs typeface="+mn-cs"/>
                        </a:rPr>
                        <a:t>importancia</a:t>
                      </a:r>
                      <a:r>
                        <a:rPr lang="en-IE" sz="1600" kern="1200" dirty="0" smtClean="0">
                          <a:solidFill>
                            <a:schemeClr val="dk1"/>
                          </a:solidFill>
                          <a:effectLst/>
                          <a:latin typeface="+mn-lt"/>
                          <a:ea typeface="+mn-ea"/>
                          <a:cs typeface="+mn-cs"/>
                        </a:rPr>
                        <a:t> y el </a:t>
                      </a:r>
                      <a:r>
                        <a:rPr lang="en-IE" sz="1600" kern="1200" dirty="0" err="1" smtClean="0">
                          <a:solidFill>
                            <a:schemeClr val="dk1"/>
                          </a:solidFill>
                          <a:effectLst/>
                          <a:latin typeface="+mn-lt"/>
                          <a:ea typeface="+mn-ea"/>
                          <a:cs typeface="+mn-cs"/>
                        </a:rPr>
                        <a:t>impacto</a:t>
                      </a:r>
                      <a:r>
                        <a:rPr lang="en-IE" sz="1600" kern="1200" dirty="0" smtClean="0">
                          <a:solidFill>
                            <a:schemeClr val="dk1"/>
                          </a:solidFill>
                          <a:effectLst/>
                          <a:latin typeface="+mn-lt"/>
                          <a:ea typeface="+mn-ea"/>
                          <a:cs typeface="+mn-cs"/>
                        </a:rPr>
                        <a:t> de la </a:t>
                      </a:r>
                      <a:r>
                        <a:rPr lang="en-IE" sz="1600" kern="1200" dirty="0" err="1" smtClean="0">
                          <a:solidFill>
                            <a:schemeClr val="dk1"/>
                          </a:solidFill>
                          <a:effectLst/>
                          <a:latin typeface="+mn-lt"/>
                          <a:ea typeface="+mn-ea"/>
                          <a:cs typeface="+mn-cs"/>
                        </a:rPr>
                        <a:t>tradición</a:t>
                      </a:r>
                      <a:r>
                        <a:rPr lang="en-IE" sz="1600" kern="1200" dirty="0" smtClean="0">
                          <a:solidFill>
                            <a:schemeClr val="dk1"/>
                          </a:solidFill>
                          <a:effectLst/>
                          <a:latin typeface="+mn-lt"/>
                          <a:ea typeface="+mn-ea"/>
                          <a:cs typeface="+mn-cs"/>
                        </a:rPr>
                        <a:t> oral de </a:t>
                      </a:r>
                      <a:r>
                        <a:rPr lang="en-IE" sz="1600" kern="1200" dirty="0" err="1" smtClean="0">
                          <a:solidFill>
                            <a:schemeClr val="dk1"/>
                          </a:solidFill>
                          <a:effectLst/>
                          <a:latin typeface="+mn-lt"/>
                          <a:ea typeface="+mn-ea"/>
                          <a:cs typeface="+mn-cs"/>
                        </a:rPr>
                        <a:t>contar</a:t>
                      </a:r>
                      <a:r>
                        <a:rPr lang="en-IE" sz="1600" kern="1200" baseline="0" dirty="0" smtClean="0">
                          <a:solidFill>
                            <a:schemeClr val="dk1"/>
                          </a:solidFill>
                          <a:effectLst/>
                          <a:latin typeface="+mn-lt"/>
                          <a:ea typeface="+mn-ea"/>
                          <a:cs typeface="+mn-cs"/>
                        </a:rPr>
                        <a:t> </a:t>
                      </a:r>
                      <a:r>
                        <a:rPr lang="en-IE" sz="1600" kern="1200" dirty="0" err="1" smtClean="0">
                          <a:solidFill>
                            <a:schemeClr val="dk1"/>
                          </a:solidFill>
                          <a:effectLst/>
                          <a:latin typeface="+mn-lt"/>
                          <a:ea typeface="+mn-ea"/>
                          <a:cs typeface="+mn-cs"/>
                        </a:rPr>
                        <a:t>historias</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err="1" smtClean="0">
                          <a:solidFill>
                            <a:schemeClr val="dk1"/>
                          </a:solidFill>
                          <a:effectLst/>
                          <a:latin typeface="+mn-lt"/>
                          <a:ea typeface="+mn-ea"/>
                          <a:cs typeface="+mn-cs"/>
                        </a:rPr>
                        <a:t>Identificar</a:t>
                      </a:r>
                      <a:r>
                        <a:rPr lang="en-IE" sz="1600" kern="1200" dirty="0" smtClean="0">
                          <a:solidFill>
                            <a:schemeClr val="dk1"/>
                          </a:solidFill>
                          <a:effectLst/>
                          <a:latin typeface="+mn-lt"/>
                          <a:ea typeface="+mn-ea"/>
                          <a:cs typeface="+mn-cs"/>
                        </a:rPr>
                        <a:t> </a:t>
                      </a:r>
                      <a:r>
                        <a:rPr lang="en-IE" sz="1600" kern="1200" dirty="0" err="1" smtClean="0">
                          <a:solidFill>
                            <a:schemeClr val="dk1"/>
                          </a:solidFill>
                          <a:effectLst/>
                          <a:latin typeface="+mn-lt"/>
                          <a:ea typeface="+mn-ea"/>
                          <a:cs typeface="+mn-cs"/>
                        </a:rPr>
                        <a:t>diversos</a:t>
                      </a:r>
                      <a:r>
                        <a:rPr lang="en-IE" sz="1600" kern="1200" dirty="0" smtClean="0">
                          <a:solidFill>
                            <a:schemeClr val="dk1"/>
                          </a:solidFill>
                          <a:effectLst/>
                          <a:latin typeface="+mn-lt"/>
                          <a:ea typeface="+mn-ea"/>
                          <a:cs typeface="+mn-cs"/>
                        </a:rPr>
                        <a:t> </a:t>
                      </a:r>
                      <a:r>
                        <a:rPr lang="en-IE" sz="1600" kern="1200" dirty="0" err="1" smtClean="0">
                          <a:solidFill>
                            <a:schemeClr val="dk1"/>
                          </a:solidFill>
                          <a:effectLst/>
                          <a:latin typeface="+mn-lt"/>
                          <a:ea typeface="+mn-ea"/>
                          <a:cs typeface="+mn-cs"/>
                        </a:rPr>
                        <a:t>rituales</a:t>
                      </a:r>
                      <a:r>
                        <a:rPr lang="en-IE" sz="1600" kern="1200" dirty="0" smtClean="0">
                          <a:solidFill>
                            <a:schemeClr val="dk1"/>
                          </a:solidFill>
                          <a:effectLst/>
                          <a:latin typeface="+mn-lt"/>
                          <a:ea typeface="+mn-ea"/>
                          <a:cs typeface="+mn-cs"/>
                        </a:rPr>
                        <a:t> para</a:t>
                      </a:r>
                      <a:r>
                        <a:rPr lang="en-IE" sz="1600" kern="1200" baseline="0" dirty="0" smtClean="0">
                          <a:solidFill>
                            <a:schemeClr val="dk1"/>
                          </a:solidFill>
                          <a:effectLst/>
                          <a:latin typeface="+mn-lt"/>
                          <a:ea typeface="+mn-ea"/>
                          <a:cs typeface="+mn-cs"/>
                        </a:rPr>
                        <a:t> </a:t>
                      </a:r>
                      <a:r>
                        <a:rPr lang="en-IE" sz="1600" kern="1200" baseline="0" dirty="0" err="1" smtClean="0">
                          <a:solidFill>
                            <a:schemeClr val="dk1"/>
                          </a:solidFill>
                          <a:effectLst/>
                          <a:latin typeface="+mn-lt"/>
                          <a:ea typeface="+mn-ea"/>
                          <a:cs typeface="+mn-cs"/>
                        </a:rPr>
                        <a:t>contar</a:t>
                      </a:r>
                      <a:r>
                        <a:rPr lang="en-IE" sz="1600" kern="1200" baseline="0" dirty="0" smtClean="0">
                          <a:solidFill>
                            <a:schemeClr val="dk1"/>
                          </a:solidFill>
                          <a:effectLst/>
                          <a:latin typeface="+mn-lt"/>
                          <a:ea typeface="+mn-ea"/>
                          <a:cs typeface="+mn-cs"/>
                        </a:rPr>
                        <a:t> </a:t>
                      </a:r>
                      <a:r>
                        <a:rPr lang="en-IE" sz="1600" kern="1200" baseline="0" dirty="0" err="1" smtClean="0">
                          <a:solidFill>
                            <a:schemeClr val="dk1"/>
                          </a:solidFill>
                          <a:effectLst/>
                          <a:latin typeface="+mn-lt"/>
                          <a:ea typeface="+mn-ea"/>
                          <a:cs typeface="+mn-cs"/>
                        </a:rPr>
                        <a:t>historias</a:t>
                      </a:r>
                      <a:endParaRPr lang="en-IE" sz="16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s-ES" sz="1600" kern="1200" dirty="0">
                        <a:solidFill>
                          <a:schemeClr val="dk1"/>
                        </a:solidFill>
                        <a:effectLst/>
                        <a:latin typeface="+mn-lt"/>
                        <a:ea typeface="+mn-ea"/>
                        <a:cs typeface="+mn-cs"/>
                      </a:endParaRPr>
                    </a:p>
                  </a:txBody>
                  <a:tcPr/>
                </a:tc>
                <a:extLst>
                  <a:ext uri="{0D108BD9-81ED-4DB2-BD59-A6C34878D82A}">
                    <a16:rowId xmlns:a16="http://schemas.microsoft.com/office/drawing/2014/main" xmlns="" val="1888922330"/>
                  </a:ext>
                </a:extLst>
              </a:tr>
              <a:tr h="1075267">
                <a:tc>
                  <a:txBody>
                    <a:bodyPr/>
                    <a:lstStyle/>
                    <a:p>
                      <a:endParaRPr lang="en-I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err="1" smtClean="0">
                          <a:solidFill>
                            <a:schemeClr val="dk1"/>
                          </a:solidFill>
                          <a:effectLst/>
                          <a:latin typeface="+mn-lt"/>
                          <a:ea typeface="+mn-ea"/>
                          <a:cs typeface="+mn-cs"/>
                        </a:rPr>
                        <a:t>Conocimiento</a:t>
                      </a:r>
                      <a:r>
                        <a:rPr lang="en-IE" sz="1600" kern="1200" dirty="0" smtClean="0">
                          <a:solidFill>
                            <a:schemeClr val="dk1"/>
                          </a:solidFill>
                          <a:effectLst/>
                          <a:latin typeface="+mn-lt"/>
                          <a:ea typeface="+mn-ea"/>
                          <a:cs typeface="+mn-cs"/>
                        </a:rPr>
                        <a:t> </a:t>
                      </a:r>
                      <a:r>
                        <a:rPr lang="en-IE" sz="1600" kern="1200" dirty="0" err="1" smtClean="0">
                          <a:solidFill>
                            <a:schemeClr val="dk1"/>
                          </a:solidFill>
                          <a:effectLst/>
                          <a:latin typeface="+mn-lt"/>
                          <a:ea typeface="+mn-ea"/>
                          <a:cs typeface="+mn-cs"/>
                        </a:rPr>
                        <a:t>práctico</a:t>
                      </a:r>
                      <a:r>
                        <a:rPr lang="en-IE" sz="1600" kern="1200" dirty="0" smtClean="0">
                          <a:solidFill>
                            <a:schemeClr val="dk1"/>
                          </a:solidFill>
                          <a:effectLst/>
                          <a:latin typeface="+mn-lt"/>
                          <a:ea typeface="+mn-ea"/>
                          <a:cs typeface="+mn-cs"/>
                        </a:rPr>
                        <a:t> </a:t>
                      </a:r>
                      <a:r>
                        <a:rPr lang="en-IE" sz="1600" kern="1200" dirty="0" err="1" smtClean="0">
                          <a:solidFill>
                            <a:schemeClr val="dk1"/>
                          </a:solidFill>
                          <a:effectLst/>
                          <a:latin typeface="+mn-lt"/>
                          <a:ea typeface="+mn-ea"/>
                          <a:cs typeface="+mn-cs"/>
                        </a:rPr>
                        <a:t>sobre</a:t>
                      </a:r>
                      <a:r>
                        <a:rPr lang="en-IE" sz="1600" kern="1200" dirty="0" smtClean="0">
                          <a:solidFill>
                            <a:schemeClr val="dk1"/>
                          </a:solidFill>
                          <a:effectLst/>
                          <a:latin typeface="+mn-lt"/>
                          <a:ea typeface="+mn-ea"/>
                          <a:cs typeface="+mn-cs"/>
                        </a:rPr>
                        <a:t> </a:t>
                      </a:r>
                      <a:r>
                        <a:rPr lang="en-IE" sz="1600" kern="1200" dirty="0" err="1" smtClean="0">
                          <a:solidFill>
                            <a:schemeClr val="dk1"/>
                          </a:solidFill>
                          <a:effectLst/>
                          <a:latin typeface="+mn-lt"/>
                          <a:ea typeface="+mn-ea"/>
                          <a:cs typeface="+mn-cs"/>
                        </a:rPr>
                        <a:t>los</a:t>
                      </a:r>
                      <a:r>
                        <a:rPr lang="en-IE" sz="1600" kern="1200" dirty="0" smtClean="0">
                          <a:solidFill>
                            <a:schemeClr val="dk1"/>
                          </a:solidFill>
                          <a:effectLst/>
                          <a:latin typeface="+mn-lt"/>
                          <a:ea typeface="+mn-ea"/>
                          <a:cs typeface="+mn-cs"/>
                        </a:rPr>
                        <a:t> </a:t>
                      </a:r>
                      <a:r>
                        <a:rPr lang="en-IE" sz="1600" kern="1200" dirty="0" err="1" smtClean="0">
                          <a:solidFill>
                            <a:schemeClr val="dk1"/>
                          </a:solidFill>
                          <a:effectLst/>
                          <a:latin typeface="+mn-lt"/>
                          <a:ea typeface="+mn-ea"/>
                          <a:cs typeface="+mn-cs"/>
                        </a:rPr>
                        <a:t>elementos</a:t>
                      </a:r>
                      <a:r>
                        <a:rPr lang="en-IE" sz="1600" kern="1200" dirty="0" smtClean="0">
                          <a:solidFill>
                            <a:schemeClr val="dk1"/>
                          </a:solidFill>
                          <a:effectLst/>
                          <a:latin typeface="+mn-lt"/>
                          <a:ea typeface="+mn-ea"/>
                          <a:cs typeface="+mn-cs"/>
                        </a:rPr>
                        <a:t> clave de la </a:t>
                      </a:r>
                      <a:r>
                        <a:rPr lang="en-IE" sz="1600" kern="1200" dirty="0" err="1" smtClean="0">
                          <a:solidFill>
                            <a:schemeClr val="dk1"/>
                          </a:solidFill>
                          <a:effectLst/>
                          <a:latin typeface="+mn-lt"/>
                          <a:ea typeface="+mn-ea"/>
                          <a:cs typeface="+mn-cs"/>
                        </a:rPr>
                        <a:t>narración</a:t>
                      </a:r>
                      <a:r>
                        <a:rPr lang="en-IE" sz="1600" kern="1200" dirty="0" smtClean="0">
                          <a:solidFill>
                            <a:schemeClr val="dk1"/>
                          </a:solidFill>
                          <a:effectLst/>
                          <a:latin typeface="+mn-lt"/>
                          <a:ea typeface="+mn-ea"/>
                          <a:cs typeface="+mn-cs"/>
                        </a:rPr>
                        <a:t> </a:t>
                      </a:r>
                      <a:r>
                        <a:rPr lang="en-IE" sz="1600" kern="1200" dirty="0" err="1" smtClean="0">
                          <a:solidFill>
                            <a:schemeClr val="dk1"/>
                          </a:solidFill>
                          <a:effectLst/>
                          <a:latin typeface="+mn-lt"/>
                          <a:ea typeface="+mn-ea"/>
                          <a:cs typeface="+mn-cs"/>
                        </a:rPr>
                        <a:t>africana</a:t>
                      </a:r>
                      <a:r>
                        <a:rPr lang="en-IE" sz="1600" kern="1200" dirty="0" smtClean="0">
                          <a:solidFill>
                            <a:schemeClr val="dk1"/>
                          </a:solidFill>
                          <a:effectLst/>
                          <a:latin typeface="+mn-lt"/>
                          <a:ea typeface="+mn-ea"/>
                          <a:cs typeface="+mn-cs"/>
                        </a:rPr>
                        <a:t>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err="1" smtClean="0">
                          <a:solidFill>
                            <a:schemeClr val="dk1"/>
                          </a:solidFill>
                          <a:effectLst/>
                          <a:latin typeface="+mn-lt"/>
                          <a:ea typeface="+mn-ea"/>
                          <a:cs typeface="+mn-cs"/>
                        </a:rPr>
                        <a:t>Reconocer</a:t>
                      </a:r>
                      <a:r>
                        <a:rPr lang="en-IE" sz="1600" kern="1200" dirty="0" smtClean="0">
                          <a:solidFill>
                            <a:schemeClr val="dk1"/>
                          </a:solidFill>
                          <a:effectLst/>
                          <a:latin typeface="+mn-lt"/>
                          <a:ea typeface="+mn-ea"/>
                          <a:cs typeface="+mn-cs"/>
                        </a:rPr>
                        <a:t> las </a:t>
                      </a:r>
                      <a:r>
                        <a:rPr lang="en-IE" sz="1600" kern="1200" dirty="0" err="1" smtClean="0">
                          <a:solidFill>
                            <a:schemeClr val="dk1"/>
                          </a:solidFill>
                          <a:effectLst/>
                          <a:latin typeface="+mn-lt"/>
                          <a:ea typeface="+mn-ea"/>
                          <a:cs typeface="+mn-cs"/>
                        </a:rPr>
                        <a:t>influencias</a:t>
                      </a:r>
                      <a:r>
                        <a:rPr lang="en-IE" sz="1600" kern="1200" dirty="0" smtClean="0">
                          <a:solidFill>
                            <a:schemeClr val="dk1"/>
                          </a:solidFill>
                          <a:effectLst/>
                          <a:latin typeface="+mn-lt"/>
                          <a:ea typeface="+mn-ea"/>
                          <a:cs typeface="+mn-cs"/>
                        </a:rPr>
                        <a:t> </a:t>
                      </a:r>
                      <a:r>
                        <a:rPr lang="en-IE" sz="1600" kern="1200" dirty="0" err="1" smtClean="0">
                          <a:solidFill>
                            <a:schemeClr val="dk1"/>
                          </a:solidFill>
                          <a:effectLst/>
                          <a:latin typeface="+mn-lt"/>
                          <a:ea typeface="+mn-ea"/>
                          <a:cs typeface="+mn-cs"/>
                        </a:rPr>
                        <a:t>geográficas</a:t>
                      </a:r>
                      <a:r>
                        <a:rPr lang="en-IE" sz="1600" kern="1200" dirty="0" smtClean="0">
                          <a:solidFill>
                            <a:schemeClr val="dk1"/>
                          </a:solidFill>
                          <a:effectLst/>
                          <a:latin typeface="+mn-lt"/>
                          <a:ea typeface="+mn-ea"/>
                          <a:cs typeface="+mn-cs"/>
                        </a:rPr>
                        <a:t> y </a:t>
                      </a:r>
                      <a:r>
                        <a:rPr lang="en-IE" sz="1600" kern="1200" dirty="0" err="1" smtClean="0">
                          <a:solidFill>
                            <a:schemeClr val="dk1"/>
                          </a:solidFill>
                          <a:effectLst/>
                          <a:latin typeface="+mn-lt"/>
                          <a:ea typeface="+mn-ea"/>
                          <a:cs typeface="+mn-cs"/>
                        </a:rPr>
                        <a:t>culturales</a:t>
                      </a:r>
                      <a:r>
                        <a:rPr lang="en-IE" sz="1600" kern="1200" dirty="0" smtClean="0">
                          <a:solidFill>
                            <a:schemeClr val="dk1"/>
                          </a:solidFill>
                          <a:effectLst/>
                          <a:latin typeface="+mn-lt"/>
                          <a:ea typeface="+mn-ea"/>
                          <a:cs typeface="+mn-cs"/>
                        </a:rPr>
                        <a:t> de las </a:t>
                      </a:r>
                      <a:r>
                        <a:rPr lang="en-IE" sz="1600" kern="1200" dirty="0" err="1" smtClean="0">
                          <a:solidFill>
                            <a:schemeClr val="dk1"/>
                          </a:solidFill>
                          <a:effectLst/>
                          <a:latin typeface="+mn-lt"/>
                          <a:ea typeface="+mn-ea"/>
                          <a:cs typeface="+mn-cs"/>
                        </a:rPr>
                        <a:t>historias</a:t>
                      </a:r>
                      <a:r>
                        <a:rPr lang="en-IE" sz="1600" kern="1200" dirty="0" smtClean="0">
                          <a:solidFill>
                            <a:schemeClr val="dk1"/>
                          </a:solidFill>
                          <a:effectLst/>
                          <a:latin typeface="+mn-lt"/>
                          <a:ea typeface="+mn-ea"/>
                          <a:cs typeface="+mn-cs"/>
                        </a:rPr>
                        <a:t> </a:t>
                      </a:r>
                      <a:r>
                        <a:rPr lang="en-IE" sz="1600" kern="1200" dirty="0" err="1" smtClean="0">
                          <a:solidFill>
                            <a:schemeClr val="dk1"/>
                          </a:solidFill>
                          <a:effectLst/>
                          <a:latin typeface="+mn-lt"/>
                          <a:ea typeface="+mn-ea"/>
                          <a:cs typeface="+mn-cs"/>
                        </a:rPr>
                        <a:t>africanas</a:t>
                      </a:r>
                      <a:endParaRPr lang="es-ES" sz="1600" kern="1200" dirty="0">
                        <a:solidFill>
                          <a:schemeClr val="dk1"/>
                        </a:solidFill>
                        <a:effectLst/>
                        <a:latin typeface="+mn-lt"/>
                        <a:ea typeface="+mn-ea"/>
                        <a:cs typeface="+mn-cs"/>
                      </a:endParaRPr>
                    </a:p>
                  </a:txBody>
                  <a:tcPr/>
                </a:tc>
                <a:tc>
                  <a:txBody>
                    <a:bodyPr/>
                    <a:lstStyle/>
                    <a:p>
                      <a:pPr marL="285750" indent="-285750">
                        <a:buFont typeface="Courier New" panose="02070309020205020404" pitchFamily="49" charset="0"/>
                        <a:buChar char="o"/>
                      </a:pPr>
                      <a:endParaRPr lang="en-IE" sz="1600" dirty="0"/>
                    </a:p>
                  </a:txBody>
                  <a:tcPr/>
                </a:tc>
                <a:extLst>
                  <a:ext uri="{0D108BD9-81ED-4DB2-BD59-A6C34878D82A}">
                    <a16:rowId xmlns:a16="http://schemas.microsoft.com/office/drawing/2014/main" xmlns="" val="3122784904"/>
                  </a:ext>
                </a:extLst>
              </a:tr>
              <a:tr h="1075267">
                <a:tc>
                  <a:txBody>
                    <a:bodyPr/>
                    <a:lstStyle/>
                    <a:p>
                      <a:endParaRPr lang="en-I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err="1" smtClean="0">
                          <a:solidFill>
                            <a:schemeClr val="dk1"/>
                          </a:solidFill>
                          <a:effectLst/>
                          <a:latin typeface="+mn-lt"/>
                          <a:ea typeface="+mn-ea"/>
                          <a:cs typeface="+mn-cs"/>
                        </a:rPr>
                        <a:t>Conocimiento</a:t>
                      </a:r>
                      <a:r>
                        <a:rPr lang="en-IE" sz="1600" kern="1200" dirty="0" smtClean="0">
                          <a:solidFill>
                            <a:schemeClr val="dk1"/>
                          </a:solidFill>
                          <a:effectLst/>
                          <a:latin typeface="+mn-lt"/>
                          <a:ea typeface="+mn-ea"/>
                          <a:cs typeface="+mn-cs"/>
                        </a:rPr>
                        <a:t> </a:t>
                      </a:r>
                      <a:r>
                        <a:rPr lang="en-IE" sz="1600" kern="1200" dirty="0" err="1" smtClean="0">
                          <a:solidFill>
                            <a:schemeClr val="dk1"/>
                          </a:solidFill>
                          <a:effectLst/>
                          <a:latin typeface="+mn-lt"/>
                          <a:ea typeface="+mn-ea"/>
                          <a:cs typeface="+mn-cs"/>
                        </a:rPr>
                        <a:t>sobre</a:t>
                      </a:r>
                      <a:r>
                        <a:rPr lang="en-IE" sz="1600" kern="1200" dirty="0" smtClean="0">
                          <a:solidFill>
                            <a:schemeClr val="dk1"/>
                          </a:solidFill>
                          <a:effectLst/>
                          <a:latin typeface="+mn-lt"/>
                          <a:ea typeface="+mn-ea"/>
                          <a:cs typeface="+mn-cs"/>
                        </a:rPr>
                        <a:t> las</a:t>
                      </a:r>
                      <a:r>
                        <a:rPr lang="en-IE" sz="1600" kern="1200" baseline="0" dirty="0" smtClean="0">
                          <a:solidFill>
                            <a:schemeClr val="dk1"/>
                          </a:solidFill>
                          <a:effectLst/>
                          <a:latin typeface="+mn-lt"/>
                          <a:ea typeface="+mn-ea"/>
                          <a:cs typeface="+mn-cs"/>
                        </a:rPr>
                        <a:t> </a:t>
                      </a:r>
                      <a:r>
                        <a:rPr lang="en-IE" sz="1600" kern="1200" baseline="0" dirty="0" err="1" smtClean="0">
                          <a:solidFill>
                            <a:schemeClr val="dk1"/>
                          </a:solidFill>
                          <a:effectLst/>
                          <a:latin typeface="+mn-lt"/>
                          <a:ea typeface="+mn-ea"/>
                          <a:cs typeface="+mn-cs"/>
                        </a:rPr>
                        <a:t>clases</a:t>
                      </a:r>
                      <a:r>
                        <a:rPr lang="en-IE" sz="1600" kern="1200" baseline="0" dirty="0" smtClean="0">
                          <a:solidFill>
                            <a:schemeClr val="dk1"/>
                          </a:solidFill>
                          <a:effectLst/>
                          <a:latin typeface="+mn-lt"/>
                          <a:ea typeface="+mn-ea"/>
                          <a:cs typeface="+mn-cs"/>
                        </a:rPr>
                        <a:t> de </a:t>
                      </a:r>
                      <a:r>
                        <a:rPr lang="en-IE" sz="1600" kern="1200" baseline="0" dirty="0" err="1" smtClean="0">
                          <a:solidFill>
                            <a:schemeClr val="dk1"/>
                          </a:solidFill>
                          <a:effectLst/>
                          <a:latin typeface="+mn-lt"/>
                          <a:ea typeface="+mn-ea"/>
                          <a:cs typeface="+mn-cs"/>
                        </a:rPr>
                        <a:t>historias</a:t>
                      </a:r>
                      <a:r>
                        <a:rPr lang="en-IE" sz="1600" kern="1200" baseline="0" dirty="0" smtClean="0">
                          <a:solidFill>
                            <a:schemeClr val="dk1"/>
                          </a:solidFill>
                          <a:effectLst/>
                          <a:latin typeface="+mn-lt"/>
                          <a:ea typeface="+mn-ea"/>
                          <a:cs typeface="+mn-cs"/>
                        </a:rPr>
                        <a:t> </a:t>
                      </a:r>
                      <a:r>
                        <a:rPr lang="en-IE" sz="1600" kern="1200" baseline="0" dirty="0" err="1" smtClean="0">
                          <a:solidFill>
                            <a:schemeClr val="dk1"/>
                          </a:solidFill>
                          <a:effectLst/>
                          <a:latin typeface="+mn-lt"/>
                          <a:ea typeface="+mn-ea"/>
                          <a:cs typeface="+mn-cs"/>
                        </a:rPr>
                        <a:t>contadas</a:t>
                      </a:r>
                      <a:r>
                        <a:rPr lang="en-IE" sz="1600" kern="1200" baseline="0" dirty="0" smtClean="0">
                          <a:solidFill>
                            <a:schemeClr val="dk1"/>
                          </a:solidFill>
                          <a:effectLst/>
                          <a:latin typeface="+mn-lt"/>
                          <a:ea typeface="+mn-ea"/>
                          <a:cs typeface="+mn-cs"/>
                        </a:rPr>
                        <a:t> </a:t>
                      </a:r>
                      <a:r>
                        <a:rPr lang="en-IE" sz="1600" kern="1200" baseline="0" dirty="0" err="1" smtClean="0">
                          <a:solidFill>
                            <a:schemeClr val="dk1"/>
                          </a:solidFill>
                          <a:effectLst/>
                          <a:latin typeface="+mn-lt"/>
                          <a:ea typeface="+mn-ea"/>
                          <a:cs typeface="+mn-cs"/>
                        </a:rPr>
                        <a:t>por</a:t>
                      </a:r>
                      <a:r>
                        <a:rPr lang="en-IE" sz="1600" kern="1200" baseline="0" dirty="0" smtClean="0">
                          <a:solidFill>
                            <a:schemeClr val="dk1"/>
                          </a:solidFill>
                          <a:effectLst/>
                          <a:latin typeface="+mn-lt"/>
                          <a:ea typeface="+mn-ea"/>
                          <a:cs typeface="+mn-cs"/>
                        </a:rPr>
                        <a:t> la </a:t>
                      </a:r>
                      <a:r>
                        <a:rPr lang="en-IE" sz="1600" kern="1200" baseline="0" dirty="0" err="1" smtClean="0">
                          <a:solidFill>
                            <a:schemeClr val="dk1"/>
                          </a:solidFill>
                          <a:effectLst/>
                          <a:latin typeface="+mn-lt"/>
                          <a:ea typeface="+mn-ea"/>
                          <a:cs typeface="+mn-cs"/>
                        </a:rPr>
                        <a:t>cultura</a:t>
                      </a:r>
                      <a:r>
                        <a:rPr lang="en-IE" sz="1600" kern="1200" baseline="0" dirty="0" smtClean="0">
                          <a:solidFill>
                            <a:schemeClr val="dk1"/>
                          </a:solidFill>
                          <a:effectLst/>
                          <a:latin typeface="+mn-lt"/>
                          <a:ea typeface="+mn-ea"/>
                          <a:cs typeface="+mn-cs"/>
                        </a:rPr>
                        <a:t> </a:t>
                      </a:r>
                      <a:r>
                        <a:rPr lang="en-IE" sz="1600" kern="1200" baseline="0" dirty="0" err="1" smtClean="0">
                          <a:solidFill>
                            <a:schemeClr val="dk1"/>
                          </a:solidFill>
                          <a:effectLst/>
                          <a:latin typeface="+mn-lt"/>
                          <a:ea typeface="+mn-ea"/>
                          <a:cs typeface="+mn-cs"/>
                        </a:rPr>
                        <a:t>africana</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err="1" smtClean="0">
                          <a:solidFill>
                            <a:schemeClr val="dk1"/>
                          </a:solidFill>
                          <a:effectLst/>
                          <a:latin typeface="+mn-lt"/>
                          <a:ea typeface="+mn-ea"/>
                          <a:cs typeface="+mn-cs"/>
                        </a:rPr>
                        <a:t>Determinar</a:t>
                      </a:r>
                      <a:r>
                        <a:rPr lang="en-IE" sz="1600" kern="1200" baseline="0" dirty="0" smtClean="0">
                          <a:solidFill>
                            <a:schemeClr val="dk1"/>
                          </a:solidFill>
                          <a:effectLst/>
                          <a:latin typeface="+mn-lt"/>
                          <a:ea typeface="+mn-ea"/>
                          <a:cs typeface="+mn-cs"/>
                        </a:rPr>
                        <a:t> </a:t>
                      </a:r>
                      <a:r>
                        <a:rPr lang="en-IE" sz="1600" kern="1200" baseline="0" dirty="0" err="1" smtClean="0">
                          <a:solidFill>
                            <a:schemeClr val="dk1"/>
                          </a:solidFill>
                          <a:effectLst/>
                          <a:latin typeface="+mn-lt"/>
                          <a:ea typeface="+mn-ea"/>
                          <a:cs typeface="+mn-cs"/>
                        </a:rPr>
                        <a:t>cómo</a:t>
                      </a:r>
                      <a:r>
                        <a:rPr lang="en-IE" sz="1600" kern="1200" baseline="0" dirty="0" smtClean="0">
                          <a:solidFill>
                            <a:schemeClr val="dk1"/>
                          </a:solidFill>
                          <a:effectLst/>
                          <a:latin typeface="+mn-lt"/>
                          <a:ea typeface="+mn-ea"/>
                          <a:cs typeface="+mn-cs"/>
                        </a:rPr>
                        <a:t> </a:t>
                      </a:r>
                      <a:r>
                        <a:rPr lang="en-IE" sz="1600" kern="1200" baseline="0" dirty="0" err="1" smtClean="0">
                          <a:solidFill>
                            <a:schemeClr val="dk1"/>
                          </a:solidFill>
                          <a:effectLst/>
                          <a:latin typeface="+mn-lt"/>
                          <a:ea typeface="+mn-ea"/>
                          <a:cs typeface="+mn-cs"/>
                        </a:rPr>
                        <a:t>contar</a:t>
                      </a:r>
                      <a:r>
                        <a:rPr lang="en-IE" sz="1600" kern="1200" baseline="0" dirty="0" smtClean="0">
                          <a:solidFill>
                            <a:schemeClr val="dk1"/>
                          </a:solidFill>
                          <a:effectLst/>
                          <a:latin typeface="+mn-lt"/>
                          <a:ea typeface="+mn-ea"/>
                          <a:cs typeface="+mn-cs"/>
                        </a:rPr>
                        <a:t> </a:t>
                      </a:r>
                      <a:r>
                        <a:rPr lang="en-IE" sz="1600" kern="1200" baseline="0" dirty="0" err="1" smtClean="0">
                          <a:solidFill>
                            <a:schemeClr val="dk1"/>
                          </a:solidFill>
                          <a:effectLst/>
                          <a:latin typeface="+mn-lt"/>
                          <a:ea typeface="+mn-ea"/>
                          <a:cs typeface="+mn-cs"/>
                        </a:rPr>
                        <a:t>historias</a:t>
                      </a:r>
                      <a:r>
                        <a:rPr lang="en-IE" sz="1600" kern="1200" baseline="0" dirty="0" smtClean="0">
                          <a:solidFill>
                            <a:schemeClr val="dk1"/>
                          </a:solidFill>
                          <a:effectLst/>
                          <a:latin typeface="+mn-lt"/>
                          <a:ea typeface="+mn-ea"/>
                          <a:cs typeface="+mn-cs"/>
                        </a:rPr>
                        <a:t> </a:t>
                      </a:r>
                      <a:r>
                        <a:rPr lang="en-IE" sz="1600" kern="1200" baseline="0" dirty="0" err="1" smtClean="0">
                          <a:solidFill>
                            <a:schemeClr val="dk1"/>
                          </a:solidFill>
                          <a:effectLst/>
                          <a:latin typeface="+mn-lt"/>
                          <a:ea typeface="+mn-ea"/>
                          <a:cs typeface="+mn-cs"/>
                        </a:rPr>
                        <a:t>sirve</a:t>
                      </a:r>
                      <a:r>
                        <a:rPr lang="en-IE" sz="1600" kern="1200" baseline="0" dirty="0" smtClean="0">
                          <a:solidFill>
                            <a:schemeClr val="dk1"/>
                          </a:solidFill>
                          <a:effectLst/>
                          <a:latin typeface="+mn-lt"/>
                          <a:ea typeface="+mn-ea"/>
                          <a:cs typeface="+mn-cs"/>
                        </a:rPr>
                        <a:t> para </a:t>
                      </a:r>
                      <a:r>
                        <a:rPr lang="en-IE" sz="1600" kern="1200" baseline="0" dirty="0" err="1" smtClean="0">
                          <a:solidFill>
                            <a:schemeClr val="dk1"/>
                          </a:solidFill>
                          <a:effectLst/>
                          <a:latin typeface="+mn-lt"/>
                          <a:ea typeface="+mn-ea"/>
                          <a:cs typeface="+mn-cs"/>
                        </a:rPr>
                        <a:t>muchos</a:t>
                      </a:r>
                      <a:r>
                        <a:rPr lang="en-IE" sz="1600" kern="1200" baseline="0" dirty="0" smtClean="0">
                          <a:solidFill>
                            <a:schemeClr val="dk1"/>
                          </a:solidFill>
                          <a:effectLst/>
                          <a:latin typeface="+mn-lt"/>
                          <a:ea typeface="+mn-ea"/>
                          <a:cs typeface="+mn-cs"/>
                        </a:rPr>
                        <a:t> </a:t>
                      </a:r>
                      <a:r>
                        <a:rPr lang="en-IE" sz="1600" kern="1200" baseline="0" dirty="0" err="1" smtClean="0">
                          <a:solidFill>
                            <a:schemeClr val="dk1"/>
                          </a:solidFill>
                          <a:effectLst/>
                          <a:latin typeface="+mn-lt"/>
                          <a:ea typeface="+mn-ea"/>
                          <a:cs typeface="+mn-cs"/>
                        </a:rPr>
                        <a:t>propósitos</a:t>
                      </a:r>
                      <a:endParaRPr lang="es-ES" sz="1600" kern="1200" dirty="0">
                        <a:solidFill>
                          <a:schemeClr val="dk1"/>
                        </a:solidFill>
                        <a:effectLst/>
                        <a:latin typeface="+mn-lt"/>
                        <a:ea typeface="+mn-ea"/>
                        <a:cs typeface="+mn-cs"/>
                      </a:endParaRPr>
                    </a:p>
                  </a:txBody>
                  <a:tcPr/>
                </a:tc>
                <a:tc>
                  <a:txBody>
                    <a:bodyPr/>
                    <a:lstStyle/>
                    <a:p>
                      <a:pPr marL="285750" indent="-285750">
                        <a:buFont typeface="Courier New" panose="02070309020205020404" pitchFamily="49" charset="0"/>
                        <a:buChar char="o"/>
                      </a:pPr>
                      <a:endParaRPr lang="en-IE" sz="1600" dirty="0"/>
                    </a:p>
                  </a:txBody>
                  <a:tcPr/>
                </a:tc>
                <a:extLst>
                  <a:ext uri="{0D108BD9-81ED-4DB2-BD59-A6C34878D82A}">
                    <a16:rowId xmlns:a16="http://schemas.microsoft.com/office/drawing/2014/main" xmlns="" val="822328421"/>
                  </a:ext>
                </a:extLst>
              </a:tr>
            </a:tbl>
          </a:graphicData>
        </a:graphic>
      </p:graphicFrame>
    </p:spTree>
    <p:extLst>
      <p:ext uri="{BB962C8B-B14F-4D97-AF65-F5344CB8AC3E}">
        <p14:creationId xmlns:p14="http://schemas.microsoft.com/office/powerpoint/2010/main" val="35067159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xmlns="" id="{F50B82CC-7B20-45D4-BB0D-1F1DCA0CA45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pic>
        <p:nvPicPr>
          <p:cNvPr id="16" name="Picture 15" descr="Text&#10;&#10;Description automatically generated">
            <a:extLst>
              <a:ext uri="{FF2B5EF4-FFF2-40B4-BE49-F238E27FC236}">
                <a16:creationId xmlns:a16="http://schemas.microsoft.com/office/drawing/2014/main" xmlns="" id="{1F7BAF40-FC82-436C-976B-CAD2D83A3D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pic>
        <p:nvPicPr>
          <p:cNvPr id="28" name="Graphic 27">
            <a:extLst>
              <a:ext uri="{FF2B5EF4-FFF2-40B4-BE49-F238E27FC236}">
                <a16:creationId xmlns:a16="http://schemas.microsoft.com/office/drawing/2014/main" xmlns="" id="{5D44FCDC-A949-482E-B4E3-6D6E5F4E65B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374639" y="152449"/>
            <a:ext cx="462675" cy="709197"/>
          </a:xfrm>
          <a:prstGeom prst="rect">
            <a:avLst/>
          </a:prstGeom>
        </p:spPr>
      </p:pic>
      <p:graphicFrame>
        <p:nvGraphicFramePr>
          <p:cNvPr id="4" name="Table 4">
            <a:extLst>
              <a:ext uri="{FF2B5EF4-FFF2-40B4-BE49-F238E27FC236}">
                <a16:creationId xmlns:a16="http://schemas.microsoft.com/office/drawing/2014/main" xmlns="" id="{E4F69498-219E-46A8-BB3B-903FA97A2AC3}"/>
              </a:ext>
            </a:extLst>
          </p:cNvPr>
          <p:cNvGraphicFramePr>
            <a:graphicFrameLocks noGrp="1"/>
          </p:cNvGraphicFramePr>
          <p:nvPr>
            <p:extLst>
              <p:ext uri="{D42A27DB-BD31-4B8C-83A1-F6EECF244321}">
                <p14:modId xmlns:p14="http://schemas.microsoft.com/office/powerpoint/2010/main" val="1738745149"/>
              </p:ext>
            </p:extLst>
          </p:nvPr>
        </p:nvGraphicFramePr>
        <p:xfrm>
          <a:off x="1291166" y="259080"/>
          <a:ext cx="9609668" cy="5852160"/>
        </p:xfrm>
        <a:graphic>
          <a:graphicData uri="http://schemas.openxmlformats.org/drawingml/2006/table">
            <a:tbl>
              <a:tblPr firstRow="1" bandRow="1">
                <a:tableStyleId>{21E4AEA4-8DFA-4A89-87EB-49C32662AFE0}</a:tableStyleId>
              </a:tblPr>
              <a:tblGrid>
                <a:gridCol w="2402417">
                  <a:extLst>
                    <a:ext uri="{9D8B030D-6E8A-4147-A177-3AD203B41FA5}">
                      <a16:colId xmlns:a16="http://schemas.microsoft.com/office/drawing/2014/main" xmlns="" val="4150462349"/>
                    </a:ext>
                  </a:extLst>
                </a:gridCol>
                <a:gridCol w="2402417">
                  <a:extLst>
                    <a:ext uri="{9D8B030D-6E8A-4147-A177-3AD203B41FA5}">
                      <a16:colId xmlns:a16="http://schemas.microsoft.com/office/drawing/2014/main" xmlns="" val="1414235333"/>
                    </a:ext>
                  </a:extLst>
                </a:gridCol>
                <a:gridCol w="2630905">
                  <a:extLst>
                    <a:ext uri="{9D8B030D-6E8A-4147-A177-3AD203B41FA5}">
                      <a16:colId xmlns:a16="http://schemas.microsoft.com/office/drawing/2014/main" xmlns="" val="2812861711"/>
                    </a:ext>
                  </a:extLst>
                </a:gridCol>
                <a:gridCol w="2173929">
                  <a:extLst>
                    <a:ext uri="{9D8B030D-6E8A-4147-A177-3AD203B41FA5}">
                      <a16:colId xmlns:a16="http://schemas.microsoft.com/office/drawing/2014/main" xmlns="" val="3102778799"/>
                    </a:ext>
                  </a:extLst>
                </a:gridCol>
              </a:tblGrid>
              <a:tr h="1075267">
                <a:tc>
                  <a:txBody>
                    <a:bodyPr/>
                    <a:lstStyle/>
                    <a:p>
                      <a:r>
                        <a:rPr lang="es-ES" dirty="0"/>
                        <a:t>Al finalizar con éxito este módulo, los alumnos adultos serán capaces de ...</a:t>
                      </a:r>
                      <a:endParaRPr lang="en-IE" dirty="0"/>
                    </a:p>
                  </a:txBody>
                  <a:tcPr/>
                </a:tc>
                <a:tc>
                  <a:txBody>
                    <a:bodyPr/>
                    <a:lstStyle/>
                    <a:p>
                      <a:pPr algn="ctr"/>
                      <a:endParaRPr lang="en-US" dirty="0"/>
                    </a:p>
                    <a:p>
                      <a:pPr algn="ctr"/>
                      <a:r>
                        <a:rPr lang="en-US" dirty="0" err="1"/>
                        <a:t>Conocimientos</a:t>
                      </a:r>
                      <a:r>
                        <a:rPr lang="en-US" dirty="0"/>
                        <a:t> </a:t>
                      </a:r>
                      <a:endParaRPr lang="en-IE" dirty="0"/>
                    </a:p>
                  </a:txBody>
                  <a:tcPr/>
                </a:tc>
                <a:tc>
                  <a:txBody>
                    <a:bodyPr/>
                    <a:lstStyle/>
                    <a:p>
                      <a:pPr algn="ctr"/>
                      <a:endParaRPr lang="en-US" dirty="0"/>
                    </a:p>
                    <a:p>
                      <a:pPr algn="ctr"/>
                      <a:r>
                        <a:rPr lang="en-US" dirty="0" err="1"/>
                        <a:t>Habilidades</a:t>
                      </a:r>
                      <a:r>
                        <a:rPr lang="en-US" dirty="0"/>
                        <a:t> </a:t>
                      </a:r>
                    </a:p>
                    <a:p>
                      <a:pPr algn="ctr"/>
                      <a:r>
                        <a:rPr lang="en-US" dirty="0"/>
                        <a:t> </a:t>
                      </a:r>
                      <a:endParaRPr lang="en-IE" dirty="0"/>
                    </a:p>
                  </a:txBody>
                  <a:tcPr/>
                </a:tc>
                <a:tc>
                  <a:txBody>
                    <a:bodyPr/>
                    <a:lstStyle/>
                    <a:p>
                      <a:pPr algn="ctr"/>
                      <a:endParaRPr lang="en-US" dirty="0"/>
                    </a:p>
                    <a:p>
                      <a:pPr algn="ctr"/>
                      <a:r>
                        <a:rPr lang="en-US" dirty="0" err="1"/>
                        <a:t>Actitudes</a:t>
                      </a:r>
                      <a:r>
                        <a:rPr lang="en-US" dirty="0"/>
                        <a:t> </a:t>
                      </a:r>
                      <a:endParaRPr lang="en-IE" dirty="0"/>
                    </a:p>
                  </a:txBody>
                  <a:tcPr/>
                </a:tc>
                <a:extLst>
                  <a:ext uri="{0D108BD9-81ED-4DB2-BD59-A6C34878D82A}">
                    <a16:rowId xmlns:a16="http://schemas.microsoft.com/office/drawing/2014/main" xmlns="" val="190821590"/>
                  </a:ext>
                </a:extLst>
              </a:tr>
              <a:tr h="1075267">
                <a:tc>
                  <a:txBody>
                    <a:bodyPr/>
                    <a:lstStyle/>
                    <a:p>
                      <a:endParaRPr lang="en-IE"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sz="1600" kern="1200" dirty="0">
                          <a:solidFill>
                            <a:schemeClr val="dk1"/>
                          </a:solidFill>
                          <a:effectLst/>
                          <a:latin typeface="+mn-lt"/>
                          <a:ea typeface="+mn-ea"/>
                          <a:cs typeface="+mn-cs"/>
                        </a:rPr>
                        <a:t>Conocimiento del papel de la repetición, el ritmo y la música en la narración africana</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sz="1600" kern="1200" dirty="0">
                          <a:solidFill>
                            <a:schemeClr val="dk1"/>
                          </a:solidFill>
                          <a:effectLst/>
                          <a:latin typeface="+mn-lt"/>
                          <a:ea typeface="+mn-ea"/>
                          <a:cs typeface="+mn-cs"/>
                        </a:rPr>
                        <a:t>La enseñanza de la moral, el mantenimiento de los valores culturales, los métodos de supervivencia, los actos de culto, etc. </a:t>
                      </a:r>
                    </a:p>
                    <a:p>
                      <a:pPr marL="285750" indent="-285750">
                        <a:buFont typeface="Courier New" panose="02070309020205020404" pitchFamily="49" charset="0"/>
                        <a:buChar char="o"/>
                      </a:pPr>
                      <a:endParaRPr lang="en-IE" sz="1600" dirty="0"/>
                    </a:p>
                  </a:txBody>
                  <a:tcPr/>
                </a:tc>
                <a:tc>
                  <a:txBody>
                    <a:bodyPr/>
                    <a:lstStyle/>
                    <a:p>
                      <a:pPr marL="285750" indent="-285750">
                        <a:buFont typeface="Courier New" panose="02070309020205020404" pitchFamily="49" charset="0"/>
                        <a:buChar char="o"/>
                      </a:pPr>
                      <a:endParaRPr lang="en-IE" sz="1600" dirty="0"/>
                    </a:p>
                  </a:txBody>
                  <a:tcPr/>
                </a:tc>
                <a:extLst>
                  <a:ext uri="{0D108BD9-81ED-4DB2-BD59-A6C34878D82A}">
                    <a16:rowId xmlns:a16="http://schemas.microsoft.com/office/drawing/2014/main" xmlns="" val="1888922330"/>
                  </a:ext>
                </a:extLst>
              </a:tr>
              <a:tr h="1075267">
                <a:tc>
                  <a:txBody>
                    <a:bodyPr/>
                    <a:lstStyle/>
                    <a:p>
                      <a:endParaRPr lang="en-I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sz="1600" kern="1200" dirty="0">
                          <a:solidFill>
                            <a:schemeClr val="dk1"/>
                          </a:solidFill>
                          <a:effectLst/>
                          <a:latin typeface="+mn-lt"/>
                          <a:ea typeface="+mn-ea"/>
                          <a:cs typeface="+mn-cs"/>
                        </a:rPr>
                        <a:t>Conocimientos teóricos sobre fábulas, cuentos populares y genealogías africanas, etc.</a:t>
                      </a:r>
                      <a:r>
                        <a:rPr lang="en-IE" sz="1600" kern="1200" dirty="0">
                          <a:solidFill>
                            <a:schemeClr val="dk1"/>
                          </a:solidFill>
                          <a:effectLst/>
                          <a:latin typeface="+mn-lt"/>
                          <a:ea typeface="+mn-ea"/>
                          <a:cs typeface="+mn-cs"/>
                        </a:rPr>
                        <a:t> </a:t>
                      </a:r>
                      <a:endParaRPr lang="es-ES"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IE" sz="1600" kern="1200" dirty="0" err="1">
                          <a:solidFill>
                            <a:schemeClr val="dk1"/>
                          </a:solidFill>
                          <a:effectLst/>
                          <a:latin typeface="+mn-lt"/>
                          <a:ea typeface="+mn-ea"/>
                          <a:cs typeface="+mn-cs"/>
                        </a:rPr>
                        <a:t>Investigar</a:t>
                      </a:r>
                      <a:r>
                        <a:rPr lang="en-IE" sz="1600" kern="1200" dirty="0">
                          <a:solidFill>
                            <a:schemeClr val="dk1"/>
                          </a:solidFill>
                          <a:effectLst/>
                          <a:latin typeface="+mn-lt"/>
                          <a:ea typeface="+mn-ea"/>
                          <a:cs typeface="+mn-cs"/>
                        </a:rPr>
                        <a:t> las </a:t>
                      </a:r>
                      <a:r>
                        <a:rPr lang="en-IE" sz="1600" kern="1200" dirty="0" err="1">
                          <a:solidFill>
                            <a:schemeClr val="dk1"/>
                          </a:solidFill>
                          <a:effectLst/>
                          <a:latin typeface="+mn-lt"/>
                          <a:ea typeface="+mn-ea"/>
                          <a:cs typeface="+mn-cs"/>
                        </a:rPr>
                        <a:t>historias</a:t>
                      </a:r>
                      <a:r>
                        <a:rPr lang="en-IE" sz="1600" kern="1200" dirty="0">
                          <a:solidFill>
                            <a:schemeClr val="dk1"/>
                          </a:solidFill>
                          <a:effectLst/>
                          <a:latin typeface="+mn-lt"/>
                          <a:ea typeface="+mn-ea"/>
                          <a:cs typeface="+mn-cs"/>
                        </a:rPr>
                        <a:t> </a:t>
                      </a:r>
                      <a:r>
                        <a:rPr lang="en-IE" sz="1600" kern="1200" dirty="0" err="1">
                          <a:solidFill>
                            <a:schemeClr val="dk1"/>
                          </a:solidFill>
                          <a:effectLst/>
                          <a:latin typeface="+mn-lt"/>
                          <a:ea typeface="+mn-ea"/>
                          <a:cs typeface="+mn-cs"/>
                        </a:rPr>
                        <a:t>africanas</a:t>
                      </a:r>
                      <a:endParaRPr lang="en-IE" sz="1600" kern="1200" dirty="0">
                        <a:solidFill>
                          <a:schemeClr val="dk1"/>
                        </a:solidFill>
                        <a:effectLst/>
                        <a:latin typeface="+mn-lt"/>
                        <a:ea typeface="+mn-ea"/>
                        <a:cs typeface="+mn-cs"/>
                      </a:endParaRPr>
                    </a:p>
                    <a:p>
                      <a:pPr marL="285750" indent="-285750">
                        <a:buFont typeface="Courier New" panose="02070309020205020404" pitchFamily="49" charset="0"/>
                        <a:buChar char="o"/>
                      </a:pPr>
                      <a:endParaRPr lang="en-IE" sz="1600" dirty="0"/>
                    </a:p>
                  </a:txBody>
                  <a:tcPr/>
                </a:tc>
                <a:tc>
                  <a:txBody>
                    <a:bodyPr/>
                    <a:lstStyle/>
                    <a:p>
                      <a:pPr marL="285750" indent="-285750">
                        <a:buFont typeface="Courier New" panose="02070309020205020404" pitchFamily="49" charset="0"/>
                        <a:buChar char="o"/>
                      </a:pPr>
                      <a:endParaRPr lang="en-IE" sz="1600" dirty="0"/>
                    </a:p>
                  </a:txBody>
                  <a:tcPr/>
                </a:tc>
                <a:extLst>
                  <a:ext uri="{0D108BD9-81ED-4DB2-BD59-A6C34878D82A}">
                    <a16:rowId xmlns:a16="http://schemas.microsoft.com/office/drawing/2014/main" xmlns="" val="3122784904"/>
                  </a:ext>
                </a:extLst>
              </a:tr>
              <a:tr h="1075267">
                <a:tc>
                  <a:txBody>
                    <a:bodyPr/>
                    <a:lstStyle/>
                    <a:p>
                      <a:endParaRPr lang="en-I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sz="1600" kern="1200" dirty="0">
                          <a:solidFill>
                            <a:schemeClr val="dk1"/>
                          </a:solidFill>
                          <a:effectLst/>
                          <a:latin typeface="+mn-lt"/>
                          <a:ea typeface="+mn-ea"/>
                          <a:cs typeface="+mn-cs"/>
                        </a:rPr>
                        <a:t>Conocimientos teóricos sobre las distintas formas de narración africana </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sz="1600" kern="1200" dirty="0">
                          <a:solidFill>
                            <a:schemeClr val="dk1"/>
                          </a:solidFill>
                          <a:effectLst/>
                          <a:latin typeface="+mn-lt"/>
                          <a:ea typeface="+mn-ea"/>
                          <a:cs typeface="+mn-cs"/>
                        </a:rPr>
                        <a:t>Cuente una historia africana y encuentre una historia en un entorno europeo que tenga una moraleja/enseñanza similar</a:t>
                      </a:r>
                    </a:p>
                  </a:txBody>
                  <a:tcPr/>
                </a:tc>
                <a:tc>
                  <a:txBody>
                    <a:bodyPr/>
                    <a:lstStyle/>
                    <a:p>
                      <a:pPr marL="285750" indent="-285750">
                        <a:buFont typeface="Courier New" panose="02070309020205020404" pitchFamily="49" charset="0"/>
                        <a:buChar char="o"/>
                      </a:pPr>
                      <a:endParaRPr lang="en-IE" sz="1600" dirty="0"/>
                    </a:p>
                  </a:txBody>
                  <a:tcPr/>
                </a:tc>
                <a:extLst>
                  <a:ext uri="{0D108BD9-81ED-4DB2-BD59-A6C34878D82A}">
                    <a16:rowId xmlns:a16="http://schemas.microsoft.com/office/drawing/2014/main" xmlns="" val="822328421"/>
                  </a:ext>
                </a:extLst>
              </a:tr>
            </a:tbl>
          </a:graphicData>
        </a:graphic>
      </p:graphicFrame>
    </p:spTree>
    <p:extLst>
      <p:ext uri="{BB962C8B-B14F-4D97-AF65-F5344CB8AC3E}">
        <p14:creationId xmlns:p14="http://schemas.microsoft.com/office/powerpoint/2010/main" val="28089187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xmlns="" id="{F50B82CC-7B20-45D4-BB0D-1F1DCA0CA45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pic>
        <p:nvPicPr>
          <p:cNvPr id="16" name="Picture 15" descr="Text&#10;&#10;Description automatically generated">
            <a:extLst>
              <a:ext uri="{FF2B5EF4-FFF2-40B4-BE49-F238E27FC236}">
                <a16:creationId xmlns:a16="http://schemas.microsoft.com/office/drawing/2014/main" xmlns="" id="{1F7BAF40-FC82-436C-976B-CAD2D83A3D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7302"/>
            <a:ext cx="1964299" cy="427819"/>
          </a:xfrm>
          <a:prstGeom prst="rect">
            <a:avLst/>
          </a:prstGeom>
        </p:spPr>
      </p:pic>
      <p:pic>
        <p:nvPicPr>
          <p:cNvPr id="28" name="Graphic 27">
            <a:extLst>
              <a:ext uri="{FF2B5EF4-FFF2-40B4-BE49-F238E27FC236}">
                <a16:creationId xmlns:a16="http://schemas.microsoft.com/office/drawing/2014/main" xmlns="" id="{5D44FCDC-A949-482E-B4E3-6D6E5F4E65B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374639" y="152449"/>
            <a:ext cx="462675" cy="709197"/>
          </a:xfrm>
          <a:prstGeom prst="rect">
            <a:avLst/>
          </a:prstGeom>
        </p:spPr>
      </p:pic>
      <p:graphicFrame>
        <p:nvGraphicFramePr>
          <p:cNvPr id="4" name="Table 4">
            <a:extLst>
              <a:ext uri="{FF2B5EF4-FFF2-40B4-BE49-F238E27FC236}">
                <a16:creationId xmlns:a16="http://schemas.microsoft.com/office/drawing/2014/main" xmlns="" id="{E4F69498-219E-46A8-BB3B-903FA97A2AC3}"/>
              </a:ext>
            </a:extLst>
          </p:cNvPr>
          <p:cNvGraphicFramePr>
            <a:graphicFrameLocks noGrp="1"/>
          </p:cNvGraphicFramePr>
          <p:nvPr>
            <p:extLst>
              <p:ext uri="{D42A27DB-BD31-4B8C-83A1-F6EECF244321}">
                <p14:modId xmlns:p14="http://schemas.microsoft.com/office/powerpoint/2010/main" val="164891360"/>
              </p:ext>
            </p:extLst>
          </p:nvPr>
        </p:nvGraphicFramePr>
        <p:xfrm>
          <a:off x="1363132" y="973117"/>
          <a:ext cx="9609668" cy="2499360"/>
        </p:xfrm>
        <a:graphic>
          <a:graphicData uri="http://schemas.openxmlformats.org/drawingml/2006/table">
            <a:tbl>
              <a:tblPr firstRow="1" bandRow="1">
                <a:tableStyleId>{21E4AEA4-8DFA-4A89-87EB-49C32662AFE0}</a:tableStyleId>
              </a:tblPr>
              <a:tblGrid>
                <a:gridCol w="2402417">
                  <a:extLst>
                    <a:ext uri="{9D8B030D-6E8A-4147-A177-3AD203B41FA5}">
                      <a16:colId xmlns:a16="http://schemas.microsoft.com/office/drawing/2014/main" xmlns="" val="4150462349"/>
                    </a:ext>
                  </a:extLst>
                </a:gridCol>
                <a:gridCol w="2402417">
                  <a:extLst>
                    <a:ext uri="{9D8B030D-6E8A-4147-A177-3AD203B41FA5}">
                      <a16:colId xmlns:a16="http://schemas.microsoft.com/office/drawing/2014/main" xmlns="" val="1414235333"/>
                    </a:ext>
                  </a:extLst>
                </a:gridCol>
                <a:gridCol w="2402417">
                  <a:extLst>
                    <a:ext uri="{9D8B030D-6E8A-4147-A177-3AD203B41FA5}">
                      <a16:colId xmlns:a16="http://schemas.microsoft.com/office/drawing/2014/main" xmlns="" val="2812861711"/>
                    </a:ext>
                  </a:extLst>
                </a:gridCol>
                <a:gridCol w="2402417">
                  <a:extLst>
                    <a:ext uri="{9D8B030D-6E8A-4147-A177-3AD203B41FA5}">
                      <a16:colId xmlns:a16="http://schemas.microsoft.com/office/drawing/2014/main" xmlns="" val="3102778799"/>
                    </a:ext>
                  </a:extLst>
                </a:gridCol>
              </a:tblGrid>
              <a:tr h="1075267">
                <a:tc>
                  <a:txBody>
                    <a:bodyPr/>
                    <a:lstStyle/>
                    <a:p>
                      <a:r>
                        <a:rPr lang="es-ES" dirty="0"/>
                        <a:t>Al finalizar con éxito este módulo, los alumnos adultos serán capaces de ...</a:t>
                      </a:r>
                      <a:endParaRPr lang="en-IE" dirty="0"/>
                    </a:p>
                  </a:txBody>
                  <a:tcPr/>
                </a:tc>
                <a:tc>
                  <a:txBody>
                    <a:bodyPr/>
                    <a:lstStyle/>
                    <a:p>
                      <a:pPr algn="ctr"/>
                      <a:endParaRPr lang="en-US" dirty="0"/>
                    </a:p>
                    <a:p>
                      <a:pPr algn="ctr"/>
                      <a:r>
                        <a:rPr lang="en-US" dirty="0" err="1"/>
                        <a:t>Conocimientos</a:t>
                      </a:r>
                      <a:r>
                        <a:rPr lang="en-US" dirty="0"/>
                        <a:t> </a:t>
                      </a:r>
                      <a:endParaRPr lang="en-IE" dirty="0"/>
                    </a:p>
                  </a:txBody>
                  <a:tcPr/>
                </a:tc>
                <a:tc>
                  <a:txBody>
                    <a:bodyPr/>
                    <a:lstStyle/>
                    <a:p>
                      <a:pPr algn="ctr"/>
                      <a:endParaRPr lang="en-US" dirty="0"/>
                    </a:p>
                    <a:p>
                      <a:pPr algn="ctr"/>
                      <a:r>
                        <a:rPr lang="en-US" dirty="0" err="1"/>
                        <a:t>Habilidades</a:t>
                      </a:r>
                      <a:r>
                        <a:rPr lang="en-US" dirty="0"/>
                        <a:t> </a:t>
                      </a:r>
                    </a:p>
                  </a:txBody>
                  <a:tcPr/>
                </a:tc>
                <a:tc>
                  <a:txBody>
                    <a:bodyPr/>
                    <a:lstStyle/>
                    <a:p>
                      <a:pPr algn="ctr"/>
                      <a:endParaRPr lang="en-US" dirty="0"/>
                    </a:p>
                    <a:p>
                      <a:pPr algn="ctr"/>
                      <a:r>
                        <a:rPr lang="en-US" dirty="0" err="1"/>
                        <a:t>Actitudes</a:t>
                      </a:r>
                      <a:r>
                        <a:rPr lang="en-US" dirty="0"/>
                        <a:t> </a:t>
                      </a:r>
                      <a:endParaRPr lang="en-IE" dirty="0"/>
                    </a:p>
                  </a:txBody>
                  <a:tcPr/>
                </a:tc>
                <a:extLst>
                  <a:ext uri="{0D108BD9-81ED-4DB2-BD59-A6C34878D82A}">
                    <a16:rowId xmlns:a16="http://schemas.microsoft.com/office/drawing/2014/main" xmlns="" val="190821590"/>
                  </a:ext>
                </a:extLst>
              </a:tr>
              <a:tr h="1075267">
                <a:tc>
                  <a:txBody>
                    <a:bodyPr/>
                    <a:lstStyle/>
                    <a:p>
                      <a:endParaRPr lang="en-IE" sz="1600" kern="1200" dirty="0">
                        <a:solidFill>
                          <a:schemeClr val="dk1"/>
                        </a:solidFill>
                        <a:effectLst/>
                        <a:latin typeface="+mn-lt"/>
                        <a:ea typeface="+mn-ea"/>
                        <a:cs typeface="+mn-c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s-ES" sz="1600" kern="1200" dirty="0">
                          <a:solidFill>
                            <a:schemeClr val="dk1"/>
                          </a:solidFill>
                          <a:effectLst/>
                          <a:latin typeface="+mn-lt"/>
                          <a:ea typeface="+mn-ea"/>
                          <a:cs typeface="+mn-cs"/>
                        </a:rPr>
                        <a:t>Conocimiento teórico de la importancia de la narración y las historias como base de la identidad y la cultura </a:t>
                      </a:r>
                    </a:p>
                  </a:txBody>
                  <a:tcPr/>
                </a:tc>
                <a:tc>
                  <a:txBody>
                    <a:bodyPr/>
                    <a:lstStyle/>
                    <a:p>
                      <a:pPr marL="285750" indent="-285750">
                        <a:buFont typeface="Courier New" panose="02070309020205020404" pitchFamily="49" charset="0"/>
                        <a:buChar char="o"/>
                      </a:pPr>
                      <a:r>
                        <a:rPr lang="es-ES" sz="1600" kern="1200" dirty="0">
                          <a:solidFill>
                            <a:schemeClr val="dk1"/>
                          </a:solidFill>
                          <a:effectLst/>
                          <a:latin typeface="+mn-lt"/>
                          <a:ea typeface="+mn-ea"/>
                          <a:cs typeface="+mn-cs"/>
                        </a:rPr>
                        <a:t>Practicar la narración de cuentos africanos con técnicas de actuación tradicionales</a:t>
                      </a:r>
                    </a:p>
                    <a:p>
                      <a:pPr marL="285750" indent="-285750">
                        <a:buFont typeface="Courier New" panose="02070309020205020404" pitchFamily="49" charset="0"/>
                        <a:buChar char="o"/>
                      </a:pPr>
                      <a:endParaRPr lang="en-IE" sz="1600" kern="1200" dirty="0">
                        <a:solidFill>
                          <a:schemeClr val="dk1"/>
                        </a:solidFill>
                        <a:effectLst/>
                        <a:latin typeface="+mn-lt"/>
                        <a:ea typeface="+mn-ea"/>
                        <a:cs typeface="+mn-cs"/>
                      </a:endParaRPr>
                    </a:p>
                  </a:txBody>
                  <a:tcPr/>
                </a:tc>
                <a:tc>
                  <a:txBody>
                    <a:bodyPr/>
                    <a:lstStyle/>
                    <a:p>
                      <a:pPr marL="285750" indent="-285750">
                        <a:buFont typeface="Courier New" panose="02070309020205020404" pitchFamily="49" charset="0"/>
                        <a:buChar char="o"/>
                      </a:pPr>
                      <a:endParaRPr lang="en-IE" sz="1600" kern="1200" dirty="0">
                        <a:solidFill>
                          <a:schemeClr val="dk1"/>
                        </a:solidFill>
                        <a:effectLst/>
                        <a:latin typeface="+mn-lt"/>
                        <a:ea typeface="+mn-ea"/>
                        <a:cs typeface="+mn-cs"/>
                      </a:endParaRPr>
                    </a:p>
                  </a:txBody>
                  <a:tcPr/>
                </a:tc>
                <a:extLst>
                  <a:ext uri="{0D108BD9-81ED-4DB2-BD59-A6C34878D82A}">
                    <a16:rowId xmlns:a16="http://schemas.microsoft.com/office/drawing/2014/main" xmlns="" val="1888922330"/>
                  </a:ext>
                </a:extLst>
              </a:tr>
            </a:tbl>
          </a:graphicData>
        </a:graphic>
      </p:graphicFrame>
    </p:spTree>
    <p:extLst>
      <p:ext uri="{BB962C8B-B14F-4D97-AF65-F5344CB8AC3E}">
        <p14:creationId xmlns:p14="http://schemas.microsoft.com/office/powerpoint/2010/main" val="23460522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DE649EF9-5553-4BC9-802D-E5727617024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pic>
        <p:nvPicPr>
          <p:cNvPr id="19" name="Graphic 18">
            <a:extLst>
              <a:ext uri="{FF2B5EF4-FFF2-40B4-BE49-F238E27FC236}">
                <a16:creationId xmlns:a16="http://schemas.microsoft.com/office/drawing/2014/main" xmlns="" id="{D0D085F6-C553-4A55-9352-6EC4949F87C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410836" y="461082"/>
            <a:ext cx="7363984" cy="4933766"/>
          </a:xfrm>
          <a:prstGeom prst="rect">
            <a:avLst/>
          </a:prstGeom>
        </p:spPr>
      </p:pic>
      <p:sp>
        <p:nvSpPr>
          <p:cNvPr id="10" name="Rectangle 9">
            <a:extLst>
              <a:ext uri="{FF2B5EF4-FFF2-40B4-BE49-F238E27FC236}">
                <a16:creationId xmlns:a16="http://schemas.microsoft.com/office/drawing/2014/main" xmlns="" id="{E249374D-3348-4A1C-9326-5E7780BA9123}"/>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1" name="Picture 10" descr="Text&#10;&#10;Description automatically generated">
            <a:extLst>
              <a:ext uri="{FF2B5EF4-FFF2-40B4-BE49-F238E27FC236}">
                <a16:creationId xmlns:a16="http://schemas.microsoft.com/office/drawing/2014/main" xmlns="" id="{6F8DC553-3085-417C-B38A-F5973F5C5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12" name="Rectangle 11">
            <a:extLst>
              <a:ext uri="{FF2B5EF4-FFF2-40B4-BE49-F238E27FC236}">
                <a16:creationId xmlns:a16="http://schemas.microsoft.com/office/drawing/2014/main" xmlns="" id="{D105448E-D956-41DD-8A6E-1A1A50743E66}"/>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3" name="Graphic 12">
            <a:extLst>
              <a:ext uri="{FF2B5EF4-FFF2-40B4-BE49-F238E27FC236}">
                <a16:creationId xmlns:a16="http://schemas.microsoft.com/office/drawing/2014/main" xmlns="" id="{7797828F-512B-4EBF-A670-1AF94F27F04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374639" y="152449"/>
            <a:ext cx="462675" cy="709197"/>
          </a:xfrm>
          <a:prstGeom prst="rect">
            <a:avLst/>
          </a:prstGeom>
        </p:spPr>
      </p:pic>
      <p:sp>
        <p:nvSpPr>
          <p:cNvPr id="8" name="TextBox 8">
            <a:extLst>
              <a:ext uri="{FF2B5EF4-FFF2-40B4-BE49-F238E27FC236}">
                <a16:creationId xmlns:a16="http://schemas.microsoft.com/office/drawing/2014/main" xmlns="" id="{077B579B-51EF-4E53-925A-938B66899B19}"/>
              </a:ext>
            </a:extLst>
          </p:cNvPr>
          <p:cNvSpPr txBox="1"/>
          <p:nvPr/>
        </p:nvSpPr>
        <p:spPr>
          <a:xfrm>
            <a:off x="2997272" y="2302278"/>
            <a:ext cx="6197455" cy="1754326"/>
          </a:xfrm>
          <a:prstGeom prst="rect">
            <a:avLst/>
          </a:prstGeom>
          <a:noFill/>
        </p:spPr>
        <p:txBody>
          <a:bodyPr wrap="square">
            <a:spAutoFit/>
          </a:bodyPr>
          <a:lstStyle/>
          <a:p>
            <a:pPr algn="ctr"/>
            <a:r>
              <a:rPr lang="es-ES" sz="3600" dirty="0">
                <a:solidFill>
                  <a:srgbClr val="35475C"/>
                </a:solidFill>
                <a:latin typeface="Arial Black" panose="020B0A04020102020204" pitchFamily="34" charset="0"/>
              </a:rPr>
              <a:t>Unidad 1</a:t>
            </a:r>
          </a:p>
          <a:p>
            <a:pPr algn="ctr"/>
            <a:r>
              <a:rPr lang="es-ES" sz="3600" dirty="0">
                <a:solidFill>
                  <a:srgbClr val="35475C"/>
                </a:solidFill>
                <a:latin typeface="Arial Black" panose="020B0A04020102020204" pitchFamily="34" charset="0"/>
              </a:rPr>
              <a:t>Narración de cuentos africanos</a:t>
            </a:r>
          </a:p>
        </p:txBody>
      </p:sp>
    </p:spTree>
    <p:extLst>
      <p:ext uri="{BB962C8B-B14F-4D97-AF65-F5344CB8AC3E}">
        <p14:creationId xmlns:p14="http://schemas.microsoft.com/office/powerpoint/2010/main" val="29665777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xmlns="" id="{8D941ED3-20A0-4644-99BE-9B5013579F9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xmlns="" id="{9DA9D5F8-D0F3-4C36-818E-D20791E16B56}"/>
              </a:ext>
            </a:extLst>
          </p:cNvPr>
          <p:cNvSpPr/>
          <p:nvPr/>
        </p:nvSpPr>
        <p:spPr>
          <a:xfrm>
            <a:off x="0" y="6193737"/>
            <a:ext cx="2293620" cy="52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18" name="Picture 17" descr="Text&#10;&#10;Description automatically generated">
            <a:extLst>
              <a:ext uri="{FF2B5EF4-FFF2-40B4-BE49-F238E27FC236}">
                <a16:creationId xmlns:a16="http://schemas.microsoft.com/office/drawing/2014/main" xmlns="" id="{AFCBF2DA-0AF6-4511-B58D-284706F4B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341" y="6242795"/>
            <a:ext cx="1964299" cy="427819"/>
          </a:xfrm>
          <a:prstGeom prst="rect">
            <a:avLst/>
          </a:prstGeom>
        </p:spPr>
      </p:pic>
      <p:sp>
        <p:nvSpPr>
          <p:cNvPr id="23" name="Rectangle 22">
            <a:extLst>
              <a:ext uri="{FF2B5EF4-FFF2-40B4-BE49-F238E27FC236}">
                <a16:creationId xmlns:a16="http://schemas.microsoft.com/office/drawing/2014/main" xmlns="" id="{01B383B6-DFE3-4E72-AA66-C417D5E5ACB0}"/>
              </a:ext>
            </a:extLst>
          </p:cNvPr>
          <p:cNvSpPr/>
          <p:nvPr/>
        </p:nvSpPr>
        <p:spPr>
          <a:xfrm>
            <a:off x="11113476" y="105507"/>
            <a:ext cx="1078523" cy="830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
          </a:p>
        </p:txBody>
      </p:sp>
      <p:pic>
        <p:nvPicPr>
          <p:cNvPr id="24" name="Graphic 23">
            <a:extLst>
              <a:ext uri="{FF2B5EF4-FFF2-40B4-BE49-F238E27FC236}">
                <a16:creationId xmlns:a16="http://schemas.microsoft.com/office/drawing/2014/main" xmlns="" id="{707A01FA-2283-42D9-9837-EAF33BAD349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1374639" y="152449"/>
            <a:ext cx="462675" cy="709197"/>
          </a:xfrm>
          <a:prstGeom prst="rect">
            <a:avLst/>
          </a:prstGeom>
        </p:spPr>
      </p:pic>
      <p:sp>
        <p:nvSpPr>
          <p:cNvPr id="7" name="TextBox 8">
            <a:extLst>
              <a:ext uri="{FF2B5EF4-FFF2-40B4-BE49-F238E27FC236}">
                <a16:creationId xmlns:a16="http://schemas.microsoft.com/office/drawing/2014/main" xmlns="" id="{4F3D5561-76DE-45E2-9799-53D6DA9EFB24}"/>
              </a:ext>
            </a:extLst>
          </p:cNvPr>
          <p:cNvSpPr txBox="1"/>
          <p:nvPr/>
        </p:nvSpPr>
        <p:spPr>
          <a:xfrm>
            <a:off x="212219" y="2767280"/>
            <a:ext cx="3974841" cy="1938992"/>
          </a:xfrm>
          <a:prstGeom prst="rect">
            <a:avLst/>
          </a:prstGeom>
          <a:noFill/>
        </p:spPr>
        <p:txBody>
          <a:bodyPr wrap="square">
            <a:spAutoFit/>
          </a:bodyPr>
          <a:lstStyle/>
          <a:p>
            <a:r>
              <a:rPr lang="es-ES" sz="4000" dirty="0">
                <a:solidFill>
                  <a:srgbClr val="35475C"/>
                </a:solidFill>
                <a:latin typeface="Arial Black" panose="020B0A04020102020204" pitchFamily="34" charset="0"/>
              </a:rPr>
              <a:t>¿Qué es la narración de historias?</a:t>
            </a:r>
            <a:endParaRPr lang="en-IE" sz="4000" dirty="0">
              <a:solidFill>
                <a:srgbClr val="35475C"/>
              </a:solidFill>
              <a:latin typeface="Arial Black" panose="020B0A04020102020204" pitchFamily="34" charset="0"/>
            </a:endParaRPr>
          </a:p>
        </p:txBody>
      </p:sp>
    </p:spTree>
    <p:extLst>
      <p:ext uri="{BB962C8B-B14F-4D97-AF65-F5344CB8AC3E}">
        <p14:creationId xmlns:p14="http://schemas.microsoft.com/office/powerpoint/2010/main" val="18523444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3876</TotalTime>
  <Words>3080</Words>
  <Application>Microsoft Office PowerPoint</Application>
  <PresentationFormat>Personalizado</PresentationFormat>
  <Paragraphs>174</Paragraphs>
  <Slides>46</Slides>
  <Notes>0</Notes>
  <HiddenSlides>0</HiddenSlides>
  <MMClips>1</MMClips>
  <ScaleCrop>false</ScaleCrop>
  <HeadingPairs>
    <vt:vector size="4" baseType="variant">
      <vt:variant>
        <vt:lpstr>Tema</vt:lpstr>
      </vt:variant>
      <vt:variant>
        <vt:i4>1</vt:i4>
      </vt:variant>
      <vt:variant>
        <vt:lpstr>Títulos de diapositiva</vt:lpstr>
      </vt:variant>
      <vt:variant>
        <vt:i4>46</vt:i4>
      </vt:variant>
    </vt:vector>
  </HeadingPairs>
  <TitlesOfParts>
    <vt:vector size="47" baseType="lpstr">
      <vt:lpstr>Office Theme</vt:lpstr>
      <vt:lpstr>Presentación de PowerPoint</vt:lpstr>
      <vt:lpstr>Presentación de PowerPoint</vt:lpstr>
      <vt:lpstr>Módulo 1  Introducción a la narración y a los cuentos  africanos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Branding Guide</dc:title>
  <dc:creator>Gary</dc:creator>
  <cp:lastModifiedBy>ifes</cp:lastModifiedBy>
  <cp:revision>150</cp:revision>
  <dcterms:created xsi:type="dcterms:W3CDTF">2021-04-20T08:47:25Z</dcterms:created>
  <dcterms:modified xsi:type="dcterms:W3CDTF">2022-11-15T11:18:14Z</dcterms:modified>
</cp:coreProperties>
</file>